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6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7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7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7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7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7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7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7.xml" ContentType="application/vnd.openxmlformats-officedocument.presentationml.notesSlide+xml"/>
  <Override PartName="/ppt/tags/tag46.xml" ContentType="application/vnd.openxmlformats-officedocument.presentationml.tags+xml"/>
  <Override PartName="/ppt/notesSlides/notesSlide7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79.xml" ContentType="application/vnd.openxmlformats-officedocument.presentationml.notesSlide+xml"/>
  <Override PartName="/ppt/tags/tag57.xml" ContentType="application/vnd.openxmlformats-officedocument.presentationml.tags+xml"/>
  <Override PartName="/ppt/notesSlides/notesSlide8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9"/>
  </p:notesMasterIdLst>
  <p:handoutMasterIdLst>
    <p:handoutMasterId r:id="rId110"/>
  </p:handoutMasterIdLst>
  <p:sldIdLst>
    <p:sldId id="1777" r:id="rId2"/>
    <p:sldId id="1848" r:id="rId3"/>
    <p:sldId id="1650" r:id="rId4"/>
    <p:sldId id="1651" r:id="rId5"/>
    <p:sldId id="1652" r:id="rId6"/>
    <p:sldId id="1655" r:id="rId7"/>
    <p:sldId id="1648" r:id="rId8"/>
    <p:sldId id="1780" r:id="rId9"/>
    <p:sldId id="1781" r:id="rId10"/>
    <p:sldId id="1782" r:id="rId11"/>
    <p:sldId id="1783" r:id="rId12"/>
    <p:sldId id="1784" r:id="rId13"/>
    <p:sldId id="1785" r:id="rId14"/>
    <p:sldId id="1786" r:id="rId15"/>
    <p:sldId id="1787" r:id="rId16"/>
    <p:sldId id="1788" r:id="rId17"/>
    <p:sldId id="1789" r:id="rId18"/>
    <p:sldId id="1790" r:id="rId19"/>
    <p:sldId id="1791" r:id="rId20"/>
    <p:sldId id="1792" r:id="rId21"/>
    <p:sldId id="1718" r:id="rId22"/>
    <p:sldId id="1664" r:id="rId23"/>
    <p:sldId id="1667" r:id="rId24"/>
    <p:sldId id="1679" r:id="rId25"/>
    <p:sldId id="1760" r:id="rId26"/>
    <p:sldId id="1669" r:id="rId27"/>
    <p:sldId id="1719" r:id="rId28"/>
    <p:sldId id="1668" r:id="rId29"/>
    <p:sldId id="1670" r:id="rId30"/>
    <p:sldId id="1672" r:id="rId31"/>
    <p:sldId id="1673" r:id="rId32"/>
    <p:sldId id="1674" r:id="rId33"/>
    <p:sldId id="1735" r:id="rId34"/>
    <p:sldId id="1764" r:id="rId35"/>
    <p:sldId id="1793" r:id="rId36"/>
    <p:sldId id="1794" r:id="rId37"/>
    <p:sldId id="1795" r:id="rId38"/>
    <p:sldId id="1796" r:id="rId39"/>
    <p:sldId id="1797" r:id="rId40"/>
    <p:sldId id="1798" r:id="rId41"/>
    <p:sldId id="1799" r:id="rId42"/>
    <p:sldId id="1800" r:id="rId43"/>
    <p:sldId id="1801" r:id="rId44"/>
    <p:sldId id="1802" r:id="rId45"/>
    <p:sldId id="1803" r:id="rId46"/>
    <p:sldId id="1804" r:id="rId47"/>
    <p:sldId id="1805" r:id="rId48"/>
    <p:sldId id="1806" r:id="rId49"/>
    <p:sldId id="1807" r:id="rId50"/>
    <p:sldId id="1831" r:id="rId51"/>
    <p:sldId id="1832" r:id="rId52"/>
    <p:sldId id="1833" r:id="rId53"/>
    <p:sldId id="1834" r:id="rId54"/>
    <p:sldId id="1836" r:id="rId55"/>
    <p:sldId id="1835" r:id="rId56"/>
    <p:sldId id="1837" r:id="rId57"/>
    <p:sldId id="1838" r:id="rId58"/>
    <p:sldId id="1839" r:id="rId59"/>
    <p:sldId id="1842" r:id="rId60"/>
    <p:sldId id="1846" r:id="rId61"/>
    <p:sldId id="1847" r:id="rId62"/>
    <p:sldId id="1808" r:id="rId63"/>
    <p:sldId id="1809" r:id="rId64"/>
    <p:sldId id="1810" r:id="rId65"/>
    <p:sldId id="1818" r:id="rId66"/>
    <p:sldId id="1843" r:id="rId67"/>
    <p:sldId id="1811" r:id="rId68"/>
    <p:sldId id="1845" r:id="rId69"/>
    <p:sldId id="1849" r:id="rId70"/>
    <p:sldId id="1820" r:id="rId71"/>
    <p:sldId id="1821" r:id="rId72"/>
    <p:sldId id="1822" r:id="rId73"/>
    <p:sldId id="1823" r:id="rId74"/>
    <p:sldId id="1824" r:id="rId75"/>
    <p:sldId id="1825" r:id="rId76"/>
    <p:sldId id="1826" r:id="rId77"/>
    <p:sldId id="1827" r:id="rId78"/>
    <p:sldId id="1828" r:id="rId79"/>
    <p:sldId id="1829" r:id="rId80"/>
    <p:sldId id="1830" r:id="rId81"/>
    <p:sldId id="1812" r:id="rId82"/>
    <p:sldId id="1813" r:id="rId83"/>
    <p:sldId id="1814" r:id="rId84"/>
    <p:sldId id="1815" r:id="rId85"/>
    <p:sldId id="1816" r:id="rId86"/>
    <p:sldId id="1840" r:id="rId87"/>
    <p:sldId id="1817" r:id="rId88"/>
    <p:sldId id="1841" r:id="rId89"/>
    <p:sldId id="1850" r:id="rId90"/>
    <p:sldId id="1851" r:id="rId91"/>
    <p:sldId id="1852" r:id="rId92"/>
    <p:sldId id="1853" r:id="rId93"/>
    <p:sldId id="1854" r:id="rId94"/>
    <p:sldId id="1855" r:id="rId95"/>
    <p:sldId id="1856" r:id="rId96"/>
    <p:sldId id="1857" r:id="rId97"/>
    <p:sldId id="1858" r:id="rId98"/>
    <p:sldId id="1859" r:id="rId99"/>
    <p:sldId id="1860" r:id="rId100"/>
    <p:sldId id="1861" r:id="rId101"/>
    <p:sldId id="1863" r:id="rId102"/>
    <p:sldId id="1866" r:id="rId103"/>
    <p:sldId id="1864" r:id="rId104"/>
    <p:sldId id="1862" r:id="rId105"/>
    <p:sldId id="1865" r:id="rId106"/>
    <p:sldId id="1867" r:id="rId107"/>
    <p:sldId id="1868" r:id="rId108"/>
  </p:sldIdLst>
  <p:sldSz cx="12192000" cy="6858000"/>
  <p:notesSz cx="7010400" cy="9296400"/>
  <p:defaultTextStyle>
    <a:defPPr>
      <a:defRPr lang="zh-CN"/>
    </a:defPPr>
    <a:lvl1pPr algn="l" rtl="0" eaLnBrk="0" fontAlgn="base" hangingPunct="0">
      <a:spcBef>
        <a:spcPct val="0"/>
      </a:spcBef>
      <a:spcAft>
        <a:spcPct val="0"/>
      </a:spcAft>
      <a:defRPr kern="1200">
        <a:solidFill>
          <a:schemeClr val="tx1"/>
        </a:solidFill>
        <a:latin typeface="Calibri" charset="0"/>
        <a:ea typeface="SimSun" charset="-122"/>
        <a:cs typeface="+mn-cs"/>
      </a:defRPr>
    </a:lvl1pPr>
    <a:lvl2pPr marL="457200" algn="l" rtl="0" eaLnBrk="0" fontAlgn="base" hangingPunct="0">
      <a:spcBef>
        <a:spcPct val="0"/>
      </a:spcBef>
      <a:spcAft>
        <a:spcPct val="0"/>
      </a:spcAft>
      <a:defRPr kern="1200">
        <a:solidFill>
          <a:schemeClr val="tx1"/>
        </a:solidFill>
        <a:latin typeface="Calibri" charset="0"/>
        <a:ea typeface="SimSun" charset="-122"/>
        <a:cs typeface="+mn-cs"/>
      </a:defRPr>
    </a:lvl2pPr>
    <a:lvl3pPr marL="914400" algn="l" rtl="0" eaLnBrk="0" fontAlgn="base" hangingPunct="0">
      <a:spcBef>
        <a:spcPct val="0"/>
      </a:spcBef>
      <a:spcAft>
        <a:spcPct val="0"/>
      </a:spcAft>
      <a:defRPr kern="1200">
        <a:solidFill>
          <a:schemeClr val="tx1"/>
        </a:solidFill>
        <a:latin typeface="Calibri" charset="0"/>
        <a:ea typeface="SimSun" charset="-122"/>
        <a:cs typeface="+mn-cs"/>
      </a:defRPr>
    </a:lvl3pPr>
    <a:lvl4pPr marL="1371600" algn="l" rtl="0" eaLnBrk="0" fontAlgn="base" hangingPunct="0">
      <a:spcBef>
        <a:spcPct val="0"/>
      </a:spcBef>
      <a:spcAft>
        <a:spcPct val="0"/>
      </a:spcAft>
      <a:defRPr kern="1200">
        <a:solidFill>
          <a:schemeClr val="tx1"/>
        </a:solidFill>
        <a:latin typeface="Calibri" charset="0"/>
        <a:ea typeface="SimSun" charset="-122"/>
        <a:cs typeface="+mn-cs"/>
      </a:defRPr>
    </a:lvl4pPr>
    <a:lvl5pPr marL="1828800" algn="l" rtl="0" eaLnBrk="0" fontAlgn="base" hangingPunct="0">
      <a:spcBef>
        <a:spcPct val="0"/>
      </a:spcBef>
      <a:spcAft>
        <a:spcPct val="0"/>
      </a:spcAft>
      <a:defRPr kern="1200">
        <a:solidFill>
          <a:schemeClr val="tx1"/>
        </a:solidFill>
        <a:latin typeface="Calibri" charset="0"/>
        <a:ea typeface="SimSun" charset="-122"/>
        <a:cs typeface="+mn-cs"/>
      </a:defRPr>
    </a:lvl5pPr>
    <a:lvl6pPr marL="2286000" algn="l" defTabSz="914400" rtl="0" eaLnBrk="1" latinLnBrk="0" hangingPunct="1">
      <a:defRPr kern="1200">
        <a:solidFill>
          <a:schemeClr val="tx1"/>
        </a:solidFill>
        <a:latin typeface="Calibri" charset="0"/>
        <a:ea typeface="SimSun" charset="-122"/>
        <a:cs typeface="+mn-cs"/>
      </a:defRPr>
    </a:lvl6pPr>
    <a:lvl7pPr marL="2743200" algn="l" defTabSz="914400" rtl="0" eaLnBrk="1" latinLnBrk="0" hangingPunct="1">
      <a:defRPr kern="1200">
        <a:solidFill>
          <a:schemeClr val="tx1"/>
        </a:solidFill>
        <a:latin typeface="Calibri" charset="0"/>
        <a:ea typeface="SimSun" charset="-122"/>
        <a:cs typeface="+mn-cs"/>
      </a:defRPr>
    </a:lvl7pPr>
    <a:lvl8pPr marL="3200400" algn="l" defTabSz="914400" rtl="0" eaLnBrk="1" latinLnBrk="0" hangingPunct="1">
      <a:defRPr kern="1200">
        <a:solidFill>
          <a:schemeClr val="tx1"/>
        </a:solidFill>
        <a:latin typeface="Calibri" charset="0"/>
        <a:ea typeface="SimSun" charset="-122"/>
        <a:cs typeface="+mn-cs"/>
      </a:defRPr>
    </a:lvl8pPr>
    <a:lvl9pPr marL="3657600" algn="l" defTabSz="914400" rtl="0" eaLnBrk="1" latinLnBrk="0" hangingPunct="1">
      <a:defRPr kern="1200">
        <a:solidFill>
          <a:schemeClr val="tx1"/>
        </a:solidFill>
        <a:latin typeface="Calibri" charset="0"/>
        <a:ea typeface="SimSun"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3499"/>
    <a:srgbClr val="3297D4"/>
    <a:srgbClr val="009DEA"/>
    <a:srgbClr val="56A3E9"/>
    <a:srgbClr val="58A4E9"/>
    <a:srgbClr val="EAEFF8"/>
    <a:srgbClr val="B2D2DE"/>
    <a:srgbClr val="3D5BCC"/>
    <a:srgbClr val="538234"/>
    <a:srgbClr val="0092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2" autoAdjust="0"/>
    <p:restoredTop sz="95578" autoAdjust="0"/>
  </p:normalViewPr>
  <p:slideViewPr>
    <p:cSldViewPr snapToGrid="0" snapToObjects="1">
      <p:cViewPr>
        <p:scale>
          <a:sx n="109" d="100"/>
          <a:sy n="109" d="100"/>
        </p:scale>
        <p:origin x="960" y="472"/>
      </p:cViewPr>
      <p:guideLst/>
    </p:cSldViewPr>
  </p:slideViewPr>
  <p:outlineViewPr>
    <p:cViewPr>
      <p:scale>
        <a:sx n="33" d="100"/>
        <a:sy n="33" d="100"/>
      </p:scale>
      <p:origin x="0" y="-6368"/>
    </p:cViewPr>
  </p:outlineViewPr>
  <p:notesTextViewPr>
    <p:cViewPr>
      <p:scale>
        <a:sx n="110" d="100"/>
        <a:sy n="110" d="100"/>
      </p:scale>
      <p:origin x="0" y="0"/>
    </p:cViewPr>
  </p:notesTextViewPr>
  <p:sorterViewPr>
    <p:cViewPr>
      <p:scale>
        <a:sx n="80" d="100"/>
        <a:sy n="80" d="100"/>
      </p:scale>
      <p:origin x="0" y="0"/>
    </p:cViewPr>
  </p:sorterViewPr>
  <p:notesViewPr>
    <p:cSldViewPr snapToGrid="0" snapToObjects="1">
      <p:cViewPr varScale="1">
        <p:scale>
          <a:sx n="156" d="100"/>
          <a:sy n="156" d="100"/>
        </p:scale>
        <p:origin x="364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038319" cy="467346"/>
          </a:xfrm>
          <a:prstGeom prst="rect">
            <a:avLst/>
          </a:prstGeom>
        </p:spPr>
        <p:txBody>
          <a:bodyPr vert="horz" lIns="93177" tIns="46589" rIns="93177" bIns="46589" rtlCol="0"/>
          <a:lstStyle>
            <a:lvl1pPr algn="l">
              <a:defRPr sz="1200">
                <a:latin typeface="Calibri" panose="020F0502020204030204" pitchFamily="34" charset="0"/>
                <a:ea typeface="SimSun" panose="02010600030101010101" pitchFamily="2" charset="-122"/>
              </a:defRPr>
            </a:lvl1pPr>
          </a:lstStyle>
          <a:p>
            <a:pPr>
              <a:defRPr/>
            </a:pPr>
            <a:endParaRPr lang="en-US"/>
          </a:p>
        </p:txBody>
      </p:sp>
      <p:sp>
        <p:nvSpPr>
          <p:cNvPr id="3" name="日期占位符 2"/>
          <p:cNvSpPr>
            <a:spLocks noGrp="1"/>
          </p:cNvSpPr>
          <p:nvPr>
            <p:ph type="dt" sz="quarter" idx="1"/>
          </p:nvPr>
        </p:nvSpPr>
        <p:spPr>
          <a:xfrm>
            <a:off x="3970885" y="1"/>
            <a:ext cx="3038319" cy="467346"/>
          </a:xfrm>
          <a:prstGeom prst="rect">
            <a:avLst/>
          </a:prstGeom>
        </p:spPr>
        <p:txBody>
          <a:bodyPr vert="horz" lIns="93177" tIns="46589" rIns="93177" bIns="46589" rtlCol="0"/>
          <a:lstStyle>
            <a:lvl1pPr algn="r">
              <a:defRPr sz="1200">
                <a:latin typeface="Calibri" panose="020F0502020204030204" pitchFamily="34" charset="0"/>
                <a:ea typeface="SimSun" panose="02010600030101010101" pitchFamily="2" charset="-122"/>
              </a:defRPr>
            </a:lvl1pPr>
          </a:lstStyle>
          <a:p>
            <a:pPr>
              <a:defRPr/>
            </a:pPr>
            <a:fld id="{3F9281BA-B67C-5743-8025-9BEB758B63F5}" type="datetimeFigureOut">
              <a:rPr lang="en-US"/>
              <a:pPr>
                <a:defRPr/>
              </a:pPr>
              <a:t>5/15/25</a:t>
            </a:fld>
            <a:endParaRPr lang="en-US"/>
          </a:p>
        </p:txBody>
      </p:sp>
      <p:sp>
        <p:nvSpPr>
          <p:cNvPr id="4" name="页脚占位符 3"/>
          <p:cNvSpPr>
            <a:spLocks noGrp="1"/>
          </p:cNvSpPr>
          <p:nvPr>
            <p:ph type="ftr" sz="quarter" idx="2"/>
          </p:nvPr>
        </p:nvSpPr>
        <p:spPr>
          <a:xfrm>
            <a:off x="0" y="8829055"/>
            <a:ext cx="3038319" cy="467346"/>
          </a:xfrm>
          <a:prstGeom prst="rect">
            <a:avLst/>
          </a:prstGeom>
        </p:spPr>
        <p:txBody>
          <a:bodyPr vert="horz" lIns="93177" tIns="46589" rIns="93177" bIns="46589" rtlCol="0" anchor="b"/>
          <a:lstStyle>
            <a:lvl1pPr algn="l">
              <a:defRPr sz="1200">
                <a:latin typeface="Calibri" panose="020F0502020204030204" pitchFamily="34" charset="0"/>
                <a:ea typeface="SimSun" panose="02010600030101010101" pitchFamily="2" charset="-122"/>
              </a:defRPr>
            </a:lvl1pPr>
          </a:lstStyle>
          <a:p>
            <a:pPr>
              <a:defRPr/>
            </a:pPr>
            <a:endParaRPr lang="en-US"/>
          </a:p>
        </p:txBody>
      </p:sp>
      <p:sp>
        <p:nvSpPr>
          <p:cNvPr id="5" name="灯片编号占位符 4"/>
          <p:cNvSpPr>
            <a:spLocks noGrp="1"/>
          </p:cNvSpPr>
          <p:nvPr>
            <p:ph type="sldNum" sz="quarter" idx="3"/>
          </p:nvPr>
        </p:nvSpPr>
        <p:spPr>
          <a:xfrm>
            <a:off x="3970885" y="8829055"/>
            <a:ext cx="3038319" cy="467346"/>
          </a:xfrm>
          <a:prstGeom prst="rect">
            <a:avLst/>
          </a:prstGeom>
        </p:spPr>
        <p:txBody>
          <a:bodyPr vert="horz" lIns="93177" tIns="46589" rIns="93177" bIns="46589" rtlCol="0" anchor="b"/>
          <a:lstStyle>
            <a:lvl1pPr algn="r">
              <a:defRPr sz="1200">
                <a:latin typeface="Calibri" panose="020F0502020204030204" pitchFamily="34" charset="0"/>
                <a:ea typeface="SimSun" panose="02010600030101010101" pitchFamily="2" charset="-122"/>
              </a:defRPr>
            </a:lvl1pPr>
          </a:lstStyle>
          <a:p>
            <a:pPr>
              <a:defRPr/>
            </a:pPr>
            <a:fld id="{1A7E15B0-ED6C-A94A-99A3-B6126EEB9A36}"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319" cy="467346"/>
          </a:xfrm>
          <a:prstGeom prst="rect">
            <a:avLst/>
          </a:prstGeom>
        </p:spPr>
        <p:txBody>
          <a:bodyPr vert="horz" lIns="93177" tIns="46589" rIns="93177" bIns="46589" rtlCol="0"/>
          <a:lstStyle>
            <a:lvl1pPr algn="l" eaLnBrk="1" fontAlgn="auto" hangingPunct="1">
              <a:spcBef>
                <a:spcPts val="0"/>
              </a:spcBef>
              <a:spcAft>
                <a:spcPts val="0"/>
              </a:spcAft>
              <a:defRPr kumimoji="1" sz="1200">
                <a:latin typeface="+mn-lt"/>
                <a:ea typeface="+mn-ea"/>
              </a:defRPr>
            </a:lvl1pPr>
          </a:lstStyle>
          <a:p>
            <a:pPr>
              <a:defRPr/>
            </a:pPr>
            <a:endParaRPr lang="zh-CN" altLang="en-US"/>
          </a:p>
        </p:txBody>
      </p:sp>
      <p:sp>
        <p:nvSpPr>
          <p:cNvPr id="3" name="Date Placeholder 2"/>
          <p:cNvSpPr>
            <a:spLocks noGrp="1"/>
          </p:cNvSpPr>
          <p:nvPr>
            <p:ph type="dt" idx="1"/>
          </p:nvPr>
        </p:nvSpPr>
        <p:spPr>
          <a:xfrm>
            <a:off x="3970885" y="1"/>
            <a:ext cx="3038319" cy="467346"/>
          </a:xfrm>
          <a:prstGeom prst="rect">
            <a:avLst/>
          </a:prstGeom>
        </p:spPr>
        <p:txBody>
          <a:bodyPr vert="horz" lIns="93177" tIns="46589" rIns="93177" bIns="46589" rtlCol="0"/>
          <a:lstStyle>
            <a:lvl1pPr algn="r" eaLnBrk="1" fontAlgn="auto" hangingPunct="1">
              <a:spcBef>
                <a:spcPts val="0"/>
              </a:spcBef>
              <a:spcAft>
                <a:spcPts val="0"/>
              </a:spcAft>
              <a:defRPr kumimoji="1" sz="1200">
                <a:latin typeface="+mn-lt"/>
                <a:ea typeface="+mn-ea"/>
              </a:defRPr>
            </a:lvl1pPr>
          </a:lstStyle>
          <a:p>
            <a:pPr>
              <a:defRPr/>
            </a:pPr>
            <a:fld id="{80320BCF-4A64-924D-BBED-62490E38D1F3}" type="datetimeFigureOut">
              <a:rPr lang="zh-CN" altLang="en-US"/>
              <a:pPr>
                <a:defRPr/>
              </a:pPr>
              <a:t>2025/5/15</a:t>
            </a:fld>
            <a:endParaRPr lang="zh-CN" alt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Notes Placeholder 4"/>
          <p:cNvSpPr>
            <a:spLocks noGrp="1"/>
          </p:cNvSpPr>
          <p:nvPr>
            <p:ph type="body" sz="quarter" idx="3"/>
          </p:nvPr>
        </p:nvSpPr>
        <p:spPr>
          <a:xfrm>
            <a:off x="701519" y="4473472"/>
            <a:ext cx="5607362" cy="3660878"/>
          </a:xfrm>
          <a:prstGeom prst="rect">
            <a:avLst/>
          </a:prstGeom>
        </p:spPr>
        <p:txBody>
          <a:bodyPr vert="horz" lIns="93177" tIns="46589" rIns="93177" bIns="46589" rtlCol="0"/>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8829055"/>
            <a:ext cx="3038319" cy="467346"/>
          </a:xfrm>
          <a:prstGeom prst="rect">
            <a:avLst/>
          </a:prstGeom>
        </p:spPr>
        <p:txBody>
          <a:bodyPr vert="horz" lIns="93177" tIns="46589" rIns="93177" bIns="46589" rtlCol="0" anchor="b"/>
          <a:lstStyle>
            <a:lvl1pPr algn="l" eaLnBrk="1" fontAlgn="auto" hangingPunct="1">
              <a:spcBef>
                <a:spcPts val="0"/>
              </a:spcBef>
              <a:spcAft>
                <a:spcPts val="0"/>
              </a:spcAft>
              <a:defRPr kumimoji="1" sz="1200">
                <a:latin typeface="+mn-lt"/>
                <a:ea typeface="+mn-ea"/>
              </a:defRPr>
            </a:lvl1pPr>
          </a:lstStyle>
          <a:p>
            <a:pPr>
              <a:defRPr/>
            </a:pPr>
            <a:endParaRPr lang="zh-CN" altLang="en-US"/>
          </a:p>
        </p:txBody>
      </p:sp>
      <p:sp>
        <p:nvSpPr>
          <p:cNvPr id="7" name="Slide Number Placeholder 6"/>
          <p:cNvSpPr>
            <a:spLocks noGrp="1"/>
          </p:cNvSpPr>
          <p:nvPr>
            <p:ph type="sldNum" sz="quarter" idx="5"/>
          </p:nvPr>
        </p:nvSpPr>
        <p:spPr>
          <a:xfrm>
            <a:off x="3970885" y="8829055"/>
            <a:ext cx="3038319" cy="467346"/>
          </a:xfrm>
          <a:prstGeom prst="rect">
            <a:avLst/>
          </a:prstGeom>
        </p:spPr>
        <p:txBody>
          <a:bodyPr vert="horz" lIns="93177" tIns="46589" rIns="93177" bIns="46589" rtlCol="0" anchor="b"/>
          <a:lstStyle>
            <a:lvl1pPr algn="r" eaLnBrk="1" fontAlgn="auto" hangingPunct="1">
              <a:spcBef>
                <a:spcPts val="0"/>
              </a:spcBef>
              <a:spcAft>
                <a:spcPts val="0"/>
              </a:spcAft>
              <a:defRPr kumimoji="1" sz="1200">
                <a:latin typeface="+mn-lt"/>
                <a:ea typeface="+mn-ea"/>
              </a:defRPr>
            </a:lvl1pPr>
          </a:lstStyle>
          <a:p>
            <a:pPr>
              <a:defRPr/>
            </a:pPr>
            <a:fld id="{99A835D0-8F7F-D848-919E-ABF6C3BA945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等线" panose="02010600030101010101" pitchFamily="2" charset="-122"/>
              <a:ea typeface="+mn-ea"/>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96E2143-608D-44BB-86BA-48EFECE1B2F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712B0-B8B7-1A4A-DB96-A5E3285CC4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BF43C-2A47-511E-11FC-0B521C7D2C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1D776C-7B7A-14DE-29A2-F61BF9124C5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BAF04F2-DBD6-2C15-6A67-B41F59B4EC71}"/>
              </a:ext>
            </a:extLst>
          </p:cNvPr>
          <p:cNvSpPr>
            <a:spLocks noGrp="1"/>
          </p:cNvSpPr>
          <p:nvPr>
            <p:ph type="sldNum" sz="quarter" idx="5"/>
          </p:nvPr>
        </p:nvSpPr>
        <p:spPr/>
        <p:txBody>
          <a:bodyPr/>
          <a:lstStyle/>
          <a:p>
            <a:pPr>
              <a:defRPr/>
            </a:pPr>
            <a:fld id="{99A835D0-8F7F-D848-919E-ABF6C3BA945A}" type="slidenum">
              <a:rPr lang="zh-CN" altLang="en-US" smtClean="0"/>
              <a:pPr>
                <a:defRPr/>
              </a:pPr>
              <a:t>10</a:t>
            </a:fld>
            <a:endParaRPr lang="zh-CN" altLang="en-US"/>
          </a:p>
        </p:txBody>
      </p:sp>
    </p:spTree>
    <p:extLst>
      <p:ext uri="{BB962C8B-B14F-4D97-AF65-F5344CB8AC3E}">
        <p14:creationId xmlns:p14="http://schemas.microsoft.com/office/powerpoint/2010/main" val="26376540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D5283-77ED-B5DE-CF2E-59AE8886CE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1B9FB-724D-1D8E-3FA5-CF7E4A0FAA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8D4EDC-ADB5-8A06-7812-7A16045E871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253AC13-F1F7-5B27-0FFC-584040264F85}"/>
              </a:ext>
            </a:extLst>
          </p:cNvPr>
          <p:cNvSpPr>
            <a:spLocks noGrp="1"/>
          </p:cNvSpPr>
          <p:nvPr>
            <p:ph type="sldNum" sz="quarter" idx="5"/>
          </p:nvPr>
        </p:nvSpPr>
        <p:spPr/>
        <p:txBody>
          <a:bodyPr/>
          <a:lstStyle/>
          <a:p>
            <a:pPr>
              <a:defRPr/>
            </a:pPr>
            <a:fld id="{99A835D0-8F7F-D848-919E-ABF6C3BA945A}" type="slidenum">
              <a:rPr lang="zh-CN" altLang="en-US" smtClean="0"/>
              <a:pPr>
                <a:defRPr/>
              </a:pPr>
              <a:t>103</a:t>
            </a:fld>
            <a:endParaRPr lang="zh-CN" altLang="en-US"/>
          </a:p>
        </p:txBody>
      </p:sp>
    </p:spTree>
    <p:extLst>
      <p:ext uri="{BB962C8B-B14F-4D97-AF65-F5344CB8AC3E}">
        <p14:creationId xmlns:p14="http://schemas.microsoft.com/office/powerpoint/2010/main" val="10421266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1D5B8-42C9-649A-B797-6D12B1DE32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75D1DD-243D-6E9A-3341-A83859378F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8646C1-9BEC-0C5D-F63A-6BC6ACED457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CB4D4F33-B7C1-1435-5DE9-7EC29EAC587C}"/>
              </a:ext>
            </a:extLst>
          </p:cNvPr>
          <p:cNvSpPr>
            <a:spLocks noGrp="1"/>
          </p:cNvSpPr>
          <p:nvPr>
            <p:ph type="sldNum" sz="quarter" idx="5"/>
          </p:nvPr>
        </p:nvSpPr>
        <p:spPr/>
        <p:txBody>
          <a:bodyPr/>
          <a:lstStyle/>
          <a:p>
            <a:pPr>
              <a:defRPr/>
            </a:pPr>
            <a:fld id="{99A835D0-8F7F-D848-919E-ABF6C3BA945A}" type="slidenum">
              <a:rPr lang="zh-CN" altLang="en-US" smtClean="0"/>
              <a:pPr>
                <a:defRPr/>
              </a:pPr>
              <a:t>104</a:t>
            </a:fld>
            <a:endParaRPr lang="zh-CN" altLang="en-US"/>
          </a:p>
        </p:txBody>
      </p:sp>
    </p:spTree>
    <p:extLst>
      <p:ext uri="{BB962C8B-B14F-4D97-AF65-F5344CB8AC3E}">
        <p14:creationId xmlns:p14="http://schemas.microsoft.com/office/powerpoint/2010/main" val="3013099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E4956-DEB4-8E7C-876B-7660A52DA4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0F495F-387C-18A3-F73C-7C0490B515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05AC5C-913F-CBBC-88E6-51C7A265173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D1FDB40-C60C-9A42-E435-6D1F4AFA9585}"/>
              </a:ext>
            </a:extLst>
          </p:cNvPr>
          <p:cNvSpPr>
            <a:spLocks noGrp="1"/>
          </p:cNvSpPr>
          <p:nvPr>
            <p:ph type="sldNum" sz="quarter" idx="5"/>
          </p:nvPr>
        </p:nvSpPr>
        <p:spPr/>
        <p:txBody>
          <a:bodyPr/>
          <a:lstStyle/>
          <a:p>
            <a:pPr>
              <a:defRPr/>
            </a:pPr>
            <a:fld id="{99A835D0-8F7F-D848-919E-ABF6C3BA945A}" type="slidenum">
              <a:rPr lang="zh-CN" altLang="en-US" smtClean="0"/>
              <a:pPr>
                <a:defRPr/>
              </a:pPr>
              <a:t>105</a:t>
            </a:fld>
            <a:endParaRPr lang="zh-CN" altLang="en-US"/>
          </a:p>
        </p:txBody>
      </p:sp>
    </p:spTree>
    <p:extLst>
      <p:ext uri="{BB962C8B-B14F-4D97-AF65-F5344CB8AC3E}">
        <p14:creationId xmlns:p14="http://schemas.microsoft.com/office/powerpoint/2010/main" val="17280301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BBD56-59C0-541E-7C5E-CC0D326B1F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A314AA-541E-383F-4672-9B1272155C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312505-5C27-AA30-B2BF-9F4A0BF34D7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AEBA068-F49C-0485-A68D-027288545905}"/>
              </a:ext>
            </a:extLst>
          </p:cNvPr>
          <p:cNvSpPr>
            <a:spLocks noGrp="1"/>
          </p:cNvSpPr>
          <p:nvPr>
            <p:ph type="sldNum" sz="quarter" idx="5"/>
          </p:nvPr>
        </p:nvSpPr>
        <p:spPr/>
        <p:txBody>
          <a:bodyPr/>
          <a:lstStyle/>
          <a:p>
            <a:pPr>
              <a:defRPr/>
            </a:pPr>
            <a:fld id="{99A835D0-8F7F-D848-919E-ABF6C3BA945A}" type="slidenum">
              <a:rPr lang="zh-CN" altLang="en-US" smtClean="0"/>
              <a:pPr>
                <a:defRPr/>
              </a:pPr>
              <a:t>106</a:t>
            </a:fld>
            <a:endParaRPr lang="zh-CN" altLang="en-US"/>
          </a:p>
        </p:txBody>
      </p:sp>
    </p:spTree>
    <p:extLst>
      <p:ext uri="{BB962C8B-B14F-4D97-AF65-F5344CB8AC3E}">
        <p14:creationId xmlns:p14="http://schemas.microsoft.com/office/powerpoint/2010/main" val="13180302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11506-2531-936C-3CAC-CD73D0A037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219E22-5471-E12B-7C00-9F6D39D950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E79350-6954-B886-3443-116D959B357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183ACAB-9B66-8092-3A4A-8FEFB5CAA02A}"/>
              </a:ext>
            </a:extLst>
          </p:cNvPr>
          <p:cNvSpPr>
            <a:spLocks noGrp="1"/>
          </p:cNvSpPr>
          <p:nvPr>
            <p:ph type="sldNum" sz="quarter" idx="5"/>
          </p:nvPr>
        </p:nvSpPr>
        <p:spPr/>
        <p:txBody>
          <a:bodyPr/>
          <a:lstStyle/>
          <a:p>
            <a:pPr>
              <a:defRPr/>
            </a:pPr>
            <a:fld id="{99A835D0-8F7F-D848-919E-ABF6C3BA945A}" type="slidenum">
              <a:rPr lang="zh-CN" altLang="en-US" smtClean="0"/>
              <a:pPr>
                <a:defRPr/>
              </a:pPr>
              <a:t>107</a:t>
            </a:fld>
            <a:endParaRPr lang="zh-CN" altLang="en-US"/>
          </a:p>
        </p:txBody>
      </p:sp>
    </p:spTree>
    <p:extLst>
      <p:ext uri="{BB962C8B-B14F-4D97-AF65-F5344CB8AC3E}">
        <p14:creationId xmlns:p14="http://schemas.microsoft.com/office/powerpoint/2010/main" val="579996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F5034-AE78-3EBD-0369-4B6B5E8306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A2DB26-4176-6770-2EC1-7665C2F3C6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15B58D-A846-E4A3-9F46-2B3E7EC2350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4BD7DD9-83D3-1635-054A-42E26845C499}"/>
              </a:ext>
            </a:extLst>
          </p:cNvPr>
          <p:cNvSpPr>
            <a:spLocks noGrp="1"/>
          </p:cNvSpPr>
          <p:nvPr>
            <p:ph type="sldNum" sz="quarter" idx="5"/>
          </p:nvPr>
        </p:nvSpPr>
        <p:spPr/>
        <p:txBody>
          <a:bodyPr/>
          <a:lstStyle/>
          <a:p>
            <a:pPr>
              <a:defRPr/>
            </a:pPr>
            <a:fld id="{99A835D0-8F7F-D848-919E-ABF6C3BA945A}" type="slidenum">
              <a:rPr lang="zh-CN" altLang="en-US" smtClean="0"/>
              <a:pPr>
                <a:defRPr/>
              </a:pPr>
              <a:t>11</a:t>
            </a:fld>
            <a:endParaRPr lang="zh-CN" altLang="en-US"/>
          </a:p>
        </p:txBody>
      </p:sp>
    </p:spTree>
    <p:extLst>
      <p:ext uri="{BB962C8B-B14F-4D97-AF65-F5344CB8AC3E}">
        <p14:creationId xmlns:p14="http://schemas.microsoft.com/office/powerpoint/2010/main" val="176500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1BCBD-09B5-6FFC-0141-37B29A2627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370BC2-E85D-70FA-FB30-077D938040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827ADB-EE75-6B32-22CE-37DF46ED89E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26B1F48-C13A-0F22-ACD6-C34583C866CB}"/>
              </a:ext>
            </a:extLst>
          </p:cNvPr>
          <p:cNvSpPr>
            <a:spLocks noGrp="1"/>
          </p:cNvSpPr>
          <p:nvPr>
            <p:ph type="sldNum" sz="quarter" idx="5"/>
          </p:nvPr>
        </p:nvSpPr>
        <p:spPr/>
        <p:txBody>
          <a:bodyPr/>
          <a:lstStyle/>
          <a:p>
            <a:pPr>
              <a:defRPr/>
            </a:pPr>
            <a:fld id="{99A835D0-8F7F-D848-919E-ABF6C3BA945A}" type="slidenum">
              <a:rPr lang="zh-CN" altLang="en-US" smtClean="0"/>
              <a:pPr>
                <a:defRPr/>
              </a:pPr>
              <a:t>12</a:t>
            </a:fld>
            <a:endParaRPr lang="zh-CN" altLang="en-US"/>
          </a:p>
        </p:txBody>
      </p:sp>
    </p:spTree>
    <p:extLst>
      <p:ext uri="{BB962C8B-B14F-4D97-AF65-F5344CB8AC3E}">
        <p14:creationId xmlns:p14="http://schemas.microsoft.com/office/powerpoint/2010/main" val="1998284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15C3-A4F6-1F25-2541-A63D618B3B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60132F-B4B5-D1AD-A328-7C6718897C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B432CB-DC3C-FEF9-F5F0-583ACF9A028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D53F79F-06FF-D43B-A921-4ED1DFB231BC}"/>
              </a:ext>
            </a:extLst>
          </p:cNvPr>
          <p:cNvSpPr>
            <a:spLocks noGrp="1"/>
          </p:cNvSpPr>
          <p:nvPr>
            <p:ph type="sldNum" sz="quarter" idx="5"/>
          </p:nvPr>
        </p:nvSpPr>
        <p:spPr/>
        <p:txBody>
          <a:bodyPr/>
          <a:lstStyle/>
          <a:p>
            <a:pPr>
              <a:defRPr/>
            </a:pPr>
            <a:fld id="{99A835D0-8F7F-D848-919E-ABF6C3BA945A}" type="slidenum">
              <a:rPr lang="zh-CN" altLang="en-US" smtClean="0"/>
              <a:pPr>
                <a:defRPr/>
              </a:pPr>
              <a:t>13</a:t>
            </a:fld>
            <a:endParaRPr lang="zh-CN" altLang="en-US"/>
          </a:p>
        </p:txBody>
      </p:sp>
    </p:spTree>
    <p:extLst>
      <p:ext uri="{BB962C8B-B14F-4D97-AF65-F5344CB8AC3E}">
        <p14:creationId xmlns:p14="http://schemas.microsoft.com/office/powerpoint/2010/main" val="3755002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6EF77-E82E-8175-581A-7BD8B39CE6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4BCA68-8B7D-D65D-0732-DBF038AAC8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E7A2E6-ED8E-97DD-2C20-2880535AEFC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E8617BE-6D85-7E01-14EA-DAEB6C487C26}"/>
              </a:ext>
            </a:extLst>
          </p:cNvPr>
          <p:cNvSpPr>
            <a:spLocks noGrp="1"/>
          </p:cNvSpPr>
          <p:nvPr>
            <p:ph type="sldNum" sz="quarter" idx="5"/>
          </p:nvPr>
        </p:nvSpPr>
        <p:spPr/>
        <p:txBody>
          <a:bodyPr/>
          <a:lstStyle/>
          <a:p>
            <a:pPr>
              <a:defRPr/>
            </a:pPr>
            <a:fld id="{99A835D0-8F7F-D848-919E-ABF6C3BA945A}" type="slidenum">
              <a:rPr lang="zh-CN" altLang="en-US" smtClean="0"/>
              <a:pPr>
                <a:defRPr/>
              </a:pPr>
              <a:t>14</a:t>
            </a:fld>
            <a:endParaRPr lang="zh-CN" altLang="en-US"/>
          </a:p>
        </p:txBody>
      </p:sp>
    </p:spTree>
    <p:extLst>
      <p:ext uri="{BB962C8B-B14F-4D97-AF65-F5344CB8AC3E}">
        <p14:creationId xmlns:p14="http://schemas.microsoft.com/office/powerpoint/2010/main" val="2441617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1966B-F0B6-DDA9-2DB0-6A29F0DF31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249129-89DC-AF7C-56A6-478F999AAA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993A6D-4AE1-BEF0-7D39-94994269833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9AFFA81-2C8F-8F0C-F462-2FC05AD568AF}"/>
              </a:ext>
            </a:extLst>
          </p:cNvPr>
          <p:cNvSpPr>
            <a:spLocks noGrp="1"/>
          </p:cNvSpPr>
          <p:nvPr>
            <p:ph type="sldNum" sz="quarter" idx="5"/>
          </p:nvPr>
        </p:nvSpPr>
        <p:spPr/>
        <p:txBody>
          <a:bodyPr/>
          <a:lstStyle/>
          <a:p>
            <a:pPr>
              <a:defRPr/>
            </a:pPr>
            <a:fld id="{99A835D0-8F7F-D848-919E-ABF6C3BA945A}" type="slidenum">
              <a:rPr lang="zh-CN" altLang="en-US" smtClean="0"/>
              <a:pPr>
                <a:defRPr/>
              </a:pPr>
              <a:t>15</a:t>
            </a:fld>
            <a:endParaRPr lang="zh-CN" altLang="en-US"/>
          </a:p>
        </p:txBody>
      </p:sp>
    </p:spTree>
    <p:extLst>
      <p:ext uri="{BB962C8B-B14F-4D97-AF65-F5344CB8AC3E}">
        <p14:creationId xmlns:p14="http://schemas.microsoft.com/office/powerpoint/2010/main" val="307376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46E32-DED5-3E8D-BA80-038965DFCF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749374-48C2-0FFA-8FF8-E8C92C9DF1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B77313-0037-A24B-B4C3-5DEB28F29B1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1DAA21C-CD91-962F-8B55-576DF6273432}"/>
              </a:ext>
            </a:extLst>
          </p:cNvPr>
          <p:cNvSpPr>
            <a:spLocks noGrp="1"/>
          </p:cNvSpPr>
          <p:nvPr>
            <p:ph type="sldNum" sz="quarter" idx="5"/>
          </p:nvPr>
        </p:nvSpPr>
        <p:spPr/>
        <p:txBody>
          <a:bodyPr/>
          <a:lstStyle/>
          <a:p>
            <a:pPr>
              <a:defRPr/>
            </a:pPr>
            <a:fld id="{99A835D0-8F7F-D848-919E-ABF6C3BA945A}" type="slidenum">
              <a:rPr lang="zh-CN" altLang="en-US" smtClean="0"/>
              <a:pPr>
                <a:defRPr/>
              </a:pPr>
              <a:t>16</a:t>
            </a:fld>
            <a:endParaRPr lang="zh-CN" altLang="en-US"/>
          </a:p>
        </p:txBody>
      </p:sp>
    </p:spTree>
    <p:extLst>
      <p:ext uri="{BB962C8B-B14F-4D97-AF65-F5344CB8AC3E}">
        <p14:creationId xmlns:p14="http://schemas.microsoft.com/office/powerpoint/2010/main" val="3241567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08988-4F66-C568-D152-3E983900DF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3C5968-2371-B30F-A671-94EDDC8181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0B2760-AC0B-1528-F0F5-29B902B8321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D9BB745-23A6-C461-46A3-94D433C7638D}"/>
              </a:ext>
            </a:extLst>
          </p:cNvPr>
          <p:cNvSpPr>
            <a:spLocks noGrp="1"/>
          </p:cNvSpPr>
          <p:nvPr>
            <p:ph type="sldNum" sz="quarter" idx="5"/>
          </p:nvPr>
        </p:nvSpPr>
        <p:spPr/>
        <p:txBody>
          <a:bodyPr/>
          <a:lstStyle/>
          <a:p>
            <a:pPr>
              <a:defRPr/>
            </a:pPr>
            <a:fld id="{99A835D0-8F7F-D848-919E-ABF6C3BA945A}" type="slidenum">
              <a:rPr lang="zh-CN" altLang="en-US" smtClean="0"/>
              <a:pPr>
                <a:defRPr/>
              </a:pPr>
              <a:t>17</a:t>
            </a:fld>
            <a:endParaRPr lang="zh-CN" altLang="en-US"/>
          </a:p>
        </p:txBody>
      </p:sp>
    </p:spTree>
    <p:extLst>
      <p:ext uri="{BB962C8B-B14F-4D97-AF65-F5344CB8AC3E}">
        <p14:creationId xmlns:p14="http://schemas.microsoft.com/office/powerpoint/2010/main" val="3892978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E355-397C-4EE3-92B9-03F1343BEA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39CF73-B45D-5E47-E6CC-F52B184BC4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39869A-F2BC-D1B5-9704-11A718390C1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A8E07EE-B03D-CD67-4B54-05B3C25DE7BB}"/>
              </a:ext>
            </a:extLst>
          </p:cNvPr>
          <p:cNvSpPr>
            <a:spLocks noGrp="1"/>
          </p:cNvSpPr>
          <p:nvPr>
            <p:ph type="sldNum" sz="quarter" idx="5"/>
          </p:nvPr>
        </p:nvSpPr>
        <p:spPr/>
        <p:txBody>
          <a:bodyPr/>
          <a:lstStyle/>
          <a:p>
            <a:pPr>
              <a:defRPr/>
            </a:pPr>
            <a:fld id="{99A835D0-8F7F-D848-919E-ABF6C3BA945A}" type="slidenum">
              <a:rPr lang="zh-CN" altLang="en-US" smtClean="0"/>
              <a:pPr>
                <a:defRPr/>
              </a:pPr>
              <a:t>18</a:t>
            </a:fld>
            <a:endParaRPr lang="zh-CN" altLang="en-US"/>
          </a:p>
        </p:txBody>
      </p:sp>
    </p:spTree>
    <p:extLst>
      <p:ext uri="{BB962C8B-B14F-4D97-AF65-F5344CB8AC3E}">
        <p14:creationId xmlns:p14="http://schemas.microsoft.com/office/powerpoint/2010/main" val="2914292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7E57D-76B2-C5EC-6F89-109D1B030E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F69BF9-F475-0E92-11BD-244921611A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A215F8-6D52-C728-B76F-D1AD23367ED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FD3A2E2-25D8-3B16-41EE-43166AD7C477}"/>
              </a:ext>
            </a:extLst>
          </p:cNvPr>
          <p:cNvSpPr>
            <a:spLocks noGrp="1"/>
          </p:cNvSpPr>
          <p:nvPr>
            <p:ph type="sldNum" sz="quarter" idx="5"/>
          </p:nvPr>
        </p:nvSpPr>
        <p:spPr/>
        <p:txBody>
          <a:bodyPr/>
          <a:lstStyle/>
          <a:p>
            <a:pPr>
              <a:defRPr/>
            </a:pPr>
            <a:fld id="{99A835D0-8F7F-D848-919E-ABF6C3BA945A}" type="slidenum">
              <a:rPr lang="zh-CN" altLang="en-US" smtClean="0"/>
              <a:pPr>
                <a:defRPr/>
              </a:pPr>
              <a:t>19</a:t>
            </a:fld>
            <a:endParaRPr lang="zh-CN" altLang="en-US"/>
          </a:p>
        </p:txBody>
      </p:sp>
    </p:spTree>
    <p:extLst>
      <p:ext uri="{BB962C8B-B14F-4D97-AF65-F5344CB8AC3E}">
        <p14:creationId xmlns:p14="http://schemas.microsoft.com/office/powerpoint/2010/main" val="32752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B3830-2D8B-63FD-353F-AF92992B01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7A6658-130A-4468-4179-985E8FB3A3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BC34DA-914E-1F5A-18C7-FE2EE9FD45D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44A2BA9-11A6-300A-3BDF-BADA0C238F0F}"/>
              </a:ext>
            </a:extLst>
          </p:cNvPr>
          <p:cNvSpPr>
            <a:spLocks noGrp="1"/>
          </p:cNvSpPr>
          <p:nvPr>
            <p:ph type="sldNum" sz="quarter" idx="5"/>
          </p:nvPr>
        </p:nvSpPr>
        <p:spPr/>
        <p:txBody>
          <a:bodyPr/>
          <a:lstStyle/>
          <a:p>
            <a:pPr>
              <a:defRPr/>
            </a:pPr>
            <a:fld id="{99A835D0-8F7F-D848-919E-ABF6C3BA945A}" type="slidenum">
              <a:rPr lang="zh-CN" altLang="en-US" smtClean="0"/>
              <a:pPr>
                <a:defRPr/>
              </a:pPr>
              <a:t>2</a:t>
            </a:fld>
            <a:endParaRPr lang="zh-CN" altLang="en-US"/>
          </a:p>
        </p:txBody>
      </p:sp>
    </p:spTree>
    <p:extLst>
      <p:ext uri="{BB962C8B-B14F-4D97-AF65-F5344CB8AC3E}">
        <p14:creationId xmlns:p14="http://schemas.microsoft.com/office/powerpoint/2010/main" val="1661587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6070B-15A2-C9F7-07EC-E26FC43172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A3EE0-5400-968F-D661-E43F7690773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EA814D-3E14-08A8-414E-A0F62E118B1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CE12DB51-C5F2-C01E-D09A-98034B6E85B8}"/>
              </a:ext>
            </a:extLst>
          </p:cNvPr>
          <p:cNvSpPr>
            <a:spLocks noGrp="1"/>
          </p:cNvSpPr>
          <p:nvPr>
            <p:ph type="sldNum" sz="quarter" idx="5"/>
          </p:nvPr>
        </p:nvSpPr>
        <p:spPr/>
        <p:txBody>
          <a:bodyPr/>
          <a:lstStyle/>
          <a:p>
            <a:pPr>
              <a:defRPr/>
            </a:pPr>
            <a:fld id="{99A835D0-8F7F-D848-919E-ABF6C3BA945A}" type="slidenum">
              <a:rPr lang="zh-CN" altLang="en-US" smtClean="0"/>
              <a:pPr>
                <a:defRPr/>
              </a:pPr>
              <a:t>20</a:t>
            </a:fld>
            <a:endParaRPr lang="zh-CN" altLang="en-US"/>
          </a:p>
        </p:txBody>
      </p:sp>
    </p:spTree>
    <p:extLst>
      <p:ext uri="{BB962C8B-B14F-4D97-AF65-F5344CB8AC3E}">
        <p14:creationId xmlns:p14="http://schemas.microsoft.com/office/powerpoint/2010/main" val="1889805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99A835D0-8F7F-D848-919E-ABF6C3BA945A}" type="slidenum">
              <a:rPr lang="zh-CN" altLang="en-US" smtClean="0"/>
              <a:pPr>
                <a:defRPr/>
              </a:pPr>
              <a:t>21</a:t>
            </a:fld>
            <a:endParaRPr lang="zh-CN" altLang="en-US"/>
          </a:p>
        </p:txBody>
      </p:sp>
    </p:spTree>
    <p:extLst>
      <p:ext uri="{BB962C8B-B14F-4D97-AF65-F5344CB8AC3E}">
        <p14:creationId xmlns:p14="http://schemas.microsoft.com/office/powerpoint/2010/main" val="3698395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22</a:t>
            </a:fld>
            <a:endParaRPr lang="zh-CN" altLang="en-US"/>
          </a:p>
        </p:txBody>
      </p:sp>
    </p:spTree>
    <p:extLst>
      <p:ext uri="{BB962C8B-B14F-4D97-AF65-F5344CB8AC3E}">
        <p14:creationId xmlns:p14="http://schemas.microsoft.com/office/powerpoint/2010/main" val="3498524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23</a:t>
            </a:fld>
            <a:endParaRPr lang="zh-CN" altLang="en-US"/>
          </a:p>
        </p:txBody>
      </p:sp>
    </p:spTree>
    <p:extLst>
      <p:ext uri="{BB962C8B-B14F-4D97-AF65-F5344CB8AC3E}">
        <p14:creationId xmlns:p14="http://schemas.microsoft.com/office/powerpoint/2010/main" val="708816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25</a:t>
            </a:fld>
            <a:endParaRPr lang="zh-CN" altLang="en-US"/>
          </a:p>
        </p:txBody>
      </p:sp>
    </p:spTree>
    <p:extLst>
      <p:ext uri="{BB962C8B-B14F-4D97-AF65-F5344CB8AC3E}">
        <p14:creationId xmlns:p14="http://schemas.microsoft.com/office/powerpoint/2010/main" val="2127073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26</a:t>
            </a:fld>
            <a:endParaRPr lang="zh-CN" altLang="en-US"/>
          </a:p>
        </p:txBody>
      </p:sp>
    </p:spTree>
    <p:extLst>
      <p:ext uri="{BB962C8B-B14F-4D97-AF65-F5344CB8AC3E}">
        <p14:creationId xmlns:p14="http://schemas.microsoft.com/office/powerpoint/2010/main" val="992221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27</a:t>
            </a:fld>
            <a:endParaRPr lang="zh-CN" altLang="en-US"/>
          </a:p>
        </p:txBody>
      </p:sp>
    </p:spTree>
    <p:extLst>
      <p:ext uri="{BB962C8B-B14F-4D97-AF65-F5344CB8AC3E}">
        <p14:creationId xmlns:p14="http://schemas.microsoft.com/office/powerpoint/2010/main" val="754921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28</a:t>
            </a:fld>
            <a:endParaRPr lang="zh-CN" altLang="en-US"/>
          </a:p>
        </p:txBody>
      </p:sp>
    </p:spTree>
    <p:extLst>
      <p:ext uri="{BB962C8B-B14F-4D97-AF65-F5344CB8AC3E}">
        <p14:creationId xmlns:p14="http://schemas.microsoft.com/office/powerpoint/2010/main" val="480035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29</a:t>
            </a:fld>
            <a:endParaRPr lang="zh-CN" altLang="en-US"/>
          </a:p>
        </p:txBody>
      </p:sp>
    </p:spTree>
    <p:extLst>
      <p:ext uri="{BB962C8B-B14F-4D97-AF65-F5344CB8AC3E}">
        <p14:creationId xmlns:p14="http://schemas.microsoft.com/office/powerpoint/2010/main" val="105431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32</a:t>
            </a:fld>
            <a:endParaRPr lang="zh-CN" altLang="en-US"/>
          </a:p>
        </p:txBody>
      </p:sp>
    </p:spTree>
    <p:extLst>
      <p:ext uri="{BB962C8B-B14F-4D97-AF65-F5344CB8AC3E}">
        <p14:creationId xmlns:p14="http://schemas.microsoft.com/office/powerpoint/2010/main" val="153850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3</a:t>
            </a:fld>
            <a:endParaRPr lang="zh-CN" altLang="en-US"/>
          </a:p>
        </p:txBody>
      </p:sp>
    </p:spTree>
    <p:extLst>
      <p:ext uri="{BB962C8B-B14F-4D97-AF65-F5344CB8AC3E}">
        <p14:creationId xmlns:p14="http://schemas.microsoft.com/office/powerpoint/2010/main" val="1914838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33</a:t>
            </a:fld>
            <a:endParaRPr lang="zh-CN" altLang="en-US"/>
          </a:p>
        </p:txBody>
      </p:sp>
    </p:spTree>
    <p:extLst>
      <p:ext uri="{BB962C8B-B14F-4D97-AF65-F5344CB8AC3E}">
        <p14:creationId xmlns:p14="http://schemas.microsoft.com/office/powerpoint/2010/main" val="506568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34</a:t>
            </a:fld>
            <a:endParaRPr lang="zh-CN" altLang="en-US"/>
          </a:p>
        </p:txBody>
      </p:sp>
    </p:spTree>
    <p:extLst>
      <p:ext uri="{BB962C8B-B14F-4D97-AF65-F5344CB8AC3E}">
        <p14:creationId xmlns:p14="http://schemas.microsoft.com/office/powerpoint/2010/main" val="3380573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603BC-659A-A7F6-305E-EFB31C5B5E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5F7A6D-5FA3-8C05-9BE0-068BA03E8F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BF17FA-6BD7-3221-7CEE-072F3981266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C9994A25-5C64-22AE-122B-5E4E1583382A}"/>
              </a:ext>
            </a:extLst>
          </p:cNvPr>
          <p:cNvSpPr>
            <a:spLocks noGrp="1"/>
          </p:cNvSpPr>
          <p:nvPr>
            <p:ph type="sldNum" sz="quarter" idx="5"/>
          </p:nvPr>
        </p:nvSpPr>
        <p:spPr/>
        <p:txBody>
          <a:bodyPr/>
          <a:lstStyle/>
          <a:p>
            <a:pPr>
              <a:defRPr/>
            </a:pPr>
            <a:fld id="{99A835D0-8F7F-D848-919E-ABF6C3BA945A}" type="slidenum">
              <a:rPr lang="zh-CN" altLang="en-US" smtClean="0"/>
              <a:pPr>
                <a:defRPr/>
              </a:pPr>
              <a:t>35</a:t>
            </a:fld>
            <a:endParaRPr lang="zh-CN" altLang="en-US"/>
          </a:p>
        </p:txBody>
      </p:sp>
    </p:spTree>
    <p:extLst>
      <p:ext uri="{BB962C8B-B14F-4D97-AF65-F5344CB8AC3E}">
        <p14:creationId xmlns:p14="http://schemas.microsoft.com/office/powerpoint/2010/main" val="1380259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24729-F19A-98AB-3598-D6F2BBE91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96744E-A90F-A4EC-BAFB-5001797924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09D5D7-6F66-67C8-9760-B8D6B3BF808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9718F79-A60B-22BD-04F3-C96EBA381B3A}"/>
              </a:ext>
            </a:extLst>
          </p:cNvPr>
          <p:cNvSpPr>
            <a:spLocks noGrp="1"/>
          </p:cNvSpPr>
          <p:nvPr>
            <p:ph type="sldNum" sz="quarter" idx="5"/>
          </p:nvPr>
        </p:nvSpPr>
        <p:spPr/>
        <p:txBody>
          <a:bodyPr/>
          <a:lstStyle/>
          <a:p>
            <a:pPr>
              <a:defRPr/>
            </a:pPr>
            <a:fld id="{99A835D0-8F7F-D848-919E-ABF6C3BA945A}" type="slidenum">
              <a:rPr lang="zh-CN" altLang="en-US" smtClean="0"/>
              <a:pPr>
                <a:defRPr/>
              </a:pPr>
              <a:t>36</a:t>
            </a:fld>
            <a:endParaRPr lang="zh-CN" altLang="en-US"/>
          </a:p>
        </p:txBody>
      </p:sp>
    </p:spTree>
    <p:extLst>
      <p:ext uri="{BB962C8B-B14F-4D97-AF65-F5344CB8AC3E}">
        <p14:creationId xmlns:p14="http://schemas.microsoft.com/office/powerpoint/2010/main" val="2985672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9CE7A-1DAA-1FA5-DAD2-A65E0D0936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9F07C3-224C-F84A-9F1A-7C0B0B8643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948755-E1C3-EDFB-CEF9-859CAEDB17B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823B59B-5CA4-81BE-27FD-99E62C0C421A}"/>
              </a:ext>
            </a:extLst>
          </p:cNvPr>
          <p:cNvSpPr>
            <a:spLocks noGrp="1"/>
          </p:cNvSpPr>
          <p:nvPr>
            <p:ph type="sldNum" sz="quarter" idx="5"/>
          </p:nvPr>
        </p:nvSpPr>
        <p:spPr/>
        <p:txBody>
          <a:bodyPr/>
          <a:lstStyle/>
          <a:p>
            <a:pPr>
              <a:defRPr/>
            </a:pPr>
            <a:fld id="{99A835D0-8F7F-D848-919E-ABF6C3BA945A}" type="slidenum">
              <a:rPr lang="zh-CN" altLang="en-US" smtClean="0"/>
              <a:pPr>
                <a:defRPr/>
              </a:pPr>
              <a:t>37</a:t>
            </a:fld>
            <a:endParaRPr lang="zh-CN" altLang="en-US"/>
          </a:p>
        </p:txBody>
      </p:sp>
    </p:spTree>
    <p:extLst>
      <p:ext uri="{BB962C8B-B14F-4D97-AF65-F5344CB8AC3E}">
        <p14:creationId xmlns:p14="http://schemas.microsoft.com/office/powerpoint/2010/main" val="1704335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9C914-25DF-5247-2F2D-E1A171DEA4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5E5E87-C35D-5340-082A-F7E891C67F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F47BF96-2201-0C9D-C2F7-33C613C7042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D044EFA-170C-75C1-452F-A2C0AAD1F295}"/>
              </a:ext>
            </a:extLst>
          </p:cNvPr>
          <p:cNvSpPr>
            <a:spLocks noGrp="1"/>
          </p:cNvSpPr>
          <p:nvPr>
            <p:ph type="sldNum" sz="quarter" idx="5"/>
          </p:nvPr>
        </p:nvSpPr>
        <p:spPr/>
        <p:txBody>
          <a:bodyPr/>
          <a:lstStyle/>
          <a:p>
            <a:pPr>
              <a:defRPr/>
            </a:pPr>
            <a:fld id="{99A835D0-8F7F-D848-919E-ABF6C3BA945A}" type="slidenum">
              <a:rPr lang="zh-CN" altLang="en-US" smtClean="0"/>
              <a:pPr>
                <a:defRPr/>
              </a:pPr>
              <a:t>38</a:t>
            </a:fld>
            <a:endParaRPr lang="zh-CN" altLang="en-US"/>
          </a:p>
        </p:txBody>
      </p:sp>
    </p:spTree>
    <p:extLst>
      <p:ext uri="{BB962C8B-B14F-4D97-AF65-F5344CB8AC3E}">
        <p14:creationId xmlns:p14="http://schemas.microsoft.com/office/powerpoint/2010/main" val="1905254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F1F71-98E6-92C5-36A2-8B3A21D7E2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06FD2B-AE22-9262-B2C0-855B068B65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DE518D-858E-F24E-25FC-E62328AC1A6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61928DA-484C-4E49-05B7-4069BBDEC30C}"/>
              </a:ext>
            </a:extLst>
          </p:cNvPr>
          <p:cNvSpPr>
            <a:spLocks noGrp="1"/>
          </p:cNvSpPr>
          <p:nvPr>
            <p:ph type="sldNum" sz="quarter" idx="5"/>
          </p:nvPr>
        </p:nvSpPr>
        <p:spPr/>
        <p:txBody>
          <a:bodyPr/>
          <a:lstStyle/>
          <a:p>
            <a:pPr>
              <a:defRPr/>
            </a:pPr>
            <a:fld id="{99A835D0-8F7F-D848-919E-ABF6C3BA945A}" type="slidenum">
              <a:rPr lang="zh-CN" altLang="en-US" smtClean="0"/>
              <a:pPr>
                <a:defRPr/>
              </a:pPr>
              <a:t>39</a:t>
            </a:fld>
            <a:endParaRPr lang="zh-CN" altLang="en-US"/>
          </a:p>
        </p:txBody>
      </p:sp>
    </p:spTree>
    <p:extLst>
      <p:ext uri="{BB962C8B-B14F-4D97-AF65-F5344CB8AC3E}">
        <p14:creationId xmlns:p14="http://schemas.microsoft.com/office/powerpoint/2010/main" val="679633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35157-E38C-E442-FB89-B48E5CD450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972623-1B5C-9C74-EF46-5492E6FE11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E3DBA1-1B4A-79E1-5955-B799D3A3451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E55914D-59C4-155A-99E2-A96EFC5E53C0}"/>
              </a:ext>
            </a:extLst>
          </p:cNvPr>
          <p:cNvSpPr>
            <a:spLocks noGrp="1"/>
          </p:cNvSpPr>
          <p:nvPr>
            <p:ph type="sldNum" sz="quarter" idx="5"/>
          </p:nvPr>
        </p:nvSpPr>
        <p:spPr/>
        <p:txBody>
          <a:bodyPr/>
          <a:lstStyle/>
          <a:p>
            <a:pPr>
              <a:defRPr/>
            </a:pPr>
            <a:fld id="{99A835D0-8F7F-D848-919E-ABF6C3BA945A}" type="slidenum">
              <a:rPr lang="zh-CN" altLang="en-US" smtClean="0"/>
              <a:pPr>
                <a:defRPr/>
              </a:pPr>
              <a:t>40</a:t>
            </a:fld>
            <a:endParaRPr lang="zh-CN" altLang="en-US"/>
          </a:p>
        </p:txBody>
      </p:sp>
    </p:spTree>
    <p:extLst>
      <p:ext uri="{BB962C8B-B14F-4D97-AF65-F5344CB8AC3E}">
        <p14:creationId xmlns:p14="http://schemas.microsoft.com/office/powerpoint/2010/main" val="3847349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A9C4B-A02C-09F0-F047-B6A0D6380B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2D3331-F55F-786C-8FB7-B182B86D59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205650-0357-1967-A3B0-B2BBA6E0DB2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0273F2A-40F7-E8F7-FB5D-8901C69ABF65}"/>
              </a:ext>
            </a:extLst>
          </p:cNvPr>
          <p:cNvSpPr>
            <a:spLocks noGrp="1"/>
          </p:cNvSpPr>
          <p:nvPr>
            <p:ph type="sldNum" sz="quarter" idx="5"/>
          </p:nvPr>
        </p:nvSpPr>
        <p:spPr/>
        <p:txBody>
          <a:bodyPr/>
          <a:lstStyle/>
          <a:p>
            <a:pPr>
              <a:defRPr/>
            </a:pPr>
            <a:fld id="{99A835D0-8F7F-D848-919E-ABF6C3BA945A}" type="slidenum">
              <a:rPr lang="zh-CN" altLang="en-US" smtClean="0"/>
              <a:pPr>
                <a:defRPr/>
              </a:pPr>
              <a:t>41</a:t>
            </a:fld>
            <a:endParaRPr lang="zh-CN" altLang="en-US"/>
          </a:p>
        </p:txBody>
      </p:sp>
    </p:spTree>
    <p:extLst>
      <p:ext uri="{BB962C8B-B14F-4D97-AF65-F5344CB8AC3E}">
        <p14:creationId xmlns:p14="http://schemas.microsoft.com/office/powerpoint/2010/main" val="1767871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386CE-90B7-7377-855D-8AD521687F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3BE0E0-C96D-85A6-25CA-8E21ACDB67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7E7291-BAC7-8C81-5D8C-FB0DA99A362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725BDF4-8E89-6DB5-624F-AC7AA3F0062D}"/>
              </a:ext>
            </a:extLst>
          </p:cNvPr>
          <p:cNvSpPr>
            <a:spLocks noGrp="1"/>
          </p:cNvSpPr>
          <p:nvPr>
            <p:ph type="sldNum" sz="quarter" idx="5"/>
          </p:nvPr>
        </p:nvSpPr>
        <p:spPr/>
        <p:txBody>
          <a:bodyPr/>
          <a:lstStyle/>
          <a:p>
            <a:pPr>
              <a:defRPr/>
            </a:pPr>
            <a:fld id="{99A835D0-8F7F-D848-919E-ABF6C3BA945A}" type="slidenum">
              <a:rPr lang="zh-CN" altLang="en-US" smtClean="0"/>
              <a:pPr>
                <a:defRPr/>
              </a:pPr>
              <a:t>42</a:t>
            </a:fld>
            <a:endParaRPr lang="zh-CN" altLang="en-US"/>
          </a:p>
        </p:txBody>
      </p:sp>
    </p:spTree>
    <p:extLst>
      <p:ext uri="{BB962C8B-B14F-4D97-AF65-F5344CB8AC3E}">
        <p14:creationId xmlns:p14="http://schemas.microsoft.com/office/powerpoint/2010/main" val="230849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4</a:t>
            </a:fld>
            <a:endParaRPr lang="zh-CN" altLang="en-US"/>
          </a:p>
        </p:txBody>
      </p:sp>
    </p:spTree>
    <p:extLst>
      <p:ext uri="{BB962C8B-B14F-4D97-AF65-F5344CB8AC3E}">
        <p14:creationId xmlns:p14="http://schemas.microsoft.com/office/powerpoint/2010/main" val="3272514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0AA08-AE20-11C2-5D57-0DFB43DD8F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2643F0-F93D-590B-3531-B561ACAD38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BB23CA-E333-668B-E92A-1DFFD2376FD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E65D831-F4D3-9013-667D-27870448B49C}"/>
              </a:ext>
            </a:extLst>
          </p:cNvPr>
          <p:cNvSpPr>
            <a:spLocks noGrp="1"/>
          </p:cNvSpPr>
          <p:nvPr>
            <p:ph type="sldNum" sz="quarter" idx="5"/>
          </p:nvPr>
        </p:nvSpPr>
        <p:spPr/>
        <p:txBody>
          <a:bodyPr/>
          <a:lstStyle/>
          <a:p>
            <a:pPr>
              <a:defRPr/>
            </a:pPr>
            <a:fld id="{99A835D0-8F7F-D848-919E-ABF6C3BA945A}" type="slidenum">
              <a:rPr lang="zh-CN" altLang="en-US" smtClean="0"/>
              <a:pPr>
                <a:defRPr/>
              </a:pPr>
              <a:t>43</a:t>
            </a:fld>
            <a:endParaRPr lang="zh-CN" altLang="en-US"/>
          </a:p>
        </p:txBody>
      </p:sp>
    </p:spTree>
    <p:extLst>
      <p:ext uri="{BB962C8B-B14F-4D97-AF65-F5344CB8AC3E}">
        <p14:creationId xmlns:p14="http://schemas.microsoft.com/office/powerpoint/2010/main" val="991664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A8D4B-D396-9117-C932-033B384F05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ABCCC4-513A-BDAC-AE20-F1D3251340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83A673-F3DF-285E-0D66-EFD2E7D7910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28E4CB7-B2BE-76E0-870E-668AD623C392}"/>
              </a:ext>
            </a:extLst>
          </p:cNvPr>
          <p:cNvSpPr>
            <a:spLocks noGrp="1"/>
          </p:cNvSpPr>
          <p:nvPr>
            <p:ph type="sldNum" sz="quarter" idx="5"/>
          </p:nvPr>
        </p:nvSpPr>
        <p:spPr/>
        <p:txBody>
          <a:bodyPr/>
          <a:lstStyle/>
          <a:p>
            <a:pPr>
              <a:defRPr/>
            </a:pPr>
            <a:fld id="{99A835D0-8F7F-D848-919E-ABF6C3BA945A}" type="slidenum">
              <a:rPr lang="zh-CN" altLang="en-US" smtClean="0"/>
              <a:pPr>
                <a:defRPr/>
              </a:pPr>
              <a:t>44</a:t>
            </a:fld>
            <a:endParaRPr lang="zh-CN" altLang="en-US"/>
          </a:p>
        </p:txBody>
      </p:sp>
    </p:spTree>
    <p:extLst>
      <p:ext uri="{BB962C8B-B14F-4D97-AF65-F5344CB8AC3E}">
        <p14:creationId xmlns:p14="http://schemas.microsoft.com/office/powerpoint/2010/main" val="2069726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2A6BA-0F6B-C241-E0CA-F141F8CF67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C6F7C9-5FCD-739A-4443-F625F7162E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6DCDFA-ABC5-E09E-C19C-7925378294E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FE860ED-3073-8A7A-6C67-EBECDF2C7F2A}"/>
              </a:ext>
            </a:extLst>
          </p:cNvPr>
          <p:cNvSpPr>
            <a:spLocks noGrp="1"/>
          </p:cNvSpPr>
          <p:nvPr>
            <p:ph type="sldNum" sz="quarter" idx="5"/>
          </p:nvPr>
        </p:nvSpPr>
        <p:spPr/>
        <p:txBody>
          <a:bodyPr/>
          <a:lstStyle/>
          <a:p>
            <a:pPr>
              <a:defRPr/>
            </a:pPr>
            <a:fld id="{99A835D0-8F7F-D848-919E-ABF6C3BA945A}" type="slidenum">
              <a:rPr lang="zh-CN" altLang="en-US" smtClean="0"/>
              <a:pPr>
                <a:defRPr/>
              </a:pPr>
              <a:t>45</a:t>
            </a:fld>
            <a:endParaRPr lang="zh-CN" altLang="en-US"/>
          </a:p>
        </p:txBody>
      </p:sp>
    </p:spTree>
    <p:extLst>
      <p:ext uri="{BB962C8B-B14F-4D97-AF65-F5344CB8AC3E}">
        <p14:creationId xmlns:p14="http://schemas.microsoft.com/office/powerpoint/2010/main" val="98141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41533-5E8F-CCA4-3A95-E36765367D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AEE2BD-4630-3D07-103E-6E8371E6E6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3415B8-818B-FC77-A257-502BAC4A15A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DADE2C3-C4CA-9B47-E2DB-35A70FF0C566}"/>
              </a:ext>
            </a:extLst>
          </p:cNvPr>
          <p:cNvSpPr>
            <a:spLocks noGrp="1"/>
          </p:cNvSpPr>
          <p:nvPr>
            <p:ph type="sldNum" sz="quarter" idx="5"/>
          </p:nvPr>
        </p:nvSpPr>
        <p:spPr/>
        <p:txBody>
          <a:bodyPr/>
          <a:lstStyle/>
          <a:p>
            <a:pPr>
              <a:defRPr/>
            </a:pPr>
            <a:fld id="{99A835D0-8F7F-D848-919E-ABF6C3BA945A}" type="slidenum">
              <a:rPr lang="zh-CN" altLang="en-US" smtClean="0"/>
              <a:pPr>
                <a:defRPr/>
              </a:pPr>
              <a:t>46</a:t>
            </a:fld>
            <a:endParaRPr lang="zh-CN" altLang="en-US"/>
          </a:p>
        </p:txBody>
      </p:sp>
    </p:spTree>
    <p:extLst>
      <p:ext uri="{BB962C8B-B14F-4D97-AF65-F5344CB8AC3E}">
        <p14:creationId xmlns:p14="http://schemas.microsoft.com/office/powerpoint/2010/main" val="355273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33C2-D569-8268-D6F8-66326AD2E8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1F7671-0E59-1971-C91E-AE1973A573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BD71A4-EB21-D3B5-1F0C-78D22A8B0C3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1F6F292-8B69-A09F-C32A-68A91E8040A5}"/>
              </a:ext>
            </a:extLst>
          </p:cNvPr>
          <p:cNvSpPr>
            <a:spLocks noGrp="1"/>
          </p:cNvSpPr>
          <p:nvPr>
            <p:ph type="sldNum" sz="quarter" idx="5"/>
          </p:nvPr>
        </p:nvSpPr>
        <p:spPr/>
        <p:txBody>
          <a:bodyPr/>
          <a:lstStyle/>
          <a:p>
            <a:pPr>
              <a:defRPr/>
            </a:pPr>
            <a:fld id="{99A835D0-8F7F-D848-919E-ABF6C3BA945A}" type="slidenum">
              <a:rPr lang="zh-CN" altLang="en-US" smtClean="0"/>
              <a:pPr>
                <a:defRPr/>
              </a:pPr>
              <a:t>47</a:t>
            </a:fld>
            <a:endParaRPr lang="zh-CN" altLang="en-US"/>
          </a:p>
        </p:txBody>
      </p:sp>
    </p:spTree>
    <p:extLst>
      <p:ext uri="{BB962C8B-B14F-4D97-AF65-F5344CB8AC3E}">
        <p14:creationId xmlns:p14="http://schemas.microsoft.com/office/powerpoint/2010/main" val="3870880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C93FD-1310-8EFE-8F37-844863C6A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C3A2F0-1914-3CA6-C404-93CF72A192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7747C-E76B-9638-C1DA-D3E132A7949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D2BAAAE-FEB2-7E54-CA32-15D96DB26D2E}"/>
              </a:ext>
            </a:extLst>
          </p:cNvPr>
          <p:cNvSpPr>
            <a:spLocks noGrp="1"/>
          </p:cNvSpPr>
          <p:nvPr>
            <p:ph type="sldNum" sz="quarter" idx="5"/>
          </p:nvPr>
        </p:nvSpPr>
        <p:spPr/>
        <p:txBody>
          <a:bodyPr/>
          <a:lstStyle/>
          <a:p>
            <a:pPr>
              <a:defRPr/>
            </a:pPr>
            <a:fld id="{99A835D0-8F7F-D848-919E-ABF6C3BA945A}" type="slidenum">
              <a:rPr lang="zh-CN" altLang="en-US" smtClean="0"/>
              <a:pPr>
                <a:defRPr/>
              </a:pPr>
              <a:t>48</a:t>
            </a:fld>
            <a:endParaRPr lang="zh-CN" altLang="en-US"/>
          </a:p>
        </p:txBody>
      </p:sp>
    </p:spTree>
    <p:extLst>
      <p:ext uri="{BB962C8B-B14F-4D97-AF65-F5344CB8AC3E}">
        <p14:creationId xmlns:p14="http://schemas.microsoft.com/office/powerpoint/2010/main" val="1921777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D378B-31BA-F14A-CC26-9AD8BBAAC7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39421F-EFE4-D4A4-1C2F-F880A7F673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8594C2-DBB5-93C9-715F-94197910D48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CEAF1EE-61A0-D860-0097-2AD66698B77F}"/>
              </a:ext>
            </a:extLst>
          </p:cNvPr>
          <p:cNvSpPr>
            <a:spLocks noGrp="1"/>
          </p:cNvSpPr>
          <p:nvPr>
            <p:ph type="sldNum" sz="quarter" idx="5"/>
          </p:nvPr>
        </p:nvSpPr>
        <p:spPr/>
        <p:txBody>
          <a:bodyPr/>
          <a:lstStyle/>
          <a:p>
            <a:pPr>
              <a:defRPr/>
            </a:pPr>
            <a:fld id="{99A835D0-8F7F-D848-919E-ABF6C3BA945A}" type="slidenum">
              <a:rPr lang="zh-CN" altLang="en-US" smtClean="0"/>
              <a:pPr>
                <a:defRPr/>
              </a:pPr>
              <a:t>49</a:t>
            </a:fld>
            <a:endParaRPr lang="zh-CN" altLang="en-US"/>
          </a:p>
        </p:txBody>
      </p:sp>
    </p:spTree>
    <p:extLst>
      <p:ext uri="{BB962C8B-B14F-4D97-AF65-F5344CB8AC3E}">
        <p14:creationId xmlns:p14="http://schemas.microsoft.com/office/powerpoint/2010/main" val="3489877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36CA5-7453-961C-0805-5018106DE9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9CD8AD-F824-F43D-7DA3-2716AAD26C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C03B1E-C1BD-FD48-8507-D7B84074BC1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25933A0-0501-B414-C3CD-66DAA17DEBCC}"/>
              </a:ext>
            </a:extLst>
          </p:cNvPr>
          <p:cNvSpPr>
            <a:spLocks noGrp="1"/>
          </p:cNvSpPr>
          <p:nvPr>
            <p:ph type="sldNum" sz="quarter" idx="5"/>
          </p:nvPr>
        </p:nvSpPr>
        <p:spPr/>
        <p:txBody>
          <a:bodyPr/>
          <a:lstStyle/>
          <a:p>
            <a:pPr>
              <a:defRPr/>
            </a:pPr>
            <a:fld id="{99A835D0-8F7F-D848-919E-ABF6C3BA945A}" type="slidenum">
              <a:rPr lang="zh-CN" altLang="en-US" smtClean="0"/>
              <a:pPr>
                <a:defRPr/>
              </a:pPr>
              <a:t>50</a:t>
            </a:fld>
            <a:endParaRPr lang="zh-CN" altLang="en-US"/>
          </a:p>
        </p:txBody>
      </p:sp>
    </p:spTree>
    <p:extLst>
      <p:ext uri="{BB962C8B-B14F-4D97-AF65-F5344CB8AC3E}">
        <p14:creationId xmlns:p14="http://schemas.microsoft.com/office/powerpoint/2010/main" val="4213715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0BB8D-64E2-D4E4-8D85-8F261AC7CE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510BC3-C907-291D-5825-E42F62A7B0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DED63F-016E-140F-D64F-C4CE58768B9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5B0C10A-E41A-FD66-5ECC-348B2092D1A2}"/>
              </a:ext>
            </a:extLst>
          </p:cNvPr>
          <p:cNvSpPr>
            <a:spLocks noGrp="1"/>
          </p:cNvSpPr>
          <p:nvPr>
            <p:ph type="sldNum" sz="quarter" idx="5"/>
          </p:nvPr>
        </p:nvSpPr>
        <p:spPr/>
        <p:txBody>
          <a:bodyPr/>
          <a:lstStyle/>
          <a:p>
            <a:pPr>
              <a:defRPr/>
            </a:pPr>
            <a:fld id="{99A835D0-8F7F-D848-919E-ABF6C3BA945A}" type="slidenum">
              <a:rPr lang="zh-CN" altLang="en-US" smtClean="0"/>
              <a:pPr>
                <a:defRPr/>
              </a:pPr>
              <a:t>51</a:t>
            </a:fld>
            <a:endParaRPr lang="zh-CN" altLang="en-US"/>
          </a:p>
        </p:txBody>
      </p:sp>
    </p:spTree>
    <p:extLst>
      <p:ext uri="{BB962C8B-B14F-4D97-AF65-F5344CB8AC3E}">
        <p14:creationId xmlns:p14="http://schemas.microsoft.com/office/powerpoint/2010/main" val="33124816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5D5B5-F59E-F2BE-354D-F250066492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A03531-0193-473F-9098-A29104A554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BEEB0F-D841-F688-CE16-DC76B00556F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F8E2743-79FE-C2A4-2DE9-716675B44D43}"/>
              </a:ext>
            </a:extLst>
          </p:cNvPr>
          <p:cNvSpPr>
            <a:spLocks noGrp="1"/>
          </p:cNvSpPr>
          <p:nvPr>
            <p:ph type="sldNum" sz="quarter" idx="5"/>
          </p:nvPr>
        </p:nvSpPr>
        <p:spPr/>
        <p:txBody>
          <a:bodyPr/>
          <a:lstStyle/>
          <a:p>
            <a:pPr>
              <a:defRPr/>
            </a:pPr>
            <a:fld id="{99A835D0-8F7F-D848-919E-ABF6C3BA945A}" type="slidenum">
              <a:rPr lang="zh-CN" altLang="en-US" smtClean="0"/>
              <a:pPr>
                <a:defRPr/>
              </a:pPr>
              <a:t>52</a:t>
            </a:fld>
            <a:endParaRPr lang="zh-CN" altLang="en-US"/>
          </a:p>
        </p:txBody>
      </p:sp>
    </p:spTree>
    <p:extLst>
      <p:ext uri="{BB962C8B-B14F-4D97-AF65-F5344CB8AC3E}">
        <p14:creationId xmlns:p14="http://schemas.microsoft.com/office/powerpoint/2010/main" val="1843191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5</a:t>
            </a:fld>
            <a:endParaRPr lang="zh-CN" altLang="en-US"/>
          </a:p>
        </p:txBody>
      </p:sp>
    </p:spTree>
    <p:extLst>
      <p:ext uri="{BB962C8B-B14F-4D97-AF65-F5344CB8AC3E}">
        <p14:creationId xmlns:p14="http://schemas.microsoft.com/office/powerpoint/2010/main" val="37763550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A6F87-A330-2379-58D0-93FBC568D7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E35EB8-9ABA-27DA-D11C-9B6A10ED05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15884E-C393-E5B4-7E00-D4A16259520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7B3599F-3B5F-03AA-95B2-E4DB07BE180F}"/>
              </a:ext>
            </a:extLst>
          </p:cNvPr>
          <p:cNvSpPr>
            <a:spLocks noGrp="1"/>
          </p:cNvSpPr>
          <p:nvPr>
            <p:ph type="sldNum" sz="quarter" idx="5"/>
          </p:nvPr>
        </p:nvSpPr>
        <p:spPr/>
        <p:txBody>
          <a:bodyPr/>
          <a:lstStyle/>
          <a:p>
            <a:pPr>
              <a:defRPr/>
            </a:pPr>
            <a:fld id="{99A835D0-8F7F-D848-919E-ABF6C3BA945A}" type="slidenum">
              <a:rPr lang="zh-CN" altLang="en-US" smtClean="0"/>
              <a:pPr>
                <a:defRPr/>
              </a:pPr>
              <a:t>53</a:t>
            </a:fld>
            <a:endParaRPr lang="zh-CN" altLang="en-US"/>
          </a:p>
        </p:txBody>
      </p:sp>
    </p:spTree>
    <p:extLst>
      <p:ext uri="{BB962C8B-B14F-4D97-AF65-F5344CB8AC3E}">
        <p14:creationId xmlns:p14="http://schemas.microsoft.com/office/powerpoint/2010/main" val="4231681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4CCCD-72B5-855B-A92F-323BCC5C32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BA9DFA-0605-0503-4467-6A636B9989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BC2861-56CC-231C-CBDC-24B2B444280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0018CBD-5015-DE83-DB21-D7238833C803}"/>
              </a:ext>
            </a:extLst>
          </p:cNvPr>
          <p:cNvSpPr>
            <a:spLocks noGrp="1"/>
          </p:cNvSpPr>
          <p:nvPr>
            <p:ph type="sldNum" sz="quarter" idx="5"/>
          </p:nvPr>
        </p:nvSpPr>
        <p:spPr/>
        <p:txBody>
          <a:bodyPr/>
          <a:lstStyle/>
          <a:p>
            <a:pPr>
              <a:defRPr/>
            </a:pPr>
            <a:fld id="{99A835D0-8F7F-D848-919E-ABF6C3BA945A}" type="slidenum">
              <a:rPr lang="zh-CN" altLang="en-US" smtClean="0"/>
              <a:pPr>
                <a:defRPr/>
              </a:pPr>
              <a:t>54</a:t>
            </a:fld>
            <a:endParaRPr lang="zh-CN" altLang="en-US"/>
          </a:p>
        </p:txBody>
      </p:sp>
    </p:spTree>
    <p:extLst>
      <p:ext uri="{BB962C8B-B14F-4D97-AF65-F5344CB8AC3E}">
        <p14:creationId xmlns:p14="http://schemas.microsoft.com/office/powerpoint/2010/main" val="6580391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82933-24A0-4FD3-E12C-D3729FFF63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7E2A04-7E1C-2088-5852-DC8109D598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8EDFA3-E1B1-0ABB-0E02-5B28A48E0F3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EFD4E6D-82CA-7AF1-7766-083A08DF5CF5}"/>
              </a:ext>
            </a:extLst>
          </p:cNvPr>
          <p:cNvSpPr>
            <a:spLocks noGrp="1"/>
          </p:cNvSpPr>
          <p:nvPr>
            <p:ph type="sldNum" sz="quarter" idx="5"/>
          </p:nvPr>
        </p:nvSpPr>
        <p:spPr/>
        <p:txBody>
          <a:bodyPr/>
          <a:lstStyle/>
          <a:p>
            <a:pPr>
              <a:defRPr/>
            </a:pPr>
            <a:fld id="{99A835D0-8F7F-D848-919E-ABF6C3BA945A}" type="slidenum">
              <a:rPr lang="zh-CN" altLang="en-US" smtClean="0"/>
              <a:pPr>
                <a:defRPr/>
              </a:pPr>
              <a:t>55</a:t>
            </a:fld>
            <a:endParaRPr lang="zh-CN" altLang="en-US"/>
          </a:p>
        </p:txBody>
      </p:sp>
    </p:spTree>
    <p:extLst>
      <p:ext uri="{BB962C8B-B14F-4D97-AF65-F5344CB8AC3E}">
        <p14:creationId xmlns:p14="http://schemas.microsoft.com/office/powerpoint/2010/main" val="205814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B7A46-B2B7-9D3E-5E8B-97816C54D1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AC7B98-1838-1404-7888-701292C071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7F94A4-326A-6C33-96E8-DBAB23071E8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19D9367-EBEC-B04A-9BC4-B35C6E0977CA}"/>
              </a:ext>
            </a:extLst>
          </p:cNvPr>
          <p:cNvSpPr>
            <a:spLocks noGrp="1"/>
          </p:cNvSpPr>
          <p:nvPr>
            <p:ph type="sldNum" sz="quarter" idx="5"/>
          </p:nvPr>
        </p:nvSpPr>
        <p:spPr/>
        <p:txBody>
          <a:bodyPr/>
          <a:lstStyle/>
          <a:p>
            <a:pPr>
              <a:defRPr/>
            </a:pPr>
            <a:fld id="{99A835D0-8F7F-D848-919E-ABF6C3BA945A}" type="slidenum">
              <a:rPr lang="zh-CN" altLang="en-US" smtClean="0"/>
              <a:pPr>
                <a:defRPr/>
              </a:pPr>
              <a:t>56</a:t>
            </a:fld>
            <a:endParaRPr lang="zh-CN" altLang="en-US"/>
          </a:p>
        </p:txBody>
      </p:sp>
    </p:spTree>
    <p:extLst>
      <p:ext uri="{BB962C8B-B14F-4D97-AF65-F5344CB8AC3E}">
        <p14:creationId xmlns:p14="http://schemas.microsoft.com/office/powerpoint/2010/main" val="4289416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B8092-DAD7-7B7A-3E66-BF95BBF40A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0466DA-6332-A73F-9525-A0CD6EDE64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DE7CD8-FC00-883F-ACB6-431061A6D70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42E7723-0D40-2DB4-1141-6F05EC34A16D}"/>
              </a:ext>
            </a:extLst>
          </p:cNvPr>
          <p:cNvSpPr>
            <a:spLocks noGrp="1"/>
          </p:cNvSpPr>
          <p:nvPr>
            <p:ph type="sldNum" sz="quarter" idx="5"/>
          </p:nvPr>
        </p:nvSpPr>
        <p:spPr/>
        <p:txBody>
          <a:bodyPr/>
          <a:lstStyle/>
          <a:p>
            <a:pPr>
              <a:defRPr/>
            </a:pPr>
            <a:fld id="{99A835D0-8F7F-D848-919E-ABF6C3BA945A}" type="slidenum">
              <a:rPr lang="zh-CN" altLang="en-US" smtClean="0"/>
              <a:pPr>
                <a:defRPr/>
              </a:pPr>
              <a:t>57</a:t>
            </a:fld>
            <a:endParaRPr lang="zh-CN" altLang="en-US"/>
          </a:p>
        </p:txBody>
      </p:sp>
    </p:spTree>
    <p:extLst>
      <p:ext uri="{BB962C8B-B14F-4D97-AF65-F5344CB8AC3E}">
        <p14:creationId xmlns:p14="http://schemas.microsoft.com/office/powerpoint/2010/main" val="7067760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32C70-7FE3-3389-C175-5D7F6724C2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CA5BA2-80E9-CF53-2D24-3AC82FC046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56802D-FB3A-A80A-DA12-0D71E7B053D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1355A9E-8BCB-2B75-E119-44D863AB9770}"/>
              </a:ext>
            </a:extLst>
          </p:cNvPr>
          <p:cNvSpPr>
            <a:spLocks noGrp="1"/>
          </p:cNvSpPr>
          <p:nvPr>
            <p:ph type="sldNum" sz="quarter" idx="5"/>
          </p:nvPr>
        </p:nvSpPr>
        <p:spPr/>
        <p:txBody>
          <a:bodyPr/>
          <a:lstStyle/>
          <a:p>
            <a:pPr>
              <a:defRPr/>
            </a:pPr>
            <a:fld id="{99A835D0-8F7F-D848-919E-ABF6C3BA945A}" type="slidenum">
              <a:rPr lang="zh-CN" altLang="en-US" smtClean="0"/>
              <a:pPr>
                <a:defRPr/>
              </a:pPr>
              <a:t>58</a:t>
            </a:fld>
            <a:endParaRPr lang="zh-CN" altLang="en-US"/>
          </a:p>
        </p:txBody>
      </p:sp>
    </p:spTree>
    <p:extLst>
      <p:ext uri="{BB962C8B-B14F-4D97-AF65-F5344CB8AC3E}">
        <p14:creationId xmlns:p14="http://schemas.microsoft.com/office/powerpoint/2010/main" val="3937657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E4378-DF00-9830-FC0D-4407A7D24C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9032AA-C8FA-0161-10BF-A00D1711EB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1942E7-DD73-9F69-6E75-B7E060EA450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D4C408C-2B88-DF72-0CD0-4FF87A169156}"/>
              </a:ext>
            </a:extLst>
          </p:cNvPr>
          <p:cNvSpPr>
            <a:spLocks noGrp="1"/>
          </p:cNvSpPr>
          <p:nvPr>
            <p:ph type="sldNum" sz="quarter" idx="5"/>
          </p:nvPr>
        </p:nvSpPr>
        <p:spPr/>
        <p:txBody>
          <a:bodyPr/>
          <a:lstStyle/>
          <a:p>
            <a:pPr>
              <a:defRPr/>
            </a:pPr>
            <a:fld id="{99A835D0-8F7F-D848-919E-ABF6C3BA945A}" type="slidenum">
              <a:rPr lang="zh-CN" altLang="en-US" smtClean="0"/>
              <a:pPr>
                <a:defRPr/>
              </a:pPr>
              <a:t>59</a:t>
            </a:fld>
            <a:endParaRPr lang="zh-CN" altLang="en-US"/>
          </a:p>
        </p:txBody>
      </p:sp>
    </p:spTree>
    <p:extLst>
      <p:ext uri="{BB962C8B-B14F-4D97-AF65-F5344CB8AC3E}">
        <p14:creationId xmlns:p14="http://schemas.microsoft.com/office/powerpoint/2010/main" val="112031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4404C-0C5B-70E3-11FB-1D99D926BE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1CFB47-8477-A81A-14E9-BD0B4371DA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ACF9E6-3999-4D9C-2B64-2068B1C3A0D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1843A85-6665-DCF8-014A-92C1F3E14D22}"/>
              </a:ext>
            </a:extLst>
          </p:cNvPr>
          <p:cNvSpPr>
            <a:spLocks noGrp="1"/>
          </p:cNvSpPr>
          <p:nvPr>
            <p:ph type="sldNum" sz="quarter" idx="5"/>
          </p:nvPr>
        </p:nvSpPr>
        <p:spPr/>
        <p:txBody>
          <a:bodyPr/>
          <a:lstStyle/>
          <a:p>
            <a:pPr>
              <a:defRPr/>
            </a:pPr>
            <a:fld id="{99A835D0-8F7F-D848-919E-ABF6C3BA945A}" type="slidenum">
              <a:rPr lang="zh-CN" altLang="en-US" smtClean="0"/>
              <a:pPr>
                <a:defRPr/>
              </a:pPr>
              <a:t>60</a:t>
            </a:fld>
            <a:endParaRPr lang="zh-CN" altLang="en-US"/>
          </a:p>
        </p:txBody>
      </p:sp>
    </p:spTree>
    <p:extLst>
      <p:ext uri="{BB962C8B-B14F-4D97-AF65-F5344CB8AC3E}">
        <p14:creationId xmlns:p14="http://schemas.microsoft.com/office/powerpoint/2010/main" val="2436045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57DBD-8336-7BFF-088A-EE0C909E7A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F10EC0-7246-4F21-6B79-689A941159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A9CB55-2EF7-073D-D24F-873297F6420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D589E07-CFF4-1D9F-3389-95ABAD5D6FA5}"/>
              </a:ext>
            </a:extLst>
          </p:cNvPr>
          <p:cNvSpPr>
            <a:spLocks noGrp="1"/>
          </p:cNvSpPr>
          <p:nvPr>
            <p:ph type="sldNum" sz="quarter" idx="5"/>
          </p:nvPr>
        </p:nvSpPr>
        <p:spPr/>
        <p:txBody>
          <a:bodyPr/>
          <a:lstStyle/>
          <a:p>
            <a:pPr>
              <a:defRPr/>
            </a:pPr>
            <a:fld id="{99A835D0-8F7F-D848-919E-ABF6C3BA945A}" type="slidenum">
              <a:rPr lang="zh-CN" altLang="en-US" smtClean="0"/>
              <a:pPr>
                <a:defRPr/>
              </a:pPr>
              <a:t>61</a:t>
            </a:fld>
            <a:endParaRPr lang="zh-CN" altLang="en-US"/>
          </a:p>
        </p:txBody>
      </p:sp>
    </p:spTree>
    <p:extLst>
      <p:ext uri="{BB962C8B-B14F-4D97-AF65-F5344CB8AC3E}">
        <p14:creationId xmlns:p14="http://schemas.microsoft.com/office/powerpoint/2010/main" val="29638864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BF040-BC4E-0E29-B685-F62860B822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5D6A26-03AC-35D5-CF82-9536F4CD80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7A3D5B-F63E-482D-4D63-6CCC1C44AA8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CB533B67-4CAF-0846-74F4-B66139A752DC}"/>
              </a:ext>
            </a:extLst>
          </p:cNvPr>
          <p:cNvSpPr>
            <a:spLocks noGrp="1"/>
          </p:cNvSpPr>
          <p:nvPr>
            <p:ph type="sldNum" sz="quarter" idx="5"/>
          </p:nvPr>
        </p:nvSpPr>
        <p:spPr/>
        <p:txBody>
          <a:bodyPr/>
          <a:lstStyle/>
          <a:p>
            <a:pPr>
              <a:defRPr/>
            </a:pPr>
            <a:fld id="{99A835D0-8F7F-D848-919E-ABF6C3BA945A}" type="slidenum">
              <a:rPr lang="zh-CN" altLang="en-US" smtClean="0"/>
              <a:pPr>
                <a:defRPr/>
              </a:pPr>
              <a:t>62</a:t>
            </a:fld>
            <a:endParaRPr lang="zh-CN" altLang="en-US"/>
          </a:p>
        </p:txBody>
      </p:sp>
    </p:spTree>
    <p:extLst>
      <p:ext uri="{BB962C8B-B14F-4D97-AF65-F5344CB8AC3E}">
        <p14:creationId xmlns:p14="http://schemas.microsoft.com/office/powerpoint/2010/main" val="2817221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99A835D0-8F7F-D848-919E-ABF6C3BA945A}" type="slidenum">
              <a:rPr lang="zh-CN" altLang="en-US" smtClean="0"/>
              <a:pPr>
                <a:defRPr/>
              </a:pPr>
              <a:t>6</a:t>
            </a:fld>
            <a:endParaRPr lang="zh-CN" altLang="en-US"/>
          </a:p>
        </p:txBody>
      </p:sp>
    </p:spTree>
    <p:extLst>
      <p:ext uri="{BB962C8B-B14F-4D97-AF65-F5344CB8AC3E}">
        <p14:creationId xmlns:p14="http://schemas.microsoft.com/office/powerpoint/2010/main" val="2498042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24E5D-819D-BF2D-AACB-B82C1AC2A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343942-EFBA-2894-B09D-EBD289B2C1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E352AD-D460-FB9D-8D73-33D80988754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E5E3FC0-4D95-D3BC-1D26-C7530C488D36}"/>
              </a:ext>
            </a:extLst>
          </p:cNvPr>
          <p:cNvSpPr>
            <a:spLocks noGrp="1"/>
          </p:cNvSpPr>
          <p:nvPr>
            <p:ph type="sldNum" sz="quarter" idx="5"/>
          </p:nvPr>
        </p:nvSpPr>
        <p:spPr/>
        <p:txBody>
          <a:bodyPr/>
          <a:lstStyle/>
          <a:p>
            <a:pPr>
              <a:defRPr/>
            </a:pPr>
            <a:fld id="{99A835D0-8F7F-D848-919E-ABF6C3BA945A}" type="slidenum">
              <a:rPr lang="zh-CN" altLang="en-US" smtClean="0"/>
              <a:pPr>
                <a:defRPr/>
              </a:pPr>
              <a:t>63</a:t>
            </a:fld>
            <a:endParaRPr lang="zh-CN" altLang="en-US"/>
          </a:p>
        </p:txBody>
      </p:sp>
    </p:spTree>
    <p:extLst>
      <p:ext uri="{BB962C8B-B14F-4D97-AF65-F5344CB8AC3E}">
        <p14:creationId xmlns:p14="http://schemas.microsoft.com/office/powerpoint/2010/main" val="35260913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E36C-CFFD-C8F8-2A38-8D96F88865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012051-FBC9-BEFC-99E2-0C6C6BCEA7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72FD51-6BC9-D09E-1560-FD73D54F51E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2BDFE37-9A59-8E83-709E-649035CA5B5A}"/>
              </a:ext>
            </a:extLst>
          </p:cNvPr>
          <p:cNvSpPr>
            <a:spLocks noGrp="1"/>
          </p:cNvSpPr>
          <p:nvPr>
            <p:ph type="sldNum" sz="quarter" idx="5"/>
          </p:nvPr>
        </p:nvSpPr>
        <p:spPr/>
        <p:txBody>
          <a:bodyPr/>
          <a:lstStyle/>
          <a:p>
            <a:pPr>
              <a:defRPr/>
            </a:pPr>
            <a:fld id="{99A835D0-8F7F-D848-919E-ABF6C3BA945A}" type="slidenum">
              <a:rPr lang="zh-CN" altLang="en-US" smtClean="0"/>
              <a:pPr>
                <a:defRPr/>
              </a:pPr>
              <a:t>64</a:t>
            </a:fld>
            <a:endParaRPr lang="zh-CN" altLang="en-US"/>
          </a:p>
        </p:txBody>
      </p:sp>
    </p:spTree>
    <p:extLst>
      <p:ext uri="{BB962C8B-B14F-4D97-AF65-F5344CB8AC3E}">
        <p14:creationId xmlns:p14="http://schemas.microsoft.com/office/powerpoint/2010/main" val="23635064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59EE1-4682-18A3-5BF2-6C91C4AFEA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F7812D-77C3-9F71-ED52-4E37E920C7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B1B77D-C98F-00C9-1536-F0A03C58987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5384A66-87BE-2A11-CCDB-6784E9F63BE3}"/>
              </a:ext>
            </a:extLst>
          </p:cNvPr>
          <p:cNvSpPr>
            <a:spLocks noGrp="1"/>
          </p:cNvSpPr>
          <p:nvPr>
            <p:ph type="sldNum" sz="quarter" idx="5"/>
          </p:nvPr>
        </p:nvSpPr>
        <p:spPr/>
        <p:txBody>
          <a:bodyPr/>
          <a:lstStyle/>
          <a:p>
            <a:pPr>
              <a:defRPr/>
            </a:pPr>
            <a:fld id="{99A835D0-8F7F-D848-919E-ABF6C3BA945A}" type="slidenum">
              <a:rPr lang="zh-CN" altLang="en-US" smtClean="0"/>
              <a:pPr>
                <a:defRPr/>
              </a:pPr>
              <a:t>65</a:t>
            </a:fld>
            <a:endParaRPr lang="zh-CN" altLang="en-US"/>
          </a:p>
        </p:txBody>
      </p:sp>
    </p:spTree>
    <p:extLst>
      <p:ext uri="{BB962C8B-B14F-4D97-AF65-F5344CB8AC3E}">
        <p14:creationId xmlns:p14="http://schemas.microsoft.com/office/powerpoint/2010/main" val="21168868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99568-022A-E2FC-2045-045D3E38CB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10C582-C0C5-EAE4-62E1-B0BAB5AB48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4A4A6A-91F2-2987-EFBE-356D62BA5BC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F806ECD-73F7-E074-2C93-AD8F2C73E33A}"/>
              </a:ext>
            </a:extLst>
          </p:cNvPr>
          <p:cNvSpPr>
            <a:spLocks noGrp="1"/>
          </p:cNvSpPr>
          <p:nvPr>
            <p:ph type="sldNum" sz="quarter" idx="5"/>
          </p:nvPr>
        </p:nvSpPr>
        <p:spPr/>
        <p:txBody>
          <a:bodyPr/>
          <a:lstStyle/>
          <a:p>
            <a:pPr>
              <a:defRPr/>
            </a:pPr>
            <a:fld id="{99A835D0-8F7F-D848-919E-ABF6C3BA945A}" type="slidenum">
              <a:rPr lang="zh-CN" altLang="en-US" smtClean="0"/>
              <a:pPr>
                <a:defRPr/>
              </a:pPr>
              <a:t>66</a:t>
            </a:fld>
            <a:endParaRPr lang="zh-CN" altLang="en-US"/>
          </a:p>
        </p:txBody>
      </p:sp>
    </p:spTree>
    <p:extLst>
      <p:ext uri="{BB962C8B-B14F-4D97-AF65-F5344CB8AC3E}">
        <p14:creationId xmlns:p14="http://schemas.microsoft.com/office/powerpoint/2010/main" val="1458373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2154C-5E42-311C-6936-4C1D25403B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A9861-E440-A475-F1DC-25EABB50C0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741C1E-AB80-D635-E45A-9FBE0D51759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26E5CFD-8B8F-DD97-525B-BFF2FE91A71C}"/>
              </a:ext>
            </a:extLst>
          </p:cNvPr>
          <p:cNvSpPr>
            <a:spLocks noGrp="1"/>
          </p:cNvSpPr>
          <p:nvPr>
            <p:ph type="sldNum" sz="quarter" idx="5"/>
          </p:nvPr>
        </p:nvSpPr>
        <p:spPr/>
        <p:txBody>
          <a:bodyPr/>
          <a:lstStyle/>
          <a:p>
            <a:pPr>
              <a:defRPr/>
            </a:pPr>
            <a:fld id="{99A835D0-8F7F-D848-919E-ABF6C3BA945A}" type="slidenum">
              <a:rPr lang="zh-CN" altLang="en-US" smtClean="0"/>
              <a:pPr>
                <a:defRPr/>
              </a:pPr>
              <a:t>67</a:t>
            </a:fld>
            <a:endParaRPr lang="zh-CN" altLang="en-US"/>
          </a:p>
        </p:txBody>
      </p:sp>
    </p:spTree>
    <p:extLst>
      <p:ext uri="{BB962C8B-B14F-4D97-AF65-F5344CB8AC3E}">
        <p14:creationId xmlns:p14="http://schemas.microsoft.com/office/powerpoint/2010/main" val="583665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36BD5-1073-FD78-491D-C3B19C804D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251A79-9440-C439-455F-8799C78A2F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A8FCF4-C229-157D-17BC-3EBDE87064F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46DE95A-8D93-2E68-D0FF-79CC2EFDC9C6}"/>
              </a:ext>
            </a:extLst>
          </p:cNvPr>
          <p:cNvSpPr>
            <a:spLocks noGrp="1"/>
          </p:cNvSpPr>
          <p:nvPr>
            <p:ph type="sldNum" sz="quarter" idx="5"/>
          </p:nvPr>
        </p:nvSpPr>
        <p:spPr/>
        <p:txBody>
          <a:bodyPr/>
          <a:lstStyle/>
          <a:p>
            <a:pPr>
              <a:defRPr/>
            </a:pPr>
            <a:fld id="{99A835D0-8F7F-D848-919E-ABF6C3BA945A}" type="slidenum">
              <a:rPr lang="zh-CN" altLang="en-US" smtClean="0"/>
              <a:pPr>
                <a:defRPr/>
              </a:pPr>
              <a:t>68</a:t>
            </a:fld>
            <a:endParaRPr lang="zh-CN" altLang="en-US"/>
          </a:p>
        </p:txBody>
      </p:sp>
    </p:spTree>
    <p:extLst>
      <p:ext uri="{BB962C8B-B14F-4D97-AF65-F5344CB8AC3E}">
        <p14:creationId xmlns:p14="http://schemas.microsoft.com/office/powerpoint/2010/main" val="24667255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5BF80-F154-380C-FF2A-0C63F17CB1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8DB609-AE41-4C94-2832-453404E9FB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AD463B-4152-5D14-D81D-B7713025A65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ED9986A-24B0-78F4-7746-B44CA8E6A3BE}"/>
              </a:ext>
            </a:extLst>
          </p:cNvPr>
          <p:cNvSpPr>
            <a:spLocks noGrp="1"/>
          </p:cNvSpPr>
          <p:nvPr>
            <p:ph type="sldNum" sz="quarter" idx="5"/>
          </p:nvPr>
        </p:nvSpPr>
        <p:spPr/>
        <p:txBody>
          <a:bodyPr/>
          <a:lstStyle/>
          <a:p>
            <a:pPr>
              <a:defRPr/>
            </a:pPr>
            <a:fld id="{99A835D0-8F7F-D848-919E-ABF6C3BA945A}" type="slidenum">
              <a:rPr lang="zh-CN" altLang="en-US" smtClean="0"/>
              <a:pPr>
                <a:defRPr/>
              </a:pPr>
              <a:t>69</a:t>
            </a:fld>
            <a:endParaRPr lang="zh-CN" altLang="en-US"/>
          </a:p>
        </p:txBody>
      </p:sp>
    </p:spTree>
    <p:extLst>
      <p:ext uri="{BB962C8B-B14F-4D97-AF65-F5344CB8AC3E}">
        <p14:creationId xmlns:p14="http://schemas.microsoft.com/office/powerpoint/2010/main" val="39681267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07F2D-1D18-6717-3568-4D5697387A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5A1D22-B4D9-40C0-A707-2C50E55842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2BBE9D-62C1-8F20-35C9-E2A4EA897AD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BC87E6B-38C5-1550-E259-E47F42B3423C}"/>
              </a:ext>
            </a:extLst>
          </p:cNvPr>
          <p:cNvSpPr>
            <a:spLocks noGrp="1"/>
          </p:cNvSpPr>
          <p:nvPr>
            <p:ph type="sldNum" sz="quarter" idx="5"/>
          </p:nvPr>
        </p:nvSpPr>
        <p:spPr/>
        <p:txBody>
          <a:bodyPr/>
          <a:lstStyle/>
          <a:p>
            <a:pPr>
              <a:defRPr/>
            </a:pPr>
            <a:fld id="{99A835D0-8F7F-D848-919E-ABF6C3BA945A}" type="slidenum">
              <a:rPr lang="zh-CN" altLang="en-US" smtClean="0"/>
              <a:pPr>
                <a:defRPr/>
              </a:pPr>
              <a:t>70</a:t>
            </a:fld>
            <a:endParaRPr lang="zh-CN" altLang="en-US"/>
          </a:p>
        </p:txBody>
      </p:sp>
    </p:spTree>
    <p:extLst>
      <p:ext uri="{BB962C8B-B14F-4D97-AF65-F5344CB8AC3E}">
        <p14:creationId xmlns:p14="http://schemas.microsoft.com/office/powerpoint/2010/main" val="971142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CEE23-EA80-86E0-9B13-87D95E6196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BFC039-1664-EAA5-F254-7D3A14DE10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35846A-FECD-F7E9-4A3E-2D071EF2C32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286F040-8CC7-684F-CA84-B7E1ABE28B6F}"/>
              </a:ext>
            </a:extLst>
          </p:cNvPr>
          <p:cNvSpPr>
            <a:spLocks noGrp="1"/>
          </p:cNvSpPr>
          <p:nvPr>
            <p:ph type="sldNum" sz="quarter" idx="5"/>
          </p:nvPr>
        </p:nvSpPr>
        <p:spPr/>
        <p:txBody>
          <a:bodyPr/>
          <a:lstStyle/>
          <a:p>
            <a:pPr>
              <a:defRPr/>
            </a:pPr>
            <a:fld id="{99A835D0-8F7F-D848-919E-ABF6C3BA945A}" type="slidenum">
              <a:rPr lang="zh-CN" altLang="en-US" smtClean="0"/>
              <a:pPr>
                <a:defRPr/>
              </a:pPr>
              <a:t>71</a:t>
            </a:fld>
            <a:endParaRPr lang="zh-CN" altLang="en-US"/>
          </a:p>
        </p:txBody>
      </p:sp>
    </p:spTree>
    <p:extLst>
      <p:ext uri="{BB962C8B-B14F-4D97-AF65-F5344CB8AC3E}">
        <p14:creationId xmlns:p14="http://schemas.microsoft.com/office/powerpoint/2010/main" val="2703779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F0E85-4326-9B44-0D90-AD785B0970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34F4DB-B59E-342E-8F49-0D5C921384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8FF0DE-AD4A-086D-2BC3-D17928A005F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06EF922-89EE-8405-CB2D-674518547044}"/>
              </a:ext>
            </a:extLst>
          </p:cNvPr>
          <p:cNvSpPr>
            <a:spLocks noGrp="1"/>
          </p:cNvSpPr>
          <p:nvPr>
            <p:ph type="sldNum" sz="quarter" idx="5"/>
          </p:nvPr>
        </p:nvSpPr>
        <p:spPr/>
        <p:txBody>
          <a:bodyPr/>
          <a:lstStyle/>
          <a:p>
            <a:pPr>
              <a:defRPr/>
            </a:pPr>
            <a:fld id="{99A835D0-8F7F-D848-919E-ABF6C3BA945A}" type="slidenum">
              <a:rPr lang="zh-CN" altLang="en-US" smtClean="0"/>
              <a:pPr>
                <a:defRPr/>
              </a:pPr>
              <a:t>72</a:t>
            </a:fld>
            <a:endParaRPr lang="zh-CN" altLang="en-US"/>
          </a:p>
        </p:txBody>
      </p:sp>
    </p:spTree>
    <p:extLst>
      <p:ext uri="{BB962C8B-B14F-4D97-AF65-F5344CB8AC3E}">
        <p14:creationId xmlns:p14="http://schemas.microsoft.com/office/powerpoint/2010/main" val="1662379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7</a:t>
            </a:fld>
            <a:endParaRPr lang="zh-CN" altLang="en-US"/>
          </a:p>
        </p:txBody>
      </p:sp>
    </p:spTree>
    <p:extLst>
      <p:ext uri="{BB962C8B-B14F-4D97-AF65-F5344CB8AC3E}">
        <p14:creationId xmlns:p14="http://schemas.microsoft.com/office/powerpoint/2010/main" val="37066380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C0797-D98B-12A7-FA11-14453E37AE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C2F525-632F-6499-9070-7C9769CFEE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2FD9F1-E4E1-2C90-5C8E-1F01B2688C2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C6D78C8-5AEF-91EE-0AA1-DF0D547FDCF9}"/>
              </a:ext>
            </a:extLst>
          </p:cNvPr>
          <p:cNvSpPr>
            <a:spLocks noGrp="1"/>
          </p:cNvSpPr>
          <p:nvPr>
            <p:ph type="sldNum" sz="quarter" idx="5"/>
          </p:nvPr>
        </p:nvSpPr>
        <p:spPr/>
        <p:txBody>
          <a:bodyPr/>
          <a:lstStyle/>
          <a:p>
            <a:pPr>
              <a:defRPr/>
            </a:pPr>
            <a:fld id="{99A835D0-8F7F-D848-919E-ABF6C3BA945A}" type="slidenum">
              <a:rPr lang="zh-CN" altLang="en-US" smtClean="0"/>
              <a:pPr>
                <a:defRPr/>
              </a:pPr>
              <a:t>73</a:t>
            </a:fld>
            <a:endParaRPr lang="zh-CN" altLang="en-US"/>
          </a:p>
        </p:txBody>
      </p:sp>
    </p:spTree>
    <p:extLst>
      <p:ext uri="{BB962C8B-B14F-4D97-AF65-F5344CB8AC3E}">
        <p14:creationId xmlns:p14="http://schemas.microsoft.com/office/powerpoint/2010/main" val="28997077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5A248-4C7C-D84D-F0BF-60EAC72E63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97447B-04E0-50A2-3A25-3F630F204C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5E5968-D92B-F192-99A4-39E4DB8FD82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6811FF3-4BF6-B253-FADF-F18516125758}"/>
              </a:ext>
            </a:extLst>
          </p:cNvPr>
          <p:cNvSpPr>
            <a:spLocks noGrp="1"/>
          </p:cNvSpPr>
          <p:nvPr>
            <p:ph type="sldNum" sz="quarter" idx="5"/>
          </p:nvPr>
        </p:nvSpPr>
        <p:spPr/>
        <p:txBody>
          <a:bodyPr/>
          <a:lstStyle/>
          <a:p>
            <a:pPr>
              <a:defRPr/>
            </a:pPr>
            <a:fld id="{99A835D0-8F7F-D848-919E-ABF6C3BA945A}" type="slidenum">
              <a:rPr lang="zh-CN" altLang="en-US" smtClean="0"/>
              <a:pPr>
                <a:defRPr/>
              </a:pPr>
              <a:t>74</a:t>
            </a:fld>
            <a:endParaRPr lang="zh-CN" altLang="en-US"/>
          </a:p>
        </p:txBody>
      </p:sp>
    </p:spTree>
    <p:extLst>
      <p:ext uri="{BB962C8B-B14F-4D97-AF65-F5344CB8AC3E}">
        <p14:creationId xmlns:p14="http://schemas.microsoft.com/office/powerpoint/2010/main" val="33300181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DBEA3-ECE9-72E0-42BD-D4B7BA746B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B26A1A-FB68-ADE0-35CE-E57781A63B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6E2D3B-FA3C-EEBB-AC6F-D84C1F0C59F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9ACF8CE-5BDB-ADEC-FE69-20C8B215C28F}"/>
              </a:ext>
            </a:extLst>
          </p:cNvPr>
          <p:cNvSpPr>
            <a:spLocks noGrp="1"/>
          </p:cNvSpPr>
          <p:nvPr>
            <p:ph type="sldNum" sz="quarter" idx="5"/>
          </p:nvPr>
        </p:nvSpPr>
        <p:spPr/>
        <p:txBody>
          <a:bodyPr/>
          <a:lstStyle/>
          <a:p>
            <a:pPr>
              <a:defRPr/>
            </a:pPr>
            <a:fld id="{99A835D0-8F7F-D848-919E-ABF6C3BA945A}" type="slidenum">
              <a:rPr lang="zh-CN" altLang="en-US" smtClean="0"/>
              <a:pPr>
                <a:defRPr/>
              </a:pPr>
              <a:t>75</a:t>
            </a:fld>
            <a:endParaRPr lang="zh-CN" altLang="en-US"/>
          </a:p>
        </p:txBody>
      </p:sp>
    </p:spTree>
    <p:extLst>
      <p:ext uri="{BB962C8B-B14F-4D97-AF65-F5344CB8AC3E}">
        <p14:creationId xmlns:p14="http://schemas.microsoft.com/office/powerpoint/2010/main" val="40753977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97422-BB71-3127-449F-47BF2AEFD3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574549-6275-F39F-E745-296E742102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6D7CE10-A042-0C5C-6A24-73FD355A45A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694D057-EBA1-8615-125E-281B0C25A189}"/>
              </a:ext>
            </a:extLst>
          </p:cNvPr>
          <p:cNvSpPr>
            <a:spLocks noGrp="1"/>
          </p:cNvSpPr>
          <p:nvPr>
            <p:ph type="sldNum" sz="quarter" idx="5"/>
          </p:nvPr>
        </p:nvSpPr>
        <p:spPr/>
        <p:txBody>
          <a:bodyPr/>
          <a:lstStyle/>
          <a:p>
            <a:pPr>
              <a:defRPr/>
            </a:pPr>
            <a:fld id="{99A835D0-8F7F-D848-919E-ABF6C3BA945A}" type="slidenum">
              <a:rPr lang="zh-CN" altLang="en-US" smtClean="0"/>
              <a:pPr>
                <a:defRPr/>
              </a:pPr>
              <a:t>76</a:t>
            </a:fld>
            <a:endParaRPr lang="zh-CN" altLang="en-US"/>
          </a:p>
        </p:txBody>
      </p:sp>
    </p:spTree>
    <p:extLst>
      <p:ext uri="{BB962C8B-B14F-4D97-AF65-F5344CB8AC3E}">
        <p14:creationId xmlns:p14="http://schemas.microsoft.com/office/powerpoint/2010/main" val="18748162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5E83B-61EB-7EF3-4033-43B82AD68B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133349-2BA0-C8CF-1E98-49DC70A5ECE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D3069C-1EA1-5066-E004-1634BA66E70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7399B73-11FC-9134-87F0-169586662FFF}"/>
              </a:ext>
            </a:extLst>
          </p:cNvPr>
          <p:cNvSpPr>
            <a:spLocks noGrp="1"/>
          </p:cNvSpPr>
          <p:nvPr>
            <p:ph type="sldNum" sz="quarter" idx="5"/>
          </p:nvPr>
        </p:nvSpPr>
        <p:spPr/>
        <p:txBody>
          <a:bodyPr/>
          <a:lstStyle/>
          <a:p>
            <a:pPr>
              <a:defRPr/>
            </a:pPr>
            <a:fld id="{99A835D0-8F7F-D848-919E-ABF6C3BA945A}" type="slidenum">
              <a:rPr lang="zh-CN" altLang="en-US" smtClean="0"/>
              <a:pPr>
                <a:defRPr/>
              </a:pPr>
              <a:t>77</a:t>
            </a:fld>
            <a:endParaRPr lang="zh-CN" altLang="en-US"/>
          </a:p>
        </p:txBody>
      </p:sp>
    </p:spTree>
    <p:extLst>
      <p:ext uri="{BB962C8B-B14F-4D97-AF65-F5344CB8AC3E}">
        <p14:creationId xmlns:p14="http://schemas.microsoft.com/office/powerpoint/2010/main" val="21972459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F7CAB-41F2-A43D-B573-670DB4E86B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2CE5D4-CE84-BC7D-C29A-1C38795C2C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AEA9F7-CCD7-7B28-9984-4E86C599FA4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5125828-EBFB-255F-C420-65C1C6D1A518}"/>
              </a:ext>
            </a:extLst>
          </p:cNvPr>
          <p:cNvSpPr>
            <a:spLocks noGrp="1"/>
          </p:cNvSpPr>
          <p:nvPr>
            <p:ph type="sldNum" sz="quarter" idx="5"/>
          </p:nvPr>
        </p:nvSpPr>
        <p:spPr/>
        <p:txBody>
          <a:bodyPr/>
          <a:lstStyle/>
          <a:p>
            <a:pPr>
              <a:defRPr/>
            </a:pPr>
            <a:fld id="{99A835D0-8F7F-D848-919E-ABF6C3BA945A}" type="slidenum">
              <a:rPr lang="zh-CN" altLang="en-US" smtClean="0"/>
              <a:pPr>
                <a:defRPr/>
              </a:pPr>
              <a:t>78</a:t>
            </a:fld>
            <a:endParaRPr lang="zh-CN" altLang="en-US"/>
          </a:p>
        </p:txBody>
      </p:sp>
    </p:spTree>
    <p:extLst>
      <p:ext uri="{BB962C8B-B14F-4D97-AF65-F5344CB8AC3E}">
        <p14:creationId xmlns:p14="http://schemas.microsoft.com/office/powerpoint/2010/main" val="37801113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00941-734D-5CE9-F3BD-60A55AF6DC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FC5C5C-D265-E39F-AAD7-EF9E9F1DFA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A69710-5690-B223-0710-639E8F320A6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120E30D-C25C-36CD-8B97-312DC34483A1}"/>
              </a:ext>
            </a:extLst>
          </p:cNvPr>
          <p:cNvSpPr>
            <a:spLocks noGrp="1"/>
          </p:cNvSpPr>
          <p:nvPr>
            <p:ph type="sldNum" sz="quarter" idx="5"/>
          </p:nvPr>
        </p:nvSpPr>
        <p:spPr/>
        <p:txBody>
          <a:bodyPr/>
          <a:lstStyle/>
          <a:p>
            <a:pPr>
              <a:defRPr/>
            </a:pPr>
            <a:fld id="{99A835D0-8F7F-D848-919E-ABF6C3BA945A}" type="slidenum">
              <a:rPr lang="zh-CN" altLang="en-US" smtClean="0"/>
              <a:pPr>
                <a:defRPr/>
              </a:pPr>
              <a:t>79</a:t>
            </a:fld>
            <a:endParaRPr lang="zh-CN" altLang="en-US"/>
          </a:p>
        </p:txBody>
      </p:sp>
    </p:spTree>
    <p:extLst>
      <p:ext uri="{BB962C8B-B14F-4D97-AF65-F5344CB8AC3E}">
        <p14:creationId xmlns:p14="http://schemas.microsoft.com/office/powerpoint/2010/main" val="4240667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F98DB-B8F1-2C69-0AF8-67AE9008A6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F46D8B-CCA3-7E7F-4B6E-EC553D520E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DC7E8D-AFCF-5975-8EDD-DBA562D6756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C9B547C1-A4CA-F5CD-C84F-B9A0C8FA926C}"/>
              </a:ext>
            </a:extLst>
          </p:cNvPr>
          <p:cNvSpPr>
            <a:spLocks noGrp="1"/>
          </p:cNvSpPr>
          <p:nvPr>
            <p:ph type="sldNum" sz="quarter" idx="5"/>
          </p:nvPr>
        </p:nvSpPr>
        <p:spPr/>
        <p:txBody>
          <a:bodyPr/>
          <a:lstStyle/>
          <a:p>
            <a:pPr>
              <a:defRPr/>
            </a:pPr>
            <a:fld id="{99A835D0-8F7F-D848-919E-ABF6C3BA945A}" type="slidenum">
              <a:rPr lang="zh-CN" altLang="en-US" smtClean="0"/>
              <a:pPr>
                <a:defRPr/>
              </a:pPr>
              <a:t>80</a:t>
            </a:fld>
            <a:endParaRPr lang="zh-CN" altLang="en-US"/>
          </a:p>
        </p:txBody>
      </p:sp>
    </p:spTree>
    <p:extLst>
      <p:ext uri="{BB962C8B-B14F-4D97-AF65-F5344CB8AC3E}">
        <p14:creationId xmlns:p14="http://schemas.microsoft.com/office/powerpoint/2010/main" val="38772639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FA29F-F153-C891-3A42-85B0945985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85C8EA-32CD-35C3-B45F-4A06FEE339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21D47B-44BB-1EBB-C1D2-67F3DC11D0E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BFD8AA-96DF-F859-1CD7-A6ACA8BAFB99}"/>
              </a:ext>
            </a:extLst>
          </p:cNvPr>
          <p:cNvSpPr>
            <a:spLocks noGrp="1"/>
          </p:cNvSpPr>
          <p:nvPr>
            <p:ph type="sldNum" sz="quarter" idx="5"/>
          </p:nvPr>
        </p:nvSpPr>
        <p:spPr/>
        <p:txBody>
          <a:bodyPr/>
          <a:lstStyle/>
          <a:p>
            <a:pPr>
              <a:defRPr/>
            </a:pPr>
            <a:fld id="{99A835D0-8F7F-D848-919E-ABF6C3BA945A}" type="slidenum">
              <a:rPr lang="zh-CN" altLang="en-US" smtClean="0"/>
              <a:pPr>
                <a:defRPr/>
              </a:pPr>
              <a:t>81</a:t>
            </a:fld>
            <a:endParaRPr lang="zh-CN" altLang="en-US"/>
          </a:p>
        </p:txBody>
      </p:sp>
    </p:spTree>
    <p:extLst>
      <p:ext uri="{BB962C8B-B14F-4D97-AF65-F5344CB8AC3E}">
        <p14:creationId xmlns:p14="http://schemas.microsoft.com/office/powerpoint/2010/main" val="11956449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3A6F3-3037-1114-1704-E263110E3F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4D1D96-7494-4DDA-0D5A-57C667757D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938DEB-3958-F3BA-684D-77F9366683B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85D187C-2E2A-1135-4784-46573CAE9FE2}"/>
              </a:ext>
            </a:extLst>
          </p:cNvPr>
          <p:cNvSpPr>
            <a:spLocks noGrp="1"/>
          </p:cNvSpPr>
          <p:nvPr>
            <p:ph type="sldNum" sz="quarter" idx="5"/>
          </p:nvPr>
        </p:nvSpPr>
        <p:spPr/>
        <p:txBody>
          <a:bodyPr/>
          <a:lstStyle/>
          <a:p>
            <a:pPr>
              <a:defRPr/>
            </a:pPr>
            <a:fld id="{99A835D0-8F7F-D848-919E-ABF6C3BA945A}" type="slidenum">
              <a:rPr lang="zh-CN" altLang="en-US" smtClean="0"/>
              <a:pPr>
                <a:defRPr/>
              </a:pPr>
              <a:t>82</a:t>
            </a:fld>
            <a:endParaRPr lang="zh-CN" altLang="en-US"/>
          </a:p>
        </p:txBody>
      </p:sp>
    </p:spTree>
    <p:extLst>
      <p:ext uri="{BB962C8B-B14F-4D97-AF65-F5344CB8AC3E}">
        <p14:creationId xmlns:p14="http://schemas.microsoft.com/office/powerpoint/2010/main" val="297162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AF0A9-4B3D-0CF2-F759-A2DCF39048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E2BC20-90C8-B1A9-C5EC-E7493A63B0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BAECF3-8721-5FE9-6F71-E18022486F3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8A4929C-7568-13DF-7EBA-31EEBC48748F}"/>
              </a:ext>
            </a:extLst>
          </p:cNvPr>
          <p:cNvSpPr>
            <a:spLocks noGrp="1"/>
          </p:cNvSpPr>
          <p:nvPr>
            <p:ph type="sldNum" sz="quarter" idx="5"/>
          </p:nvPr>
        </p:nvSpPr>
        <p:spPr/>
        <p:txBody>
          <a:bodyPr/>
          <a:lstStyle/>
          <a:p>
            <a:pPr>
              <a:defRPr/>
            </a:pPr>
            <a:fld id="{99A835D0-8F7F-D848-919E-ABF6C3BA945A}" type="slidenum">
              <a:rPr lang="zh-CN" altLang="en-US" smtClean="0"/>
              <a:pPr>
                <a:defRPr/>
              </a:pPr>
              <a:t>8</a:t>
            </a:fld>
            <a:endParaRPr lang="zh-CN" altLang="en-US"/>
          </a:p>
        </p:txBody>
      </p:sp>
    </p:spTree>
    <p:extLst>
      <p:ext uri="{BB962C8B-B14F-4D97-AF65-F5344CB8AC3E}">
        <p14:creationId xmlns:p14="http://schemas.microsoft.com/office/powerpoint/2010/main" val="1140029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34B39-FFC7-E789-AB69-12B237E6B8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F314F7-088E-B22D-C683-489013A9D4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F8A892-8451-7EF6-07D1-35FB11B6D38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67C79FE-5BA2-D823-97CE-C38892AAA34F}"/>
              </a:ext>
            </a:extLst>
          </p:cNvPr>
          <p:cNvSpPr>
            <a:spLocks noGrp="1"/>
          </p:cNvSpPr>
          <p:nvPr>
            <p:ph type="sldNum" sz="quarter" idx="5"/>
          </p:nvPr>
        </p:nvSpPr>
        <p:spPr/>
        <p:txBody>
          <a:bodyPr/>
          <a:lstStyle/>
          <a:p>
            <a:pPr>
              <a:defRPr/>
            </a:pPr>
            <a:fld id="{99A835D0-8F7F-D848-919E-ABF6C3BA945A}" type="slidenum">
              <a:rPr lang="zh-CN" altLang="en-US" smtClean="0"/>
              <a:pPr>
                <a:defRPr/>
              </a:pPr>
              <a:t>83</a:t>
            </a:fld>
            <a:endParaRPr lang="zh-CN" altLang="en-US"/>
          </a:p>
        </p:txBody>
      </p:sp>
    </p:spTree>
    <p:extLst>
      <p:ext uri="{BB962C8B-B14F-4D97-AF65-F5344CB8AC3E}">
        <p14:creationId xmlns:p14="http://schemas.microsoft.com/office/powerpoint/2010/main" val="26731433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1C6D9-E35F-AECA-3AA5-5372D08BD8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6D074E-85F3-3A5B-233A-526975B102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9BAE34-43A4-199F-3D7C-71206096EE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E83D29C-84C5-EF64-EC93-7E2C776F89C2}"/>
              </a:ext>
            </a:extLst>
          </p:cNvPr>
          <p:cNvSpPr>
            <a:spLocks noGrp="1"/>
          </p:cNvSpPr>
          <p:nvPr>
            <p:ph type="sldNum" sz="quarter" idx="5"/>
          </p:nvPr>
        </p:nvSpPr>
        <p:spPr/>
        <p:txBody>
          <a:bodyPr/>
          <a:lstStyle/>
          <a:p>
            <a:pPr>
              <a:defRPr/>
            </a:pPr>
            <a:fld id="{99A835D0-8F7F-D848-919E-ABF6C3BA945A}" type="slidenum">
              <a:rPr lang="zh-CN" altLang="en-US" smtClean="0"/>
              <a:pPr>
                <a:defRPr/>
              </a:pPr>
              <a:t>84</a:t>
            </a:fld>
            <a:endParaRPr lang="zh-CN" altLang="en-US"/>
          </a:p>
        </p:txBody>
      </p:sp>
    </p:spTree>
    <p:extLst>
      <p:ext uri="{BB962C8B-B14F-4D97-AF65-F5344CB8AC3E}">
        <p14:creationId xmlns:p14="http://schemas.microsoft.com/office/powerpoint/2010/main" val="35639158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7CA40-A23B-5115-8A8E-2F6A98249D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1E26D7-8528-832B-19B9-8B002339A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0C2E0E6-E71E-FF56-56EB-E8CFD14F1A0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F0A16EA-104E-4CC6-E007-EEE83127D148}"/>
              </a:ext>
            </a:extLst>
          </p:cNvPr>
          <p:cNvSpPr>
            <a:spLocks noGrp="1"/>
          </p:cNvSpPr>
          <p:nvPr>
            <p:ph type="sldNum" sz="quarter" idx="5"/>
          </p:nvPr>
        </p:nvSpPr>
        <p:spPr/>
        <p:txBody>
          <a:bodyPr/>
          <a:lstStyle/>
          <a:p>
            <a:pPr>
              <a:defRPr/>
            </a:pPr>
            <a:fld id="{99A835D0-8F7F-D848-919E-ABF6C3BA945A}" type="slidenum">
              <a:rPr lang="zh-CN" altLang="en-US" smtClean="0"/>
              <a:pPr>
                <a:defRPr/>
              </a:pPr>
              <a:t>85</a:t>
            </a:fld>
            <a:endParaRPr lang="zh-CN" altLang="en-US"/>
          </a:p>
        </p:txBody>
      </p:sp>
    </p:spTree>
    <p:extLst>
      <p:ext uri="{BB962C8B-B14F-4D97-AF65-F5344CB8AC3E}">
        <p14:creationId xmlns:p14="http://schemas.microsoft.com/office/powerpoint/2010/main" val="25509195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7C57-EC50-A75A-2EC7-579B83B8CC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8FB7E4-0F81-779A-8071-5830ABB22A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637AA0E-C2CD-40DB-B270-CD48BAAB58E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F553E46-73DD-BDA1-06AB-61FE815641A8}"/>
              </a:ext>
            </a:extLst>
          </p:cNvPr>
          <p:cNvSpPr>
            <a:spLocks noGrp="1"/>
          </p:cNvSpPr>
          <p:nvPr>
            <p:ph type="sldNum" sz="quarter" idx="5"/>
          </p:nvPr>
        </p:nvSpPr>
        <p:spPr/>
        <p:txBody>
          <a:bodyPr/>
          <a:lstStyle/>
          <a:p>
            <a:pPr>
              <a:defRPr/>
            </a:pPr>
            <a:fld id="{99A835D0-8F7F-D848-919E-ABF6C3BA945A}" type="slidenum">
              <a:rPr lang="zh-CN" altLang="en-US" smtClean="0"/>
              <a:pPr>
                <a:defRPr/>
              </a:pPr>
              <a:t>86</a:t>
            </a:fld>
            <a:endParaRPr lang="zh-CN" altLang="en-US"/>
          </a:p>
        </p:txBody>
      </p:sp>
    </p:spTree>
    <p:extLst>
      <p:ext uri="{BB962C8B-B14F-4D97-AF65-F5344CB8AC3E}">
        <p14:creationId xmlns:p14="http://schemas.microsoft.com/office/powerpoint/2010/main" val="40746131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B2BF1-9B3D-091A-DF55-D37D46701B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270C2E-32EF-1FFA-7F00-B9047E6191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2C64D4-90F7-4049-0679-07DF3E4D961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04BD0DC-28AC-3CB2-C5BA-683AEC220E47}"/>
              </a:ext>
            </a:extLst>
          </p:cNvPr>
          <p:cNvSpPr>
            <a:spLocks noGrp="1"/>
          </p:cNvSpPr>
          <p:nvPr>
            <p:ph type="sldNum" sz="quarter" idx="5"/>
          </p:nvPr>
        </p:nvSpPr>
        <p:spPr/>
        <p:txBody>
          <a:bodyPr/>
          <a:lstStyle/>
          <a:p>
            <a:pPr>
              <a:defRPr/>
            </a:pPr>
            <a:fld id="{99A835D0-8F7F-D848-919E-ABF6C3BA945A}" type="slidenum">
              <a:rPr lang="zh-CN" altLang="en-US" smtClean="0"/>
              <a:pPr>
                <a:defRPr/>
              </a:pPr>
              <a:t>87</a:t>
            </a:fld>
            <a:endParaRPr lang="zh-CN" altLang="en-US"/>
          </a:p>
        </p:txBody>
      </p:sp>
    </p:spTree>
    <p:extLst>
      <p:ext uri="{BB962C8B-B14F-4D97-AF65-F5344CB8AC3E}">
        <p14:creationId xmlns:p14="http://schemas.microsoft.com/office/powerpoint/2010/main" val="19045917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30E91-1169-E797-6212-590EFB1377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2098C4-543A-4372-D723-FB1FA67C2B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858BDD-CF37-9AA7-9C5C-1FB5FA2C416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AD51B89-E6F6-9DC8-E4D1-70860F582B48}"/>
              </a:ext>
            </a:extLst>
          </p:cNvPr>
          <p:cNvSpPr>
            <a:spLocks noGrp="1"/>
          </p:cNvSpPr>
          <p:nvPr>
            <p:ph type="sldNum" sz="quarter" idx="5"/>
          </p:nvPr>
        </p:nvSpPr>
        <p:spPr/>
        <p:txBody>
          <a:bodyPr/>
          <a:lstStyle/>
          <a:p>
            <a:pPr>
              <a:defRPr/>
            </a:pPr>
            <a:fld id="{99A835D0-8F7F-D848-919E-ABF6C3BA945A}" type="slidenum">
              <a:rPr lang="zh-CN" altLang="en-US" smtClean="0"/>
              <a:pPr>
                <a:defRPr/>
              </a:pPr>
              <a:t>88</a:t>
            </a:fld>
            <a:endParaRPr lang="zh-CN" altLang="en-US"/>
          </a:p>
        </p:txBody>
      </p:sp>
    </p:spTree>
    <p:extLst>
      <p:ext uri="{BB962C8B-B14F-4D97-AF65-F5344CB8AC3E}">
        <p14:creationId xmlns:p14="http://schemas.microsoft.com/office/powerpoint/2010/main" val="9051867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8C18-F979-6D01-7FD7-DA3A7C27BF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6DE864-B39C-5A28-99A5-887AEFC0D4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CC06F8-07B9-CBF9-F0FE-4E8DAB7FA24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FBDF241-04CA-CAAD-383B-4F8DD3D1328F}"/>
              </a:ext>
            </a:extLst>
          </p:cNvPr>
          <p:cNvSpPr>
            <a:spLocks noGrp="1"/>
          </p:cNvSpPr>
          <p:nvPr>
            <p:ph type="sldNum" sz="quarter" idx="5"/>
          </p:nvPr>
        </p:nvSpPr>
        <p:spPr/>
        <p:txBody>
          <a:bodyPr/>
          <a:lstStyle/>
          <a:p>
            <a:pPr>
              <a:defRPr/>
            </a:pPr>
            <a:fld id="{99A835D0-8F7F-D848-919E-ABF6C3BA945A}" type="slidenum">
              <a:rPr lang="zh-CN" altLang="en-US" smtClean="0"/>
              <a:pPr>
                <a:defRPr/>
              </a:pPr>
              <a:t>89</a:t>
            </a:fld>
            <a:endParaRPr lang="zh-CN" altLang="en-US"/>
          </a:p>
        </p:txBody>
      </p:sp>
    </p:spTree>
    <p:extLst>
      <p:ext uri="{BB962C8B-B14F-4D97-AF65-F5344CB8AC3E}">
        <p14:creationId xmlns:p14="http://schemas.microsoft.com/office/powerpoint/2010/main" val="2888468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75C7-ABB3-8A9C-7014-95595B571D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C63F1E-13A3-DD92-0A65-7E46759ECF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5C545F-566F-842F-BF2B-186C6659F15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653AFA4-69F9-F939-F35C-8DA11F384488}"/>
              </a:ext>
            </a:extLst>
          </p:cNvPr>
          <p:cNvSpPr>
            <a:spLocks noGrp="1"/>
          </p:cNvSpPr>
          <p:nvPr>
            <p:ph type="sldNum" sz="quarter" idx="5"/>
          </p:nvPr>
        </p:nvSpPr>
        <p:spPr/>
        <p:txBody>
          <a:bodyPr/>
          <a:lstStyle/>
          <a:p>
            <a:pPr>
              <a:defRPr/>
            </a:pPr>
            <a:fld id="{99A835D0-8F7F-D848-919E-ABF6C3BA945A}" type="slidenum">
              <a:rPr lang="zh-CN" altLang="en-US" smtClean="0"/>
              <a:pPr>
                <a:defRPr/>
              </a:pPr>
              <a:t>90</a:t>
            </a:fld>
            <a:endParaRPr lang="zh-CN" altLang="en-US"/>
          </a:p>
        </p:txBody>
      </p:sp>
    </p:spTree>
    <p:extLst>
      <p:ext uri="{BB962C8B-B14F-4D97-AF65-F5344CB8AC3E}">
        <p14:creationId xmlns:p14="http://schemas.microsoft.com/office/powerpoint/2010/main" val="27029505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35CE6-63B8-E710-153A-C54E090CC1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8AEE42-CD19-9F30-2E3A-9C462A3424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307898-0595-E837-6C46-6FECD6C60BD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C1CFDA6-0CF4-7CD5-505D-FAC89F20FEBD}"/>
              </a:ext>
            </a:extLst>
          </p:cNvPr>
          <p:cNvSpPr>
            <a:spLocks noGrp="1"/>
          </p:cNvSpPr>
          <p:nvPr>
            <p:ph type="sldNum" sz="quarter" idx="5"/>
          </p:nvPr>
        </p:nvSpPr>
        <p:spPr/>
        <p:txBody>
          <a:bodyPr/>
          <a:lstStyle/>
          <a:p>
            <a:pPr>
              <a:defRPr/>
            </a:pPr>
            <a:fld id="{99A835D0-8F7F-D848-919E-ABF6C3BA945A}" type="slidenum">
              <a:rPr lang="zh-CN" altLang="en-US" smtClean="0"/>
              <a:pPr>
                <a:defRPr/>
              </a:pPr>
              <a:t>91</a:t>
            </a:fld>
            <a:endParaRPr lang="zh-CN" altLang="en-US"/>
          </a:p>
        </p:txBody>
      </p:sp>
    </p:spTree>
    <p:extLst>
      <p:ext uri="{BB962C8B-B14F-4D97-AF65-F5344CB8AC3E}">
        <p14:creationId xmlns:p14="http://schemas.microsoft.com/office/powerpoint/2010/main" val="11821459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AA48B-4A5E-2EBB-4853-0FA5BEE0C9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5860AD-77BD-3B69-561F-5D45619163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D2771F-F3B9-855E-BCE1-78546A1C7D7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3663D43-34F0-148C-E8C3-AE95929DC94C}"/>
              </a:ext>
            </a:extLst>
          </p:cNvPr>
          <p:cNvSpPr>
            <a:spLocks noGrp="1"/>
          </p:cNvSpPr>
          <p:nvPr>
            <p:ph type="sldNum" sz="quarter" idx="5"/>
          </p:nvPr>
        </p:nvSpPr>
        <p:spPr/>
        <p:txBody>
          <a:bodyPr/>
          <a:lstStyle/>
          <a:p>
            <a:pPr>
              <a:defRPr/>
            </a:pPr>
            <a:fld id="{99A835D0-8F7F-D848-919E-ABF6C3BA945A}" type="slidenum">
              <a:rPr lang="zh-CN" altLang="en-US" smtClean="0"/>
              <a:pPr>
                <a:defRPr/>
              </a:pPr>
              <a:t>92</a:t>
            </a:fld>
            <a:endParaRPr lang="zh-CN" altLang="en-US"/>
          </a:p>
        </p:txBody>
      </p:sp>
    </p:spTree>
    <p:extLst>
      <p:ext uri="{BB962C8B-B14F-4D97-AF65-F5344CB8AC3E}">
        <p14:creationId xmlns:p14="http://schemas.microsoft.com/office/powerpoint/2010/main" val="24707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45A14-E6F2-8434-B4ED-1108A81EBA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8CA4D-31B8-D2FF-CB57-20C8EB92F1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EDAA90-FB81-F647-77A2-BD0331C2B45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D927015-1269-4DA9-051C-81169638A4AF}"/>
              </a:ext>
            </a:extLst>
          </p:cNvPr>
          <p:cNvSpPr>
            <a:spLocks noGrp="1"/>
          </p:cNvSpPr>
          <p:nvPr>
            <p:ph type="sldNum" sz="quarter" idx="5"/>
          </p:nvPr>
        </p:nvSpPr>
        <p:spPr/>
        <p:txBody>
          <a:bodyPr/>
          <a:lstStyle/>
          <a:p>
            <a:pPr>
              <a:defRPr/>
            </a:pPr>
            <a:fld id="{99A835D0-8F7F-D848-919E-ABF6C3BA945A}" type="slidenum">
              <a:rPr lang="zh-CN" altLang="en-US" smtClean="0"/>
              <a:pPr>
                <a:defRPr/>
              </a:pPr>
              <a:t>9</a:t>
            </a:fld>
            <a:endParaRPr lang="zh-CN" altLang="en-US"/>
          </a:p>
        </p:txBody>
      </p:sp>
    </p:spTree>
    <p:extLst>
      <p:ext uri="{BB962C8B-B14F-4D97-AF65-F5344CB8AC3E}">
        <p14:creationId xmlns:p14="http://schemas.microsoft.com/office/powerpoint/2010/main" val="21642907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03052-0B70-440A-7A4D-FDC7B6109E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4DE060-34D9-3171-B6D6-AC4D147063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C6C293-8B7E-15AE-434B-6F5C44253AF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4F95332-5D40-F24B-678D-4E0075003BE2}"/>
              </a:ext>
            </a:extLst>
          </p:cNvPr>
          <p:cNvSpPr>
            <a:spLocks noGrp="1"/>
          </p:cNvSpPr>
          <p:nvPr>
            <p:ph type="sldNum" sz="quarter" idx="5"/>
          </p:nvPr>
        </p:nvSpPr>
        <p:spPr/>
        <p:txBody>
          <a:bodyPr/>
          <a:lstStyle/>
          <a:p>
            <a:pPr>
              <a:defRPr/>
            </a:pPr>
            <a:fld id="{99A835D0-8F7F-D848-919E-ABF6C3BA945A}" type="slidenum">
              <a:rPr lang="zh-CN" altLang="en-US" smtClean="0"/>
              <a:pPr>
                <a:defRPr/>
              </a:pPr>
              <a:t>93</a:t>
            </a:fld>
            <a:endParaRPr lang="zh-CN" altLang="en-US"/>
          </a:p>
        </p:txBody>
      </p:sp>
    </p:spTree>
    <p:extLst>
      <p:ext uri="{BB962C8B-B14F-4D97-AF65-F5344CB8AC3E}">
        <p14:creationId xmlns:p14="http://schemas.microsoft.com/office/powerpoint/2010/main" val="5110873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4DB68-7E08-0141-B8D0-F2EAE6AF97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22F2F6-5708-919E-ED66-BB57172643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589E6A-E04B-E9FA-8C15-9F700518B9E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9AD9A66-B822-2B3C-045F-95CC91CA3F8F}"/>
              </a:ext>
            </a:extLst>
          </p:cNvPr>
          <p:cNvSpPr>
            <a:spLocks noGrp="1"/>
          </p:cNvSpPr>
          <p:nvPr>
            <p:ph type="sldNum" sz="quarter" idx="5"/>
          </p:nvPr>
        </p:nvSpPr>
        <p:spPr/>
        <p:txBody>
          <a:bodyPr/>
          <a:lstStyle/>
          <a:p>
            <a:pPr>
              <a:defRPr/>
            </a:pPr>
            <a:fld id="{99A835D0-8F7F-D848-919E-ABF6C3BA945A}" type="slidenum">
              <a:rPr lang="zh-CN" altLang="en-US" smtClean="0"/>
              <a:pPr>
                <a:defRPr/>
              </a:pPr>
              <a:t>94</a:t>
            </a:fld>
            <a:endParaRPr lang="zh-CN" altLang="en-US"/>
          </a:p>
        </p:txBody>
      </p:sp>
    </p:spTree>
    <p:extLst>
      <p:ext uri="{BB962C8B-B14F-4D97-AF65-F5344CB8AC3E}">
        <p14:creationId xmlns:p14="http://schemas.microsoft.com/office/powerpoint/2010/main" val="4123474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8A13C-01BF-E686-AF8E-91AE15404E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1A3451-58BE-2D84-E2C0-6306C5DB8D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E8F029-74A5-26D6-A6B1-7281DEC6462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C0F64A6E-8467-FFC0-3090-3EEB8014FFC5}"/>
              </a:ext>
            </a:extLst>
          </p:cNvPr>
          <p:cNvSpPr>
            <a:spLocks noGrp="1"/>
          </p:cNvSpPr>
          <p:nvPr>
            <p:ph type="sldNum" sz="quarter" idx="5"/>
          </p:nvPr>
        </p:nvSpPr>
        <p:spPr/>
        <p:txBody>
          <a:bodyPr/>
          <a:lstStyle/>
          <a:p>
            <a:pPr>
              <a:defRPr/>
            </a:pPr>
            <a:fld id="{99A835D0-8F7F-D848-919E-ABF6C3BA945A}" type="slidenum">
              <a:rPr lang="zh-CN" altLang="en-US" smtClean="0"/>
              <a:pPr>
                <a:defRPr/>
              </a:pPr>
              <a:t>95</a:t>
            </a:fld>
            <a:endParaRPr lang="zh-CN" altLang="en-US"/>
          </a:p>
        </p:txBody>
      </p:sp>
    </p:spTree>
    <p:extLst>
      <p:ext uri="{BB962C8B-B14F-4D97-AF65-F5344CB8AC3E}">
        <p14:creationId xmlns:p14="http://schemas.microsoft.com/office/powerpoint/2010/main" val="14520721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5B085-C651-4EE6-CAFA-57995322F8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401CCA-1D0E-1071-7E35-8CCA76750B2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0F20DC-590C-0CB1-25F1-EC395CDE1B3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724670A-2BB6-64EC-99D9-45A6ED67F825}"/>
              </a:ext>
            </a:extLst>
          </p:cNvPr>
          <p:cNvSpPr>
            <a:spLocks noGrp="1"/>
          </p:cNvSpPr>
          <p:nvPr>
            <p:ph type="sldNum" sz="quarter" idx="5"/>
          </p:nvPr>
        </p:nvSpPr>
        <p:spPr/>
        <p:txBody>
          <a:bodyPr/>
          <a:lstStyle/>
          <a:p>
            <a:pPr>
              <a:defRPr/>
            </a:pPr>
            <a:fld id="{99A835D0-8F7F-D848-919E-ABF6C3BA945A}" type="slidenum">
              <a:rPr lang="zh-CN" altLang="en-US" smtClean="0"/>
              <a:pPr>
                <a:defRPr/>
              </a:pPr>
              <a:t>96</a:t>
            </a:fld>
            <a:endParaRPr lang="zh-CN" altLang="en-US"/>
          </a:p>
        </p:txBody>
      </p:sp>
    </p:spTree>
    <p:extLst>
      <p:ext uri="{BB962C8B-B14F-4D97-AF65-F5344CB8AC3E}">
        <p14:creationId xmlns:p14="http://schemas.microsoft.com/office/powerpoint/2010/main" val="11908490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66FC3-A29D-DD52-76BE-4DB7CED18A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E39903-215C-ADFB-C30D-88A87972B5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5E50BC-9287-CEA1-5519-B9121104FFE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79B7766-7800-4971-4B11-F2B23DB124A1}"/>
              </a:ext>
            </a:extLst>
          </p:cNvPr>
          <p:cNvSpPr>
            <a:spLocks noGrp="1"/>
          </p:cNvSpPr>
          <p:nvPr>
            <p:ph type="sldNum" sz="quarter" idx="5"/>
          </p:nvPr>
        </p:nvSpPr>
        <p:spPr/>
        <p:txBody>
          <a:bodyPr/>
          <a:lstStyle/>
          <a:p>
            <a:pPr>
              <a:defRPr/>
            </a:pPr>
            <a:fld id="{99A835D0-8F7F-D848-919E-ABF6C3BA945A}" type="slidenum">
              <a:rPr lang="zh-CN" altLang="en-US" smtClean="0"/>
              <a:pPr>
                <a:defRPr/>
              </a:pPr>
              <a:t>97</a:t>
            </a:fld>
            <a:endParaRPr lang="zh-CN" altLang="en-US"/>
          </a:p>
        </p:txBody>
      </p:sp>
    </p:spTree>
    <p:extLst>
      <p:ext uri="{BB962C8B-B14F-4D97-AF65-F5344CB8AC3E}">
        <p14:creationId xmlns:p14="http://schemas.microsoft.com/office/powerpoint/2010/main" val="7912269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DE1FB-7E68-F5E1-C1CB-D84E1AD8FB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CB9548-D7C6-CA48-5993-3B5508D737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BD304E-CA41-6B30-5C14-9A7D3831FB1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BA51412-BAB8-A082-A76B-747DC8D3496E}"/>
              </a:ext>
            </a:extLst>
          </p:cNvPr>
          <p:cNvSpPr>
            <a:spLocks noGrp="1"/>
          </p:cNvSpPr>
          <p:nvPr>
            <p:ph type="sldNum" sz="quarter" idx="5"/>
          </p:nvPr>
        </p:nvSpPr>
        <p:spPr/>
        <p:txBody>
          <a:bodyPr/>
          <a:lstStyle/>
          <a:p>
            <a:pPr>
              <a:defRPr/>
            </a:pPr>
            <a:fld id="{99A835D0-8F7F-D848-919E-ABF6C3BA945A}" type="slidenum">
              <a:rPr lang="zh-CN" altLang="en-US" smtClean="0"/>
              <a:pPr>
                <a:defRPr/>
              </a:pPr>
              <a:t>98</a:t>
            </a:fld>
            <a:endParaRPr lang="zh-CN" altLang="en-US"/>
          </a:p>
        </p:txBody>
      </p:sp>
    </p:spTree>
    <p:extLst>
      <p:ext uri="{BB962C8B-B14F-4D97-AF65-F5344CB8AC3E}">
        <p14:creationId xmlns:p14="http://schemas.microsoft.com/office/powerpoint/2010/main" val="30802290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1BD0A-CB46-CF50-5D37-0E6D94DA91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FEBD7A-38A5-1D3F-140A-406D8376C8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EFD636-5563-EB54-EA04-793DDEC9735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DBACA17-E7EA-66FD-92F5-8F717887AC67}"/>
              </a:ext>
            </a:extLst>
          </p:cNvPr>
          <p:cNvSpPr>
            <a:spLocks noGrp="1"/>
          </p:cNvSpPr>
          <p:nvPr>
            <p:ph type="sldNum" sz="quarter" idx="5"/>
          </p:nvPr>
        </p:nvSpPr>
        <p:spPr/>
        <p:txBody>
          <a:bodyPr/>
          <a:lstStyle/>
          <a:p>
            <a:pPr>
              <a:defRPr/>
            </a:pPr>
            <a:fld id="{99A835D0-8F7F-D848-919E-ABF6C3BA945A}" type="slidenum">
              <a:rPr lang="zh-CN" altLang="en-US" smtClean="0"/>
              <a:pPr>
                <a:defRPr/>
              </a:pPr>
              <a:t>99</a:t>
            </a:fld>
            <a:endParaRPr lang="zh-CN" altLang="en-US"/>
          </a:p>
        </p:txBody>
      </p:sp>
    </p:spTree>
    <p:extLst>
      <p:ext uri="{BB962C8B-B14F-4D97-AF65-F5344CB8AC3E}">
        <p14:creationId xmlns:p14="http://schemas.microsoft.com/office/powerpoint/2010/main" val="28156284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3E4AB-21D9-EA2A-DF72-D74534ECB5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F1D27C-6BB8-A8B0-AAC5-420C3D1A6D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DE954C-FC33-90D3-972A-6CED3C07A85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3400B80-5957-A93E-566F-255817AB6CCA}"/>
              </a:ext>
            </a:extLst>
          </p:cNvPr>
          <p:cNvSpPr>
            <a:spLocks noGrp="1"/>
          </p:cNvSpPr>
          <p:nvPr>
            <p:ph type="sldNum" sz="quarter" idx="5"/>
          </p:nvPr>
        </p:nvSpPr>
        <p:spPr/>
        <p:txBody>
          <a:bodyPr/>
          <a:lstStyle/>
          <a:p>
            <a:pPr>
              <a:defRPr/>
            </a:pPr>
            <a:fld id="{99A835D0-8F7F-D848-919E-ABF6C3BA945A}" type="slidenum">
              <a:rPr lang="zh-CN" altLang="en-US" smtClean="0"/>
              <a:pPr>
                <a:defRPr/>
              </a:pPr>
              <a:t>100</a:t>
            </a:fld>
            <a:endParaRPr lang="zh-CN" altLang="en-US"/>
          </a:p>
        </p:txBody>
      </p:sp>
    </p:spTree>
    <p:extLst>
      <p:ext uri="{BB962C8B-B14F-4D97-AF65-F5344CB8AC3E}">
        <p14:creationId xmlns:p14="http://schemas.microsoft.com/office/powerpoint/2010/main" val="16712492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30962-DC24-C7C4-A800-9534D73448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BF408F-E9EA-2EAF-0F17-5D71BA887E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761FB9-AE8B-9DA3-B230-0CD5E75EF25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8BF108C-50B0-D81D-7AF5-8F5DAB0CB1CB}"/>
              </a:ext>
            </a:extLst>
          </p:cNvPr>
          <p:cNvSpPr>
            <a:spLocks noGrp="1"/>
          </p:cNvSpPr>
          <p:nvPr>
            <p:ph type="sldNum" sz="quarter" idx="5"/>
          </p:nvPr>
        </p:nvSpPr>
        <p:spPr/>
        <p:txBody>
          <a:bodyPr/>
          <a:lstStyle/>
          <a:p>
            <a:pPr>
              <a:defRPr/>
            </a:pPr>
            <a:fld id="{99A835D0-8F7F-D848-919E-ABF6C3BA945A}" type="slidenum">
              <a:rPr lang="zh-CN" altLang="en-US" smtClean="0"/>
              <a:pPr>
                <a:defRPr/>
              </a:pPr>
              <a:t>101</a:t>
            </a:fld>
            <a:endParaRPr lang="zh-CN" altLang="en-US"/>
          </a:p>
        </p:txBody>
      </p:sp>
    </p:spTree>
    <p:extLst>
      <p:ext uri="{BB962C8B-B14F-4D97-AF65-F5344CB8AC3E}">
        <p14:creationId xmlns:p14="http://schemas.microsoft.com/office/powerpoint/2010/main" val="39922403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A9F94-5515-01D9-4B8D-D3C8A5A60B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B608D4-3C81-1757-98F0-BE2B9522F6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5E1B7F-52F4-6893-C080-4A0251FF431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191C487-95AB-3774-7A8A-647D37C082FD}"/>
              </a:ext>
            </a:extLst>
          </p:cNvPr>
          <p:cNvSpPr>
            <a:spLocks noGrp="1"/>
          </p:cNvSpPr>
          <p:nvPr>
            <p:ph type="sldNum" sz="quarter" idx="5"/>
          </p:nvPr>
        </p:nvSpPr>
        <p:spPr/>
        <p:txBody>
          <a:bodyPr/>
          <a:lstStyle/>
          <a:p>
            <a:pPr>
              <a:defRPr/>
            </a:pPr>
            <a:fld id="{99A835D0-8F7F-D848-919E-ABF6C3BA945A}" type="slidenum">
              <a:rPr lang="zh-CN" altLang="en-US" smtClean="0"/>
              <a:pPr>
                <a:defRPr/>
              </a:pPr>
              <a:t>102</a:t>
            </a:fld>
            <a:endParaRPr lang="zh-CN" altLang="en-US"/>
          </a:p>
        </p:txBody>
      </p:sp>
    </p:spTree>
    <p:extLst>
      <p:ext uri="{BB962C8B-B14F-4D97-AF65-F5344CB8AC3E}">
        <p14:creationId xmlns:p14="http://schemas.microsoft.com/office/powerpoint/2010/main" val="3521405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8E2E7F42-BA52-D445-9BF4-37EFABDBF3AE}"/>
              </a:ext>
            </a:extLst>
          </p:cNvPr>
          <p:cNvSpPr>
            <a:spLocks noGrp="1"/>
          </p:cNvSpPr>
          <p:nvPr>
            <p:ph type="subTitle" idx="1"/>
          </p:nvPr>
        </p:nvSpPr>
        <p:spPr>
          <a:xfrm>
            <a:off x="130208" y="258810"/>
            <a:ext cx="9647721" cy="423361"/>
          </a:xfrm>
          <a:prstGeom prst="rect">
            <a:avLst/>
          </a:prstGeom>
        </p:spPr>
        <p:txBody>
          <a:bodyPr>
            <a:normAutofit/>
          </a:bodyPr>
          <a:lstStyle>
            <a:lvl1pPr marL="0" indent="0" algn="l">
              <a:buNone/>
              <a:defRPr sz="1800">
                <a:solidFill>
                  <a:srgbClr val="0070C0"/>
                </a:solidFill>
                <a:latin typeface="DengXian" charset="-122"/>
                <a:ea typeface="DengXian" charset="-122"/>
                <a:cs typeface="DengXian" charset="-122"/>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zh-CN" altLang="en-US"/>
              <a:t>单击以编辑母版副标题样式</a:t>
            </a:r>
            <a:endParaRPr lang="en-US" dirty="0"/>
          </a:p>
        </p:txBody>
      </p:sp>
      <p:sp>
        <p:nvSpPr>
          <p:cNvPr id="10" name="Round Single Corner Rectangle 23">
            <a:extLst>
              <a:ext uri="{FF2B5EF4-FFF2-40B4-BE49-F238E27FC236}">
                <a16:creationId xmlns:a16="http://schemas.microsoft.com/office/drawing/2014/main" id="{7C6AEE32-B8C1-6A4C-A7FC-3D48434AA2F3}"/>
              </a:ext>
            </a:extLst>
          </p:cNvPr>
          <p:cNvSpPr/>
          <p:nvPr userDrawn="1"/>
        </p:nvSpPr>
        <p:spPr>
          <a:xfrm>
            <a:off x="0" y="2593976"/>
            <a:ext cx="3767667" cy="1179513"/>
          </a:xfrm>
          <a:prstGeom prst="round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1" name="Round Diagonal Corner Rectangle 22">
            <a:extLst>
              <a:ext uri="{FF2B5EF4-FFF2-40B4-BE49-F238E27FC236}">
                <a16:creationId xmlns:a16="http://schemas.microsoft.com/office/drawing/2014/main" id="{C0936AC5-2B1B-894B-A392-1EA67A527D82}"/>
              </a:ext>
            </a:extLst>
          </p:cNvPr>
          <p:cNvSpPr/>
          <p:nvPr userDrawn="1"/>
        </p:nvSpPr>
        <p:spPr>
          <a:xfrm>
            <a:off x="3767667" y="2593976"/>
            <a:ext cx="8424333" cy="1179513"/>
          </a:xfrm>
          <a:prstGeom prst="round2DiagRect">
            <a:avLst/>
          </a:prstGeom>
          <a:solidFill>
            <a:srgbClr val="0092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3000" dirty="0">
              <a:solidFill>
                <a:schemeClr val="bg1"/>
              </a:solidFill>
            </a:endParaRPr>
          </a:p>
        </p:txBody>
      </p:sp>
      <p:sp>
        <p:nvSpPr>
          <p:cNvPr id="12" name="TextBox 24">
            <a:extLst>
              <a:ext uri="{FF2B5EF4-FFF2-40B4-BE49-F238E27FC236}">
                <a16:creationId xmlns:a16="http://schemas.microsoft.com/office/drawing/2014/main" id="{77FF3029-E46E-A842-8D55-920CA1C59219}"/>
              </a:ext>
            </a:extLst>
          </p:cNvPr>
          <p:cNvSpPr txBox="1"/>
          <p:nvPr userDrawn="1"/>
        </p:nvSpPr>
        <p:spPr>
          <a:xfrm>
            <a:off x="490190" y="2922122"/>
            <a:ext cx="2572678" cy="369332"/>
          </a:xfrm>
          <a:prstGeom prst="rect">
            <a:avLst/>
          </a:prstGeom>
          <a:noFill/>
        </p:spPr>
        <p:txBody>
          <a:bodyPr wrap="square">
            <a:spAutoFit/>
          </a:bodyPr>
          <a:lstStyle/>
          <a:p>
            <a:pPr algn="ctr" eaLnBrk="1" fontAlgn="auto" hangingPunct="1">
              <a:spcBef>
                <a:spcPts val="0"/>
              </a:spcBef>
              <a:spcAft>
                <a:spcPts val="0"/>
              </a:spcAft>
              <a:defRPr/>
            </a:pPr>
            <a:r>
              <a:rPr kumimoji="1" lang="zh-CN" altLang="en-US" sz="1800" b="1" dirty="0">
                <a:solidFill>
                  <a:srgbClr val="0070C0"/>
                </a:solidFill>
                <a:latin typeface="DengXian" charset="-122"/>
                <a:ea typeface="DengXian" charset="-122"/>
                <a:cs typeface="DengXian" charset="-122"/>
              </a:rPr>
              <a:t>智能复杂体系实验室</a:t>
            </a:r>
            <a:endParaRPr kumimoji="1" lang="zh-CN" altLang="en-US" sz="1000" b="1" dirty="0">
              <a:solidFill>
                <a:srgbClr val="0070C0"/>
              </a:solidFill>
              <a:latin typeface="DengXian" charset="-122"/>
              <a:ea typeface="DengXian" charset="-122"/>
              <a:cs typeface="DengXian" charset="-122"/>
            </a:endParaRPr>
          </a:p>
        </p:txBody>
      </p:sp>
      <p:sp>
        <p:nvSpPr>
          <p:cNvPr id="13" name="Title 1">
            <a:extLst>
              <a:ext uri="{FF2B5EF4-FFF2-40B4-BE49-F238E27FC236}">
                <a16:creationId xmlns:a16="http://schemas.microsoft.com/office/drawing/2014/main" id="{099338C8-1DBF-0D4F-833A-BEAAE406F31E}"/>
              </a:ext>
            </a:extLst>
          </p:cNvPr>
          <p:cNvSpPr>
            <a:spLocks noGrp="1"/>
          </p:cNvSpPr>
          <p:nvPr>
            <p:ph type="ctrTitle"/>
          </p:nvPr>
        </p:nvSpPr>
        <p:spPr>
          <a:xfrm>
            <a:off x="3901441" y="2825325"/>
            <a:ext cx="8155092" cy="654473"/>
          </a:xfrm>
          <a:prstGeom prst="rect">
            <a:avLst/>
          </a:prstGeom>
        </p:spPr>
        <p:txBody>
          <a:bodyPr anchor="b">
            <a:noAutofit/>
          </a:bodyPr>
          <a:lstStyle>
            <a:lvl1pPr algn="ctr">
              <a:lnSpc>
                <a:spcPct val="110000"/>
              </a:lnSpc>
              <a:defRPr sz="3000" b="0" i="0">
                <a:solidFill>
                  <a:schemeClr val="bg1"/>
                </a:solidFill>
                <a:latin typeface="DengXian" charset="-122"/>
                <a:ea typeface="DengXian" charset="-122"/>
                <a:cs typeface="DengXian" charset="-122"/>
              </a:defRPr>
            </a:lvl1pPr>
          </a:lstStyle>
          <a:p>
            <a:r>
              <a:rPr lang="zh-CN" altLang="en-US"/>
              <a:t>单击此处编辑母版标题样式</a:t>
            </a:r>
            <a:endParaRPr lang="en-US" dirty="0"/>
          </a:p>
        </p:txBody>
      </p:sp>
      <p:pic>
        <p:nvPicPr>
          <p:cNvPr id="14" name="Picture 13" descr="Logo, icon&#10;&#10;Description automatically generated">
            <a:extLst>
              <a:ext uri="{FF2B5EF4-FFF2-40B4-BE49-F238E27FC236}">
                <a16:creationId xmlns:a16="http://schemas.microsoft.com/office/drawing/2014/main" id="{348FD2F3-4917-634B-8164-EDDCEBBCED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2000" y="18076"/>
            <a:ext cx="1080000" cy="1080000"/>
          </a:xfrm>
          <a:prstGeom prst="rect">
            <a:avLst/>
          </a:prstGeom>
        </p:spPr>
      </p:pic>
      <p:pic>
        <p:nvPicPr>
          <p:cNvPr id="18" name="Picture 4" descr="C:\Users\Administrator\Desktop\元素\复旦ppt921-19.png">
            <a:extLst>
              <a:ext uri="{FF2B5EF4-FFF2-40B4-BE49-F238E27FC236}">
                <a16:creationId xmlns:a16="http://schemas.microsoft.com/office/drawing/2014/main" id="{E5DED13B-4212-6A4C-A678-626DB88CD88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4" y="487368"/>
            <a:ext cx="990176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647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Rectangle 6"/>
          <p:cNvSpPr/>
          <p:nvPr userDrawn="1"/>
        </p:nvSpPr>
        <p:spPr>
          <a:xfrm>
            <a:off x="8229603" y="4746625"/>
            <a:ext cx="3960284" cy="100488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1351"/>
          </a:p>
        </p:txBody>
      </p:sp>
      <p:pic>
        <p:nvPicPr>
          <p:cNvPr id="6" name="Picture 2" descr="C:\Users\Administrator\Desktop\元素\复旦ppt921-11.png"/>
          <p:cNvPicPr>
            <a:picLocks noChangeAspect="1" noChangeArrowheads="1"/>
          </p:cNvPicPr>
          <p:nvPr userDrawn="1"/>
        </p:nvPicPr>
        <p:blipFill>
          <a:blip r:embed="rId2">
            <a:extLst>
              <a:ext uri="{28A0092B-C50C-407E-A947-70E740481C1C}">
                <a14:useLocalDpi xmlns:a14="http://schemas.microsoft.com/office/drawing/2010/main" val="0"/>
              </a:ext>
            </a:extLst>
          </a:blip>
          <a:srcRect l="4500" t="18172" b="12833"/>
          <a:stretch>
            <a:fillRect/>
          </a:stretch>
        </p:blipFill>
        <p:spPr bwMode="auto">
          <a:xfrm>
            <a:off x="8229601" y="4864100"/>
            <a:ext cx="3981451"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Administrator\Desktop\元素\复旦ppt921-11.png"/>
          <p:cNvPicPr>
            <a:picLocks noChangeAspect="1" noChangeArrowheads="1"/>
          </p:cNvPicPr>
          <p:nvPr userDrawn="1"/>
        </p:nvPicPr>
        <p:blipFill>
          <a:blip r:embed="rId2">
            <a:extLst>
              <a:ext uri="{28A0092B-C50C-407E-A947-70E740481C1C}">
                <a14:useLocalDpi xmlns:a14="http://schemas.microsoft.com/office/drawing/2010/main" val="0"/>
              </a:ext>
            </a:extLst>
          </a:blip>
          <a:srcRect l="4463" t="18387" b="13615"/>
          <a:stretch>
            <a:fillRect/>
          </a:stretch>
        </p:blipFill>
        <p:spPr bwMode="auto">
          <a:xfrm>
            <a:off x="960967" y="2381250"/>
            <a:ext cx="104394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sers\Administrator\Desktop\元素\复旦ppt921-1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4" y="487368"/>
            <a:ext cx="990176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p:nvPr userDrawn="1"/>
        </p:nvSpPr>
        <p:spPr>
          <a:xfrm>
            <a:off x="8375651" y="5024438"/>
            <a:ext cx="2349500" cy="400366"/>
          </a:xfrm>
          <a:prstGeom prst="rect">
            <a:avLst/>
          </a:prstGeom>
          <a:noFill/>
        </p:spPr>
        <p:txBody>
          <a:bodyPr>
            <a:spAutoFit/>
          </a:bodyPr>
          <a:lstStyle/>
          <a:p>
            <a:pPr algn="ctr" eaLnBrk="1" fontAlgn="auto" hangingPunct="1">
              <a:spcBef>
                <a:spcPts val="0"/>
              </a:spcBef>
              <a:spcAft>
                <a:spcPts val="0"/>
              </a:spcAft>
              <a:defRPr/>
            </a:pPr>
            <a:r>
              <a:rPr kumimoji="1" lang="zh-CN" altLang="en-US" sz="1351" b="1" dirty="0">
                <a:solidFill>
                  <a:srgbClr val="0070C0"/>
                </a:solidFill>
                <a:latin typeface="DengXian" charset="-122"/>
                <a:ea typeface="DengXian" charset="-122"/>
                <a:cs typeface="DengXian" charset="-122"/>
              </a:rPr>
              <a:t>复旦大学大数据学院</a:t>
            </a:r>
            <a:endParaRPr kumimoji="1" lang="en-US" altLang="zh-CN" sz="1351" b="1" dirty="0">
              <a:solidFill>
                <a:srgbClr val="0070C0"/>
              </a:solidFill>
              <a:latin typeface="DengXian" charset="-122"/>
              <a:ea typeface="DengXian" charset="-122"/>
              <a:cs typeface="DengXian" charset="-122"/>
            </a:endParaRPr>
          </a:p>
          <a:p>
            <a:pPr algn="ctr" eaLnBrk="1" fontAlgn="auto" hangingPunct="1">
              <a:spcBef>
                <a:spcPts val="0"/>
              </a:spcBef>
              <a:spcAft>
                <a:spcPts val="0"/>
              </a:spcAft>
              <a:defRPr/>
            </a:pPr>
            <a:r>
              <a:rPr kumimoji="1" lang="en-US" altLang="zh-CN" sz="651" b="1" dirty="0">
                <a:solidFill>
                  <a:srgbClr val="0070C0"/>
                </a:solidFill>
                <a:latin typeface="DengXian" charset="-122"/>
                <a:ea typeface="DengXian" charset="-122"/>
                <a:cs typeface="DengXian" charset="-122"/>
              </a:rPr>
              <a:t>School</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of</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Data</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Science,</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Fudan</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University</a:t>
            </a:r>
            <a:endParaRPr kumimoji="1" lang="zh-CN" altLang="en-US" sz="651" b="1" dirty="0">
              <a:solidFill>
                <a:srgbClr val="0070C0"/>
              </a:solidFill>
              <a:latin typeface="DengXian" charset="-122"/>
              <a:ea typeface="DengXian" charset="-122"/>
              <a:cs typeface="DengXian" charset="-122"/>
            </a:endParaRPr>
          </a:p>
        </p:txBody>
      </p:sp>
      <p:sp>
        <p:nvSpPr>
          <p:cNvPr id="15" name="Title 1"/>
          <p:cNvSpPr>
            <a:spLocks noGrp="1"/>
          </p:cNvSpPr>
          <p:nvPr>
            <p:ph type="ctrTitle"/>
          </p:nvPr>
        </p:nvSpPr>
        <p:spPr>
          <a:xfrm>
            <a:off x="961430" y="2506384"/>
            <a:ext cx="10438673" cy="740216"/>
          </a:xfrm>
          <a:prstGeom prst="rect">
            <a:avLst/>
          </a:prstGeom>
        </p:spPr>
        <p:txBody>
          <a:bodyPr anchor="b">
            <a:noAutofit/>
          </a:bodyPr>
          <a:lstStyle>
            <a:lvl1pPr algn="ctr">
              <a:lnSpc>
                <a:spcPct val="110000"/>
              </a:lnSpc>
              <a:defRPr sz="4000" b="0" i="0">
                <a:solidFill>
                  <a:srgbClr val="0070C0"/>
                </a:solidFill>
                <a:latin typeface="DengXian" charset="-122"/>
                <a:ea typeface="DengXian" charset="-122"/>
                <a:cs typeface="DengXian" charset="-122"/>
              </a:defRPr>
            </a:lvl1pPr>
          </a:lstStyle>
          <a:p>
            <a:r>
              <a:rPr lang="zh-CN" altLang="en-US"/>
              <a:t>单击此处编辑母版标题样式</a:t>
            </a:r>
            <a:endParaRPr lang="en-US" dirty="0"/>
          </a:p>
        </p:txBody>
      </p:sp>
      <p:sp>
        <p:nvSpPr>
          <p:cNvPr id="22" name="文本占位符 2"/>
          <p:cNvSpPr>
            <a:spLocks noGrp="1"/>
          </p:cNvSpPr>
          <p:nvPr>
            <p:ph type="body" idx="10"/>
          </p:nvPr>
        </p:nvSpPr>
        <p:spPr>
          <a:xfrm>
            <a:off x="10743957" y="5015784"/>
            <a:ext cx="1343856" cy="414810"/>
          </a:xfrm>
          <a:prstGeom prst="rect">
            <a:avLst/>
          </a:prstGeom>
        </p:spPr>
        <p:txBody>
          <a:bodyPr anchor="ctr"/>
          <a:lstStyle>
            <a:lvl1pPr marL="0" indent="0" algn="ctr">
              <a:buNone/>
              <a:defRPr sz="2100">
                <a:solidFill>
                  <a:schemeClr val="bg1">
                    <a:lumMod val="85000"/>
                  </a:schemeClr>
                </a:solidFill>
                <a:latin typeface="DengXian" charset="-122"/>
                <a:ea typeface="DengXian" charset="-122"/>
                <a:cs typeface="DengXian" charset="-122"/>
              </a:defRPr>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编辑母版文本样式</a:t>
            </a:r>
          </a:p>
        </p:txBody>
      </p:sp>
      <p:sp>
        <p:nvSpPr>
          <p:cNvPr id="25" name="Subtitle 2"/>
          <p:cNvSpPr>
            <a:spLocks noGrp="1"/>
          </p:cNvSpPr>
          <p:nvPr>
            <p:ph type="subTitle" idx="1"/>
          </p:nvPr>
        </p:nvSpPr>
        <p:spPr>
          <a:xfrm>
            <a:off x="130208" y="258810"/>
            <a:ext cx="9647721" cy="423361"/>
          </a:xfrm>
          <a:prstGeom prst="rect">
            <a:avLst/>
          </a:prstGeom>
        </p:spPr>
        <p:txBody>
          <a:bodyPr>
            <a:normAutofit/>
          </a:bodyPr>
          <a:lstStyle>
            <a:lvl1pPr marL="0" indent="0" algn="l">
              <a:buNone/>
              <a:defRPr sz="1800">
                <a:solidFill>
                  <a:srgbClr val="0070C0"/>
                </a:solidFill>
                <a:latin typeface="DengXian" charset="-122"/>
                <a:ea typeface="DengXian" charset="-122"/>
                <a:cs typeface="DengXian" charset="-122"/>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zh-CN" altLang="en-US"/>
              <a:t>单击以编辑母版副标题样式</a:t>
            </a:r>
            <a:endParaRPr lang="en-US" dirty="0"/>
          </a:p>
        </p:txBody>
      </p:sp>
    </p:spTree>
    <p:extLst>
      <p:ext uri="{BB962C8B-B14F-4D97-AF65-F5344CB8AC3E}">
        <p14:creationId xmlns:p14="http://schemas.microsoft.com/office/powerpoint/2010/main" val="527371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4" y="1808168"/>
            <a:ext cx="2178051"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5"/>
          <p:cNvSpPr>
            <a:spLocks noChangeArrowheads="1"/>
          </p:cNvSpPr>
          <p:nvPr userDrawn="1"/>
        </p:nvSpPr>
        <p:spPr bwMode="auto">
          <a:xfrm>
            <a:off x="-10584" y="0"/>
            <a:ext cx="2178051" cy="6858000"/>
          </a:xfrm>
          <a:prstGeom prst="rect">
            <a:avLst/>
          </a:prstGeom>
          <a:solidFill>
            <a:srgbClr val="0092DC">
              <a:alpha val="80000"/>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ts val="0"/>
              </a:spcBef>
              <a:spcAft>
                <a:spcPts val="0"/>
              </a:spcAft>
              <a:defRPr/>
            </a:pPr>
            <a:endParaRPr lang="zh-CN" altLang="en-US" sz="4000">
              <a:solidFill>
                <a:srgbClr val="FFFFFF"/>
              </a:solidFill>
              <a:latin typeface="DengXian" charset="-122"/>
              <a:ea typeface="DengXian" charset="-122"/>
              <a:cs typeface="DengXian" charset="-122"/>
            </a:endParaRPr>
          </a:p>
        </p:txBody>
      </p:sp>
      <p:grpSp>
        <p:nvGrpSpPr>
          <p:cNvPr id="4" name="组合 2"/>
          <p:cNvGrpSpPr>
            <a:grpSpLocks/>
          </p:cNvGrpSpPr>
          <p:nvPr userDrawn="1"/>
        </p:nvGrpSpPr>
        <p:grpSpPr bwMode="auto">
          <a:xfrm>
            <a:off x="1606551" y="2087568"/>
            <a:ext cx="1104900" cy="828675"/>
            <a:chOff x="0" y="0"/>
            <a:chExt cx="828000" cy="828000"/>
          </a:xfrm>
        </p:grpSpPr>
        <p:sp>
          <p:nvSpPr>
            <p:cNvPr id="5"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6" name="文本框 12"/>
            <p:cNvSpPr txBox="1">
              <a:spLocks noChangeArrowheads="1"/>
            </p:cNvSpPr>
            <p:nvPr/>
          </p:nvSpPr>
          <p:spPr bwMode="auto">
            <a:xfrm>
              <a:off x="77724"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2</a:t>
              </a:r>
              <a:endParaRPr lang="zh-CN" altLang="en-US" sz="2800" dirty="0">
                <a:solidFill>
                  <a:srgbClr val="0070C0"/>
                </a:solidFill>
                <a:latin typeface="DengXian" charset="-122"/>
                <a:ea typeface="DengXian" charset="-122"/>
                <a:cs typeface="DengXian" charset="-122"/>
              </a:endParaRPr>
            </a:p>
          </p:txBody>
        </p:sp>
      </p:grpSp>
      <p:grpSp>
        <p:nvGrpSpPr>
          <p:cNvPr id="7" name="组合 2"/>
          <p:cNvGrpSpPr>
            <a:grpSpLocks/>
          </p:cNvGrpSpPr>
          <p:nvPr userDrawn="1"/>
        </p:nvGrpSpPr>
        <p:grpSpPr bwMode="auto">
          <a:xfrm>
            <a:off x="1608667" y="3198818"/>
            <a:ext cx="1104900" cy="828675"/>
            <a:chOff x="0" y="0"/>
            <a:chExt cx="828000" cy="828000"/>
          </a:xfrm>
        </p:grpSpPr>
        <p:sp>
          <p:nvSpPr>
            <p:cNvPr id="8"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9" name="文本框 12"/>
            <p:cNvSpPr txBox="1">
              <a:spLocks noChangeArrowheads="1"/>
            </p:cNvSpPr>
            <p:nvPr/>
          </p:nvSpPr>
          <p:spPr bwMode="auto">
            <a:xfrm>
              <a:off x="77725"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800">
                  <a:solidFill>
                    <a:srgbClr val="0070C0"/>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2800" dirty="0">
                  <a:latin typeface="DengXian" charset="-122"/>
                  <a:ea typeface="DengXian" charset="-122"/>
                  <a:cs typeface="DengXian" charset="-122"/>
                </a:rPr>
                <a:t>3</a:t>
              </a:r>
              <a:endParaRPr lang="zh-CN" altLang="en-US" sz="2800" dirty="0">
                <a:latin typeface="DengXian" charset="-122"/>
                <a:ea typeface="DengXian" charset="-122"/>
                <a:cs typeface="DengXian" charset="-122"/>
              </a:endParaRPr>
            </a:p>
          </p:txBody>
        </p:sp>
      </p:grpSp>
      <p:grpSp>
        <p:nvGrpSpPr>
          <p:cNvPr id="10" name="组合 2"/>
          <p:cNvGrpSpPr>
            <a:grpSpLocks/>
          </p:cNvGrpSpPr>
          <p:nvPr userDrawn="1"/>
        </p:nvGrpSpPr>
        <p:grpSpPr bwMode="auto">
          <a:xfrm>
            <a:off x="1610787" y="4311655"/>
            <a:ext cx="1104900" cy="828675"/>
            <a:chOff x="0" y="0"/>
            <a:chExt cx="828000" cy="828000"/>
          </a:xfrm>
        </p:grpSpPr>
        <p:sp>
          <p:nvSpPr>
            <p:cNvPr id="11"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12" name="文本框 12"/>
            <p:cNvSpPr txBox="1">
              <a:spLocks noChangeArrowheads="1"/>
            </p:cNvSpPr>
            <p:nvPr/>
          </p:nvSpPr>
          <p:spPr bwMode="auto">
            <a:xfrm>
              <a:off x="77724" y="157035"/>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4</a:t>
              </a:r>
              <a:endParaRPr lang="zh-CN" altLang="en-US" sz="2800" dirty="0">
                <a:solidFill>
                  <a:srgbClr val="0070C0"/>
                </a:solidFill>
                <a:latin typeface="DengXian" charset="-122"/>
                <a:ea typeface="DengXian" charset="-122"/>
                <a:cs typeface="DengXian" charset="-122"/>
              </a:endParaRPr>
            </a:p>
          </p:txBody>
        </p:sp>
      </p:grpSp>
      <p:grpSp>
        <p:nvGrpSpPr>
          <p:cNvPr id="13" name="组合 2"/>
          <p:cNvGrpSpPr>
            <a:grpSpLocks/>
          </p:cNvGrpSpPr>
          <p:nvPr userDrawn="1"/>
        </p:nvGrpSpPr>
        <p:grpSpPr bwMode="auto">
          <a:xfrm>
            <a:off x="1602319" y="979493"/>
            <a:ext cx="1104900" cy="828675"/>
            <a:chOff x="0" y="0"/>
            <a:chExt cx="828000" cy="828000"/>
          </a:xfrm>
        </p:grpSpPr>
        <p:sp>
          <p:nvSpPr>
            <p:cNvPr id="14"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15" name="文本框 12"/>
            <p:cNvSpPr txBox="1">
              <a:spLocks noChangeArrowheads="1"/>
            </p:cNvSpPr>
            <p:nvPr/>
          </p:nvSpPr>
          <p:spPr bwMode="auto">
            <a:xfrm>
              <a:off x="77724"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1</a:t>
              </a:r>
              <a:endParaRPr lang="zh-CN" altLang="en-US" sz="2800" dirty="0">
                <a:solidFill>
                  <a:srgbClr val="0070C0"/>
                </a:solidFill>
                <a:latin typeface="DengXian" charset="-122"/>
                <a:ea typeface="DengXian" charset="-122"/>
                <a:cs typeface="DengXian" charset="-122"/>
              </a:endParaRPr>
            </a:p>
          </p:txBody>
        </p:sp>
      </p:grpSp>
      <p:grpSp>
        <p:nvGrpSpPr>
          <p:cNvPr id="16" name="组合 2"/>
          <p:cNvGrpSpPr>
            <a:grpSpLocks/>
          </p:cNvGrpSpPr>
          <p:nvPr userDrawn="1"/>
        </p:nvGrpSpPr>
        <p:grpSpPr bwMode="auto">
          <a:xfrm>
            <a:off x="1608667" y="5459418"/>
            <a:ext cx="1104900" cy="828675"/>
            <a:chOff x="0" y="0"/>
            <a:chExt cx="828000" cy="828000"/>
          </a:xfrm>
        </p:grpSpPr>
        <p:sp>
          <p:nvSpPr>
            <p:cNvPr id="17"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18" name="文本框 12"/>
            <p:cNvSpPr txBox="1">
              <a:spLocks noChangeArrowheads="1"/>
            </p:cNvSpPr>
            <p:nvPr/>
          </p:nvSpPr>
          <p:spPr bwMode="auto">
            <a:xfrm>
              <a:off x="77725"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5</a:t>
              </a:r>
              <a:endParaRPr lang="zh-CN" altLang="en-US" sz="2800" dirty="0">
                <a:solidFill>
                  <a:srgbClr val="0070C0"/>
                </a:solidFill>
                <a:latin typeface="DengXian" charset="-122"/>
                <a:ea typeface="DengXian" charset="-122"/>
                <a:cs typeface="DengXian" charset="-122"/>
              </a:endParaRPr>
            </a:p>
          </p:txBody>
        </p:sp>
      </p:grpSp>
      <p:sp>
        <p:nvSpPr>
          <p:cNvPr id="19" name="Title 2"/>
          <p:cNvSpPr txBox="1">
            <a:spLocks/>
          </p:cNvSpPr>
          <p:nvPr userDrawn="1"/>
        </p:nvSpPr>
        <p:spPr>
          <a:xfrm>
            <a:off x="2108203" y="84138"/>
            <a:ext cx="825500" cy="760412"/>
          </a:xfrm>
          <a:prstGeom prst="rect">
            <a:avLst/>
          </a:prstGeom>
        </p:spPr>
        <p:txBody>
          <a:bodyPr anchor="ctr"/>
          <a:lstStyle>
            <a:lvl1pPr algn="l" defTabSz="914400" rtl="0" eaLnBrk="1" latinLnBrk="0" hangingPunct="1">
              <a:lnSpc>
                <a:spcPct val="90000"/>
              </a:lnSpc>
              <a:spcBef>
                <a:spcPct val="0"/>
              </a:spcBef>
              <a:buNone/>
              <a:defRPr sz="4000" kern="1200">
                <a:solidFill>
                  <a:schemeClr val="bg1"/>
                </a:solidFill>
                <a:latin typeface="DengXian" charset="-122"/>
                <a:ea typeface="DengXian" charset="-122"/>
                <a:cs typeface="DengXian" charset="-122"/>
              </a:defRPr>
            </a:lvl1pPr>
          </a:lstStyle>
          <a:p>
            <a:pPr fontAlgn="auto">
              <a:spcAft>
                <a:spcPts val="0"/>
              </a:spcAft>
              <a:defRPr/>
            </a:pPr>
            <a:r>
              <a:rPr kumimoji="1" lang="zh-CN" altLang="en-US" sz="4000" dirty="0">
                <a:solidFill>
                  <a:srgbClr val="0070C0"/>
                </a:solidFill>
              </a:rPr>
              <a:t>纲</a:t>
            </a:r>
          </a:p>
        </p:txBody>
      </p:sp>
      <p:sp>
        <p:nvSpPr>
          <p:cNvPr id="20" name="Title 2"/>
          <p:cNvSpPr txBox="1">
            <a:spLocks/>
          </p:cNvSpPr>
          <p:nvPr userDrawn="1"/>
        </p:nvSpPr>
        <p:spPr>
          <a:xfrm>
            <a:off x="1314451" y="88900"/>
            <a:ext cx="827616" cy="762000"/>
          </a:xfrm>
          <a:prstGeom prst="rect">
            <a:avLst/>
          </a:prstGeom>
        </p:spPr>
        <p:txBody>
          <a:bodyPr anchor="ctr"/>
          <a:lstStyle>
            <a:lvl1pPr algn="l" defTabSz="914400" rtl="0" eaLnBrk="1" latinLnBrk="0" hangingPunct="1">
              <a:lnSpc>
                <a:spcPct val="90000"/>
              </a:lnSpc>
              <a:spcBef>
                <a:spcPct val="0"/>
              </a:spcBef>
              <a:buNone/>
              <a:defRPr sz="4000" kern="1200">
                <a:solidFill>
                  <a:schemeClr val="bg1"/>
                </a:solidFill>
                <a:latin typeface="DengXian" charset="-122"/>
                <a:ea typeface="DengXian" charset="-122"/>
                <a:cs typeface="DengXian" charset="-122"/>
              </a:defRPr>
            </a:lvl1pPr>
          </a:lstStyle>
          <a:p>
            <a:pPr fontAlgn="auto">
              <a:spcAft>
                <a:spcPts val="0"/>
              </a:spcAft>
              <a:defRPr/>
            </a:pPr>
            <a:r>
              <a:rPr kumimoji="1" lang="zh-CN" altLang="en-US" sz="4000" dirty="0"/>
              <a:t>大</a:t>
            </a:r>
          </a:p>
        </p:txBody>
      </p:sp>
      <p:sp>
        <p:nvSpPr>
          <p:cNvPr id="21" name="Oval 2"/>
          <p:cNvSpPr>
            <a:spLocks noChangeAspect="1"/>
          </p:cNvSpPr>
          <p:nvPr userDrawn="1"/>
        </p:nvSpPr>
        <p:spPr>
          <a:xfrm>
            <a:off x="1955803" y="736605"/>
            <a:ext cx="122767" cy="9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2" name="Oval 33"/>
          <p:cNvSpPr>
            <a:spLocks noChangeAspect="1"/>
          </p:cNvSpPr>
          <p:nvPr userDrawn="1"/>
        </p:nvSpPr>
        <p:spPr>
          <a:xfrm>
            <a:off x="1502837" y="736605"/>
            <a:ext cx="122767" cy="9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 name="Oval 34"/>
          <p:cNvSpPr>
            <a:spLocks noChangeAspect="1"/>
          </p:cNvSpPr>
          <p:nvPr userDrawn="1"/>
        </p:nvSpPr>
        <p:spPr>
          <a:xfrm>
            <a:off x="2254254" y="739780"/>
            <a:ext cx="122767"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 name="Oval 35"/>
          <p:cNvSpPr>
            <a:spLocks noChangeAspect="1"/>
          </p:cNvSpPr>
          <p:nvPr userDrawn="1"/>
        </p:nvSpPr>
        <p:spPr>
          <a:xfrm>
            <a:off x="2702987" y="736605"/>
            <a:ext cx="122767"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5" name="Oval 37"/>
          <p:cNvSpPr>
            <a:spLocks noChangeAspect="1"/>
          </p:cNvSpPr>
          <p:nvPr userDrawn="1"/>
        </p:nvSpPr>
        <p:spPr>
          <a:xfrm>
            <a:off x="2472269" y="739780"/>
            <a:ext cx="120651"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6" name="Oval 38"/>
          <p:cNvSpPr>
            <a:spLocks noChangeAspect="1"/>
          </p:cNvSpPr>
          <p:nvPr userDrawn="1"/>
        </p:nvSpPr>
        <p:spPr>
          <a:xfrm>
            <a:off x="1725088" y="739780"/>
            <a:ext cx="120649" cy="9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pic>
        <p:nvPicPr>
          <p:cNvPr id="27" name="Picture 4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41054" y="201613"/>
            <a:ext cx="97578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016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descr="C:\Users\Administrator\Desktop\元素\复旦ppt921-11.png"/>
          <p:cNvPicPr>
            <a:picLocks noChangeAspect="1" noChangeArrowheads="1"/>
          </p:cNvPicPr>
          <p:nvPr userDrawn="1"/>
        </p:nvPicPr>
        <p:blipFill>
          <a:blip r:embed="rId2">
            <a:extLst>
              <a:ext uri="{28A0092B-C50C-407E-A947-70E740481C1C}">
                <a14:useLocalDpi xmlns:a14="http://schemas.microsoft.com/office/drawing/2010/main" val="0"/>
              </a:ext>
            </a:extLst>
          </a:blip>
          <a:srcRect l="4926" t="12134"/>
          <a:stretch>
            <a:fillRect/>
          </a:stretch>
        </p:blipFill>
        <p:spPr bwMode="auto">
          <a:xfrm>
            <a:off x="0" y="2697163"/>
            <a:ext cx="121920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1010198" y="2822905"/>
            <a:ext cx="10438673" cy="740216"/>
          </a:xfrm>
          <a:prstGeom prst="rect">
            <a:avLst/>
          </a:prstGeom>
        </p:spPr>
        <p:txBody>
          <a:bodyPr anchor="b">
            <a:noAutofit/>
          </a:bodyPr>
          <a:lstStyle>
            <a:lvl1pPr algn="ctr">
              <a:lnSpc>
                <a:spcPct val="110000"/>
              </a:lnSpc>
              <a:defRPr sz="4000" b="0" i="0">
                <a:solidFill>
                  <a:srgbClr val="0070C0"/>
                </a:solidFill>
                <a:latin typeface="DengXian" charset="-122"/>
                <a:ea typeface="DengXian" charset="-122"/>
                <a:cs typeface="DengXian"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607763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pic>
        <p:nvPicPr>
          <p:cNvPr id="3" name="Picture 4" descr="C:\Users\Administrator\Desktop\元素\复旦ppt921-1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4" y="411163"/>
            <a:ext cx="12202584"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157193" y="6751"/>
            <a:ext cx="8970107" cy="483302"/>
          </a:xfrm>
          <a:prstGeom prst="rect">
            <a:avLst/>
          </a:prstGeom>
        </p:spPr>
        <p:txBody>
          <a:bodyPr>
            <a:normAutofit/>
          </a:bodyPr>
          <a:lstStyle>
            <a:lvl1pPr>
              <a:defRPr sz="2400">
                <a:latin typeface="DengXian" charset="-122"/>
                <a:ea typeface="DengXian" charset="-122"/>
                <a:cs typeface="DengXian"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249978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Acknowledgement">
    <p:spTree>
      <p:nvGrpSpPr>
        <p:cNvPr id="1" name=""/>
        <p:cNvGrpSpPr/>
        <p:nvPr/>
      </p:nvGrpSpPr>
      <p:grpSpPr>
        <a:xfrm>
          <a:off x="0" y="0"/>
          <a:ext cx="0" cy="0"/>
          <a:chOff x="0" y="0"/>
          <a:chExt cx="0" cy="0"/>
        </a:xfrm>
      </p:grpSpPr>
      <p:sp>
        <p:nvSpPr>
          <p:cNvPr id="2" name="矩形 29"/>
          <p:cNvSpPr>
            <a:spLocks noChangeArrowheads="1"/>
          </p:cNvSpPr>
          <p:nvPr userDrawn="1"/>
        </p:nvSpPr>
        <p:spPr bwMode="auto">
          <a:xfrm>
            <a:off x="-6348" y="3732213"/>
            <a:ext cx="12198351" cy="361950"/>
          </a:xfrm>
          <a:prstGeom prst="rect">
            <a:avLst/>
          </a:prstGeom>
          <a:solidFill>
            <a:srgbClr val="0092DC"/>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ts val="0"/>
              </a:spcBef>
              <a:spcAft>
                <a:spcPts val="0"/>
              </a:spcAft>
              <a:defRPr/>
            </a:pPr>
            <a:r>
              <a:rPr lang="en-US" altLang="zh-CN" dirty="0">
                <a:solidFill>
                  <a:srgbClr val="FFFFFF"/>
                </a:solidFill>
                <a:latin typeface="DengXian" charset="-122"/>
                <a:ea typeface="DengXian" charset="-122"/>
                <a:cs typeface="DengXian" charset="-122"/>
              </a:rPr>
              <a:t>Thanks</a:t>
            </a:r>
            <a:r>
              <a:rPr lang="zh-CN" altLang="en-US" dirty="0">
                <a:solidFill>
                  <a:srgbClr val="FFFFFF"/>
                </a:solidFill>
                <a:latin typeface="DengXian" charset="-122"/>
                <a:ea typeface="DengXian" charset="-122"/>
                <a:cs typeface="DengXian" charset="-122"/>
              </a:rPr>
              <a:t> </a:t>
            </a:r>
            <a:r>
              <a:rPr lang="en-US" altLang="zh-CN" dirty="0">
                <a:solidFill>
                  <a:srgbClr val="FFFFFF"/>
                </a:solidFill>
                <a:latin typeface="DengXian" charset="-122"/>
                <a:ea typeface="DengXian" charset="-122"/>
                <a:cs typeface="DengXian" charset="-122"/>
              </a:rPr>
              <a:t>for</a:t>
            </a:r>
            <a:r>
              <a:rPr lang="zh-CN" altLang="en-US" dirty="0">
                <a:solidFill>
                  <a:srgbClr val="FFFFFF"/>
                </a:solidFill>
                <a:latin typeface="DengXian" charset="-122"/>
                <a:ea typeface="DengXian" charset="-122"/>
                <a:cs typeface="DengXian" charset="-122"/>
              </a:rPr>
              <a:t> </a:t>
            </a:r>
            <a:r>
              <a:rPr lang="en-US" altLang="zh-CN" dirty="0">
                <a:solidFill>
                  <a:srgbClr val="FFFFFF"/>
                </a:solidFill>
                <a:latin typeface="DengXian" charset="-122"/>
                <a:ea typeface="DengXian" charset="-122"/>
                <a:cs typeface="DengXian" charset="-122"/>
              </a:rPr>
              <a:t>your</a:t>
            </a:r>
            <a:r>
              <a:rPr lang="zh-CN" altLang="en-US" dirty="0">
                <a:solidFill>
                  <a:srgbClr val="FFFFFF"/>
                </a:solidFill>
                <a:latin typeface="DengXian" charset="-122"/>
                <a:ea typeface="DengXian" charset="-122"/>
                <a:cs typeface="DengXian" charset="-122"/>
              </a:rPr>
              <a:t> </a:t>
            </a:r>
            <a:r>
              <a:rPr lang="en-US" altLang="zh-CN" dirty="0">
                <a:solidFill>
                  <a:srgbClr val="FFFFFF"/>
                </a:solidFill>
                <a:latin typeface="DengXian" charset="-122"/>
                <a:ea typeface="DengXian" charset="-122"/>
                <a:cs typeface="DengXian" charset="-122"/>
              </a:rPr>
              <a:t>attention!	</a:t>
            </a:r>
            <a:endParaRPr lang="zh-CN" altLang="en-US" dirty="0">
              <a:solidFill>
                <a:srgbClr val="FFFFFF"/>
              </a:solidFill>
              <a:latin typeface="DengXian" charset="-122"/>
              <a:ea typeface="DengXian" charset="-122"/>
              <a:cs typeface="DengXian" charset="-122"/>
            </a:endParaRPr>
          </a:p>
        </p:txBody>
      </p:sp>
      <p:sp>
        <p:nvSpPr>
          <p:cNvPr id="3" name="矩形 3"/>
          <p:cNvSpPr>
            <a:spLocks noChangeArrowheads="1"/>
          </p:cNvSpPr>
          <p:nvPr userDrawn="1"/>
        </p:nvSpPr>
        <p:spPr bwMode="auto">
          <a:xfrm>
            <a:off x="-6348" y="2705105"/>
            <a:ext cx="12198351" cy="950913"/>
          </a:xfrm>
          <a:prstGeom prst="rect">
            <a:avLst/>
          </a:prstGeom>
          <a:solidFill>
            <a:srgbClr val="0092DC"/>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ts val="0"/>
              </a:spcBef>
              <a:spcAft>
                <a:spcPts val="0"/>
              </a:spcAft>
              <a:defRPr/>
            </a:pPr>
            <a:r>
              <a:rPr lang="zh-CN" altLang="en-US" sz="4000" dirty="0">
                <a:solidFill>
                  <a:srgbClr val="FFFFFF"/>
                </a:solidFill>
                <a:latin typeface="DengXian" charset="-122"/>
                <a:ea typeface="DengXian" charset="-122"/>
                <a:cs typeface="DengXian" charset="-122"/>
              </a:rPr>
              <a:t>感谢各位聆听！</a:t>
            </a:r>
          </a:p>
        </p:txBody>
      </p:sp>
      <p:sp>
        <p:nvSpPr>
          <p:cNvPr id="4" name="Oval 10"/>
          <p:cNvSpPr/>
          <p:nvPr userDrawn="1"/>
        </p:nvSpPr>
        <p:spPr>
          <a:xfrm>
            <a:off x="294217" y="2708275"/>
            <a:ext cx="1828800" cy="13716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1351"/>
          </a:p>
        </p:txBody>
      </p:sp>
      <p:grpSp>
        <p:nvGrpSpPr>
          <p:cNvPr id="5" name="组合 3"/>
          <p:cNvGrpSpPr>
            <a:grpSpLocks noChangeAspect="1"/>
          </p:cNvGrpSpPr>
          <p:nvPr userDrawn="1"/>
        </p:nvGrpSpPr>
        <p:grpSpPr bwMode="auto">
          <a:xfrm>
            <a:off x="385233" y="2768600"/>
            <a:ext cx="1644651" cy="1238250"/>
            <a:chOff x="7084178" y="3411664"/>
            <a:chExt cx="1404000" cy="1404001"/>
          </a:xfrm>
        </p:grpSpPr>
        <p:sp>
          <p:nvSpPr>
            <p:cNvPr id="6" name="椭圆 2"/>
            <p:cNvSpPr/>
            <p:nvPr/>
          </p:nvSpPr>
          <p:spPr>
            <a:xfrm>
              <a:off x="7084178" y="3411664"/>
              <a:ext cx="1404000" cy="1404001"/>
            </a:xfrm>
            <a:prstGeom prst="ellipse">
              <a:avLst/>
            </a:prstGeom>
            <a:solidFill>
              <a:srgbClr val="0092DC"/>
            </a:solidFill>
            <a:ln>
              <a:solidFill>
                <a:srgbClr val="0092D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1"/>
            </a:p>
          </p:txBody>
        </p:sp>
        <p:sp>
          <p:nvSpPr>
            <p:cNvPr id="7" name="椭圆 14"/>
            <p:cNvSpPr/>
            <p:nvPr userDrawn="1"/>
          </p:nvSpPr>
          <p:spPr>
            <a:xfrm>
              <a:off x="7214278" y="3528665"/>
              <a:ext cx="1160061" cy="115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1"/>
            </a:p>
          </p:txBody>
        </p:sp>
      </p:grpSp>
      <p:pic>
        <p:nvPicPr>
          <p:cNvPr id="8"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6687" y="2884493"/>
            <a:ext cx="1316567"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872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p:spTree>
      <p:nvGrpSpPr>
        <p:cNvPr id="1" name=""/>
        <p:cNvGrpSpPr/>
        <p:nvPr/>
      </p:nvGrpSpPr>
      <p:grpSpPr>
        <a:xfrm>
          <a:off x="0" y="0"/>
          <a:ext cx="0" cy="0"/>
          <a:chOff x="0" y="0"/>
          <a:chExt cx="0" cy="0"/>
        </a:xfrm>
      </p:grpSpPr>
      <p:sp>
        <p:nvSpPr>
          <p:cNvPr id="12" name="矩形 6">
            <a:extLst>
              <a:ext uri="{FF2B5EF4-FFF2-40B4-BE49-F238E27FC236}">
                <a16:creationId xmlns:a16="http://schemas.microsoft.com/office/drawing/2014/main" id="{16BF59D0-91D0-1441-A2F1-AEDCAC6149BC}"/>
              </a:ext>
            </a:extLst>
          </p:cNvPr>
          <p:cNvSpPr/>
          <p:nvPr userDrawn="1"/>
        </p:nvSpPr>
        <p:spPr>
          <a:xfrm>
            <a:off x="0" y="7"/>
            <a:ext cx="4038600" cy="159657"/>
          </a:xfrm>
          <a:prstGeom prst="rect">
            <a:avLst/>
          </a:prstGeom>
          <a:solidFill>
            <a:srgbClr val="005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3" name="矩形 7">
            <a:extLst>
              <a:ext uri="{FF2B5EF4-FFF2-40B4-BE49-F238E27FC236}">
                <a16:creationId xmlns:a16="http://schemas.microsoft.com/office/drawing/2014/main" id="{CD2A188D-B70A-3144-A02C-A96F3F35A76F}"/>
              </a:ext>
            </a:extLst>
          </p:cNvPr>
          <p:cNvSpPr/>
          <p:nvPr userDrawn="1"/>
        </p:nvSpPr>
        <p:spPr>
          <a:xfrm>
            <a:off x="4038600" y="7"/>
            <a:ext cx="4114800" cy="159657"/>
          </a:xfrm>
          <a:prstGeom prst="rect">
            <a:avLst/>
          </a:prstGeom>
          <a:solidFill>
            <a:srgbClr val="007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4" name="矩形 8">
            <a:extLst>
              <a:ext uri="{FF2B5EF4-FFF2-40B4-BE49-F238E27FC236}">
                <a16:creationId xmlns:a16="http://schemas.microsoft.com/office/drawing/2014/main" id="{77ADA963-5D3F-2E4E-A77B-5A61A4FA0291}"/>
              </a:ext>
            </a:extLst>
          </p:cNvPr>
          <p:cNvSpPr/>
          <p:nvPr userDrawn="1"/>
        </p:nvSpPr>
        <p:spPr>
          <a:xfrm>
            <a:off x="8153400" y="7"/>
            <a:ext cx="4038600" cy="159657"/>
          </a:xfrm>
          <a:prstGeom prst="rect">
            <a:avLst/>
          </a:prstGeom>
          <a:solidFill>
            <a:srgbClr val="00A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5" name="矩形 9">
            <a:extLst>
              <a:ext uri="{FF2B5EF4-FFF2-40B4-BE49-F238E27FC236}">
                <a16:creationId xmlns:a16="http://schemas.microsoft.com/office/drawing/2014/main" id="{F5190C63-756E-DB4B-B726-3EAB572A61FC}"/>
              </a:ext>
            </a:extLst>
          </p:cNvPr>
          <p:cNvSpPr/>
          <p:nvPr userDrawn="1"/>
        </p:nvSpPr>
        <p:spPr>
          <a:xfrm>
            <a:off x="0" y="159664"/>
            <a:ext cx="12192000" cy="20546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6" name="标题 1">
            <a:extLst>
              <a:ext uri="{FF2B5EF4-FFF2-40B4-BE49-F238E27FC236}">
                <a16:creationId xmlns:a16="http://schemas.microsoft.com/office/drawing/2014/main" id="{8A3EDDD1-6423-1940-BB01-2AF64E3AE008}"/>
              </a:ext>
            </a:extLst>
          </p:cNvPr>
          <p:cNvSpPr txBox="1">
            <a:spLocks/>
          </p:cNvSpPr>
          <p:nvPr userDrawn="1"/>
        </p:nvSpPr>
        <p:spPr>
          <a:xfrm>
            <a:off x="544421" y="516913"/>
            <a:ext cx="10852448" cy="605851"/>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stStyle>
          <a:p>
            <a:endParaRPr lang="zh-CN" altLang="en-US" dirty="0">
              <a:latin typeface="+mn-ea"/>
              <a:ea typeface="+mn-ea"/>
            </a:endParaRPr>
          </a:p>
        </p:txBody>
      </p:sp>
      <p:sp>
        <p:nvSpPr>
          <p:cNvPr id="17" name="Content Placeholder 2">
            <a:extLst>
              <a:ext uri="{FF2B5EF4-FFF2-40B4-BE49-F238E27FC236}">
                <a16:creationId xmlns:a16="http://schemas.microsoft.com/office/drawing/2014/main" id="{69782C86-9037-7B42-9191-D68815284FA7}"/>
              </a:ext>
            </a:extLst>
          </p:cNvPr>
          <p:cNvSpPr txBox="1">
            <a:spLocks/>
          </p:cNvSpPr>
          <p:nvPr userDrawn="1"/>
        </p:nvSpPr>
        <p:spPr>
          <a:xfrm>
            <a:off x="544420" y="1330049"/>
            <a:ext cx="10852449" cy="4641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itchFamily="2" charset="2"/>
              <a:buChar char="§"/>
            </a:pPr>
            <a:endParaRPr lang="en-US" altLang="zh-CN" dirty="0"/>
          </a:p>
          <a:p>
            <a:pPr>
              <a:lnSpc>
                <a:spcPct val="150000"/>
              </a:lnSpc>
              <a:spcBef>
                <a:spcPts val="0"/>
              </a:spcBef>
            </a:pPr>
            <a:endParaRPr lang="en-US" altLang="zh-CN" dirty="0"/>
          </a:p>
          <a:p>
            <a:pPr>
              <a:lnSpc>
                <a:spcPct val="150000"/>
              </a:lnSpc>
              <a:spcBef>
                <a:spcPts val="0"/>
              </a:spcBef>
            </a:pPr>
            <a:endParaRPr lang="en-US" altLang="zh-CN" dirty="0"/>
          </a:p>
        </p:txBody>
      </p:sp>
      <p:sp>
        <p:nvSpPr>
          <p:cNvPr id="18" name="Title 1">
            <a:extLst>
              <a:ext uri="{FF2B5EF4-FFF2-40B4-BE49-F238E27FC236}">
                <a16:creationId xmlns:a16="http://schemas.microsoft.com/office/drawing/2014/main" id="{59145172-D0A9-283A-BFE1-BC8387ADFBD4}"/>
              </a:ext>
            </a:extLst>
          </p:cNvPr>
          <p:cNvSpPr txBox="1">
            <a:spLocks/>
          </p:cNvSpPr>
          <p:nvPr userDrawn="1"/>
        </p:nvSpPr>
        <p:spPr>
          <a:xfrm>
            <a:off x="544421" y="518400"/>
            <a:ext cx="10693422" cy="605851"/>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stStyle>
          <a:p>
            <a:endParaRPr lang="en-US" dirty="0">
              <a:latin typeface="华文中宋" panose="02010600040101010101" pitchFamily="2" charset="-122"/>
              <a:ea typeface="华文中宋" panose="02010600040101010101" pitchFamily="2" charset="-122"/>
            </a:endParaRPr>
          </a:p>
        </p:txBody>
      </p:sp>
      <p:pic>
        <p:nvPicPr>
          <p:cNvPr id="21" name="Picture 4" descr="C:\Users\Administrator\Desktop\元素\复旦ppt921-14.png">
            <a:extLst>
              <a:ext uri="{FF2B5EF4-FFF2-40B4-BE49-F238E27FC236}">
                <a16:creationId xmlns:a16="http://schemas.microsoft.com/office/drawing/2014/main" id="{AA30BD70-8B20-BE73-06A9-04E7EDFA371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101" y="1064794"/>
            <a:ext cx="11103159"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a:extLst>
              <a:ext uri="{FF2B5EF4-FFF2-40B4-BE49-F238E27FC236}">
                <a16:creationId xmlns:a16="http://schemas.microsoft.com/office/drawing/2014/main" id="{A896D0D8-D230-7B94-9C1F-609DE9F944A9}"/>
              </a:ext>
            </a:extLst>
          </p:cNvPr>
          <p:cNvSpPr>
            <a:spLocks noGrp="1"/>
          </p:cNvSpPr>
          <p:nvPr>
            <p:ph type="title" hasCustomPrompt="1"/>
          </p:nvPr>
        </p:nvSpPr>
        <p:spPr>
          <a:xfrm>
            <a:off x="417101" y="411933"/>
            <a:ext cx="11103159" cy="605851"/>
          </a:xfrm>
          <a:prstGeom prst="rect">
            <a:avLst/>
          </a:prstGeom>
        </p:spPr>
        <p:txBody>
          <a:bodyPr>
            <a:noAutofit/>
          </a:bodyPr>
          <a:lstStyle>
            <a:lvl1pPr>
              <a:defRPr sz="3600" b="1" baseline="0">
                <a:latin typeface="Arial Rounded MT Bold" panose="020F0704030504030204" pitchFamily="34" charset="0"/>
                <a:ea typeface="华文中宋" panose="02010600040101010101" pitchFamily="2" charset="-122"/>
                <a:cs typeface="Times New Roman" panose="02020603050405020304" pitchFamily="18" charset="0"/>
              </a:defRPr>
            </a:lvl1pPr>
          </a:lstStyle>
          <a:p>
            <a:r>
              <a:rPr lang="zh-CN" altLang="en-US" dirty="0"/>
              <a:t>标题</a:t>
            </a:r>
            <a:endParaRPr lang="en-US" dirty="0"/>
          </a:p>
        </p:txBody>
      </p:sp>
      <p:sp>
        <p:nvSpPr>
          <p:cNvPr id="23" name="内容占位符 30">
            <a:extLst>
              <a:ext uri="{FF2B5EF4-FFF2-40B4-BE49-F238E27FC236}">
                <a16:creationId xmlns:a16="http://schemas.microsoft.com/office/drawing/2014/main" id="{C7117F8F-21AE-9290-20A2-6A520723F088}"/>
              </a:ext>
            </a:extLst>
          </p:cNvPr>
          <p:cNvSpPr>
            <a:spLocks noGrp="1"/>
          </p:cNvSpPr>
          <p:nvPr>
            <p:ph sz="quarter" idx="10" hasCustomPrompt="1"/>
          </p:nvPr>
        </p:nvSpPr>
        <p:spPr>
          <a:xfrm>
            <a:off x="417100" y="1290945"/>
            <a:ext cx="11103158" cy="5051897"/>
          </a:xfrm>
          <a:prstGeom prst="rect">
            <a:avLst/>
          </a:prstGeom>
        </p:spPr>
        <p:txBody>
          <a:bodyPr/>
          <a:lstStyle>
            <a:lvl1pPr marL="457200" indent="-457200">
              <a:lnSpc>
                <a:spcPct val="100000"/>
              </a:lnSpc>
              <a:buClr>
                <a:srgbClr val="56A3E9"/>
              </a:buClr>
              <a:buSzPct val="80000"/>
              <a:buFont typeface="Times New Roman" panose="02020603050405020304" pitchFamily="18" charset="0"/>
              <a:buChar char="►"/>
              <a:defRPr sz="2600" b="1" baseline="0">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nSpc>
                <a:spcPct val="100000"/>
              </a:lnSpc>
              <a:buClr>
                <a:schemeClr val="bg2">
                  <a:lumMod val="75000"/>
                </a:schemeClr>
              </a:buClr>
              <a:buSzPct val="80000"/>
              <a:buFont typeface="Wingdings" pitchFamily="2" charset="2"/>
              <a:buChar char="l"/>
              <a:defRPr sz="2200" baseline="0">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nSpc>
                <a:spcPct val="100000"/>
              </a:lnSpc>
              <a:buClr>
                <a:schemeClr val="accent5">
                  <a:lumMod val="75000"/>
                </a:schemeClr>
              </a:buClr>
              <a:buFont typeface="Times New Roman" panose="02020603050405020304" pitchFamily="18" charset="0"/>
              <a:buChar char="‣"/>
              <a:defRPr sz="1800" baseline="0">
                <a:latin typeface="Times New Roman" panose="02020603050405020304" pitchFamily="18" charset="0"/>
                <a:ea typeface="华文中宋" panose="02010600040101010101" pitchFamily="2" charset="-122"/>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zh-CN" altLang="en-US" dirty="0"/>
              <a:t>一级</a:t>
            </a:r>
          </a:p>
          <a:p>
            <a:pPr lvl="1"/>
            <a:r>
              <a:rPr lang="zh-CN" altLang="en-US" dirty="0"/>
              <a:t>二级</a:t>
            </a:r>
            <a:endParaRPr lang="en-US" altLang="zh-CN" dirty="0"/>
          </a:p>
          <a:p>
            <a:pPr lvl="2"/>
            <a:r>
              <a:rPr lang="zh-CN" altLang="en-US" dirty="0"/>
              <a:t>三级</a:t>
            </a:r>
            <a:endParaRPr lang="en-US" altLang="zh-CN" dirty="0"/>
          </a:p>
        </p:txBody>
      </p:sp>
      <p:sp>
        <p:nvSpPr>
          <p:cNvPr id="24" name="灯片编号占位符 5">
            <a:extLst>
              <a:ext uri="{FF2B5EF4-FFF2-40B4-BE49-F238E27FC236}">
                <a16:creationId xmlns:a16="http://schemas.microsoft.com/office/drawing/2014/main" id="{C39A82AC-BFA5-E87B-9684-24F179D58257}"/>
              </a:ext>
            </a:extLst>
          </p:cNvPr>
          <p:cNvSpPr>
            <a:spLocks noGrp="1"/>
          </p:cNvSpPr>
          <p:nvPr>
            <p:ph type="sldNum" sz="quarter" idx="4"/>
          </p:nvPr>
        </p:nvSpPr>
        <p:spPr>
          <a:xfrm>
            <a:off x="8777060" y="6429287"/>
            <a:ext cx="2743200" cy="365126"/>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CB97EF2D-26AB-4B8E-994F-76E2F1993B11}" type="slidenum">
              <a:rPr lang="zh-CN" altLang="en-US" smtClean="0"/>
              <a:pPr/>
              <a:t>‹#›</a:t>
            </a:fld>
            <a:endParaRPr lang="zh-CN" altLang="en-US" dirty="0"/>
          </a:p>
        </p:txBody>
      </p:sp>
    </p:spTree>
    <p:extLst>
      <p:ext uri="{BB962C8B-B14F-4D97-AF65-F5344CB8AC3E}">
        <p14:creationId xmlns:p14="http://schemas.microsoft.com/office/powerpoint/2010/main" val="380392625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页">
    <p:bg>
      <p:bgPr>
        <a:solidFill>
          <a:srgbClr val="E9ECF1"/>
        </a:solidFill>
        <a:effectLst/>
      </p:bgPr>
    </p:bg>
    <p:spTree>
      <p:nvGrpSpPr>
        <p:cNvPr id="1" name=""/>
        <p:cNvGrpSpPr/>
        <p:nvPr/>
      </p:nvGrpSpPr>
      <p:grpSpPr>
        <a:xfrm>
          <a:off x="0" y="0"/>
          <a:ext cx="0" cy="0"/>
          <a:chOff x="0" y="0"/>
          <a:chExt cx="0" cy="0"/>
        </a:xfrm>
      </p:grpSpPr>
      <p:pic>
        <p:nvPicPr>
          <p:cNvPr id="2" name="图片 1" descr="Billfish.vqhUAp"/>
          <p:cNvPicPr/>
          <p:nvPr isPhoto="1" userDrawn="1"/>
        </p:nvPicPr>
        <p:blipFill>
          <a:blip r:embed="rId2" cstate="screen">
            <a:alphaModFix amt="20000"/>
          </a:blip>
          <a:srcRect/>
          <a:stretch>
            <a:fillRect/>
          </a:stretch>
        </p:blipFill>
        <p:spPr>
          <a:xfrm>
            <a:off x="0" y="0"/>
            <a:ext cx="12191998" cy="6858000"/>
          </a:xfrm>
          <a:prstGeom prst="rect">
            <a:avLst/>
          </a:prstGeom>
          <a:solidFill>
            <a:srgbClr val="EEF0F4"/>
          </a:solidFill>
        </p:spPr>
      </p:pic>
      <p:grpSp>
        <p:nvGrpSpPr>
          <p:cNvPr id="3" name="组合 2"/>
          <p:cNvGrpSpPr/>
          <p:nvPr userDrawn="1"/>
        </p:nvGrpSpPr>
        <p:grpSpPr>
          <a:xfrm>
            <a:off x="0" y="6104899"/>
            <a:ext cx="12192000" cy="932115"/>
            <a:chOff x="0" y="6104899"/>
            <a:chExt cx="12192000" cy="932115"/>
          </a:xfrm>
        </p:grpSpPr>
        <p:sp>
          <p:nvSpPr>
            <p:cNvPr id="11" name="任意多边形: 形状 10"/>
            <p:cNvSpPr/>
            <p:nvPr userDrawn="1"/>
          </p:nvSpPr>
          <p:spPr>
            <a:xfrm flipH="1">
              <a:off x="0" y="6109132"/>
              <a:ext cx="12192000" cy="927882"/>
            </a:xfrm>
            <a:custGeom>
              <a:avLst/>
              <a:gdLst>
                <a:gd name="connsiteX0" fmla="*/ 3343329 w 12192000"/>
                <a:gd name="connsiteY0" fmla="*/ 167 h 927882"/>
                <a:gd name="connsiteX1" fmla="*/ 9636648 w 12192000"/>
                <a:gd name="connsiteY1" fmla="*/ 466993 h 927882"/>
                <a:gd name="connsiteX2" fmla="*/ 12175165 w 12192000"/>
                <a:gd name="connsiteY2" fmla="*/ 207150 h 927882"/>
                <a:gd name="connsiteX3" fmla="*/ 12192000 w 12192000"/>
                <a:gd name="connsiteY3" fmla="*/ 204971 h 927882"/>
                <a:gd name="connsiteX4" fmla="*/ 12192000 w 12192000"/>
                <a:gd name="connsiteY4" fmla="*/ 927882 h 927882"/>
                <a:gd name="connsiteX5" fmla="*/ 0 w 12192000"/>
                <a:gd name="connsiteY5" fmla="*/ 927882 h 927882"/>
                <a:gd name="connsiteX6" fmla="*/ 0 w 12192000"/>
                <a:gd name="connsiteY6" fmla="*/ 492155 h 927882"/>
                <a:gd name="connsiteX7" fmla="*/ 136569 w 12192000"/>
                <a:gd name="connsiteY7" fmla="*/ 471057 h 927882"/>
                <a:gd name="connsiteX8" fmla="*/ 3343329 w 12192000"/>
                <a:gd name="connsiteY8" fmla="*/ 167 h 92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927882">
                  <a:moveTo>
                    <a:pt x="3343329" y="167"/>
                  </a:moveTo>
                  <a:cubicBezTo>
                    <a:pt x="5009487" y="-9677"/>
                    <a:pt x="7965294" y="420337"/>
                    <a:pt x="9636648" y="466993"/>
                  </a:cubicBezTo>
                  <a:cubicBezTo>
                    <a:pt x="10576785" y="493237"/>
                    <a:pt x="11475617" y="305842"/>
                    <a:pt x="12175165" y="207150"/>
                  </a:cubicBezTo>
                  <a:lnTo>
                    <a:pt x="12192000" y="204971"/>
                  </a:lnTo>
                  <a:lnTo>
                    <a:pt x="12192000" y="927882"/>
                  </a:lnTo>
                  <a:lnTo>
                    <a:pt x="0" y="927882"/>
                  </a:lnTo>
                  <a:lnTo>
                    <a:pt x="0" y="492155"/>
                  </a:lnTo>
                  <a:lnTo>
                    <a:pt x="136569" y="471057"/>
                  </a:lnTo>
                  <a:cubicBezTo>
                    <a:pt x="920224" y="337338"/>
                    <a:pt x="1989576" y="8165"/>
                    <a:pt x="3343329" y="167"/>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ea"/>
                <a:ea typeface="+mn-ea"/>
              </a:endParaRPr>
            </a:p>
          </p:txBody>
        </p:sp>
        <p:sp>
          <p:nvSpPr>
            <p:cNvPr id="12" name="任意多边形: 形状 11"/>
            <p:cNvSpPr/>
            <p:nvPr userDrawn="1"/>
          </p:nvSpPr>
          <p:spPr>
            <a:xfrm flipH="1">
              <a:off x="8737939" y="6104899"/>
              <a:ext cx="3454061" cy="932115"/>
            </a:xfrm>
            <a:custGeom>
              <a:avLst/>
              <a:gdLst>
                <a:gd name="connsiteX0" fmla="*/ 3075587 w 3454061"/>
                <a:gd name="connsiteY0" fmla="*/ 180 h 932115"/>
                <a:gd name="connsiteX1" fmla="*/ 3403092 w 3454061"/>
                <a:gd name="connsiteY1" fmla="*/ 3526 h 932115"/>
                <a:gd name="connsiteX2" fmla="*/ 3454061 w 3454061"/>
                <a:gd name="connsiteY2" fmla="*/ 5418 h 932115"/>
                <a:gd name="connsiteX3" fmla="*/ 3448120 w 3454061"/>
                <a:gd name="connsiteY3" fmla="*/ 6318 h 932115"/>
                <a:gd name="connsiteX4" fmla="*/ 577010 w 3454061"/>
                <a:gd name="connsiteY4" fmla="*/ 881089 h 932115"/>
                <a:gd name="connsiteX5" fmla="*/ 487431 w 3454061"/>
                <a:gd name="connsiteY5" fmla="*/ 932115 h 932115"/>
                <a:gd name="connsiteX6" fmla="*/ 0 w 3454061"/>
                <a:gd name="connsiteY6" fmla="*/ 932115 h 932115"/>
                <a:gd name="connsiteX7" fmla="*/ 0 w 3454061"/>
                <a:gd name="connsiteY7" fmla="*/ 667389 h 932115"/>
                <a:gd name="connsiteX8" fmla="*/ 3051 w 3454061"/>
                <a:gd name="connsiteY8" fmla="*/ 665995 h 932115"/>
                <a:gd name="connsiteX9" fmla="*/ 2629993 w 3454061"/>
                <a:gd name="connsiteY9" fmla="*/ 34498 h 932115"/>
                <a:gd name="connsiteX10" fmla="*/ 2911984 w 3454061"/>
                <a:gd name="connsiteY10" fmla="*/ 4362 h 9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061" h="932115">
                  <a:moveTo>
                    <a:pt x="3075587" y="180"/>
                  </a:moveTo>
                  <a:cubicBezTo>
                    <a:pt x="3179917" y="-483"/>
                    <a:pt x="3289296" y="705"/>
                    <a:pt x="3403092" y="3526"/>
                  </a:cubicBezTo>
                  <a:lnTo>
                    <a:pt x="3454061" y="5418"/>
                  </a:lnTo>
                  <a:lnTo>
                    <a:pt x="3448120" y="6318"/>
                  </a:lnTo>
                  <a:cubicBezTo>
                    <a:pt x="2255860" y="209990"/>
                    <a:pt x="1261027" y="513466"/>
                    <a:pt x="577010" y="881089"/>
                  </a:cubicBezTo>
                  <a:lnTo>
                    <a:pt x="487431" y="932115"/>
                  </a:lnTo>
                  <a:lnTo>
                    <a:pt x="0" y="932115"/>
                  </a:lnTo>
                  <a:lnTo>
                    <a:pt x="0" y="667389"/>
                  </a:lnTo>
                  <a:lnTo>
                    <a:pt x="3051" y="665995"/>
                  </a:lnTo>
                  <a:cubicBezTo>
                    <a:pt x="661260" y="384830"/>
                    <a:pt x="1570981" y="163782"/>
                    <a:pt x="2629993" y="34498"/>
                  </a:cubicBezTo>
                  <a:lnTo>
                    <a:pt x="2911984" y="4362"/>
                  </a:lnTo>
                  <a:close/>
                </a:path>
              </a:pathLst>
            </a:custGeom>
            <a:solidFill>
              <a:srgbClr val="BCCC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ea"/>
                <a:ea typeface="+mn-ea"/>
              </a:endParaRPr>
            </a:p>
          </p:txBody>
        </p:sp>
        <p:sp>
          <p:nvSpPr>
            <p:cNvPr id="13" name="任意多边形: 形状 12"/>
            <p:cNvSpPr/>
            <p:nvPr userDrawn="1"/>
          </p:nvSpPr>
          <p:spPr>
            <a:xfrm flipH="1">
              <a:off x="9766476" y="6162907"/>
              <a:ext cx="2425524" cy="874107"/>
            </a:xfrm>
            <a:custGeom>
              <a:avLst/>
              <a:gdLst>
                <a:gd name="connsiteX0" fmla="*/ 2425524 w 2425524"/>
                <a:gd name="connsiteY0" fmla="*/ 0 h 874107"/>
                <a:gd name="connsiteX1" fmla="*/ 1859447 w 2425524"/>
                <a:gd name="connsiteY1" fmla="*/ 138382 h 874107"/>
                <a:gd name="connsiteX2" fmla="*/ 132576 w 2425524"/>
                <a:gd name="connsiteY2" fmla="*/ 872580 h 874107"/>
                <a:gd name="connsiteX3" fmla="*/ 130652 w 2425524"/>
                <a:gd name="connsiteY3" fmla="*/ 874107 h 874107"/>
                <a:gd name="connsiteX4" fmla="*/ 0 w 2425524"/>
                <a:gd name="connsiteY4" fmla="*/ 874107 h 874107"/>
                <a:gd name="connsiteX5" fmla="*/ 0 w 2425524"/>
                <a:gd name="connsiteY5" fmla="*/ 438222 h 874107"/>
                <a:gd name="connsiteX6" fmla="*/ 182097 w 2425524"/>
                <a:gd name="connsiteY6" fmla="*/ 409355 h 874107"/>
                <a:gd name="connsiteX7" fmla="*/ 2174525 w 2425524"/>
                <a:gd name="connsiteY7" fmla="*/ 29947 h 87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524" h="874107">
                  <a:moveTo>
                    <a:pt x="2425524" y="0"/>
                  </a:moveTo>
                  <a:lnTo>
                    <a:pt x="1859447" y="138382"/>
                  </a:lnTo>
                  <a:cubicBezTo>
                    <a:pt x="1122833" y="343923"/>
                    <a:pt x="530807" y="593456"/>
                    <a:pt x="132576" y="872580"/>
                  </a:cubicBezTo>
                  <a:lnTo>
                    <a:pt x="130652" y="874107"/>
                  </a:lnTo>
                  <a:lnTo>
                    <a:pt x="0" y="874107"/>
                  </a:lnTo>
                  <a:lnTo>
                    <a:pt x="0" y="438222"/>
                  </a:lnTo>
                  <a:lnTo>
                    <a:pt x="182097" y="409355"/>
                  </a:lnTo>
                  <a:cubicBezTo>
                    <a:pt x="716953" y="314420"/>
                    <a:pt x="1381227" y="135440"/>
                    <a:pt x="2174525" y="29947"/>
                  </a:cubicBezTo>
                  <a:close/>
                </a:path>
              </a:pathLst>
            </a:custGeom>
            <a:solidFill>
              <a:srgbClr val="203864"/>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ea"/>
                <a:ea typeface="+mn-ea"/>
              </a:endParaRPr>
            </a:p>
          </p:txBody>
        </p:sp>
      </p:grpSp>
    </p:spTree>
    <p:extLst>
      <p:ext uri="{BB962C8B-B14F-4D97-AF65-F5344CB8AC3E}">
        <p14:creationId xmlns:p14="http://schemas.microsoft.com/office/powerpoint/2010/main" val="354080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1">
            <a:extLst>
              <a:ext uri="{FF2B5EF4-FFF2-40B4-BE49-F238E27FC236}">
                <a16:creationId xmlns:a16="http://schemas.microsoft.com/office/drawing/2014/main" id="{D07F4A60-67B4-364C-9AFC-CCC0AA8E9E4C}"/>
              </a:ext>
            </a:extLst>
          </p:cNvPr>
          <p:cNvSpPr>
            <a:spLocks noChangeArrowheads="1"/>
          </p:cNvSpPr>
          <p:nvPr userDrawn="1"/>
        </p:nvSpPr>
        <p:spPr bwMode="auto">
          <a:xfrm>
            <a:off x="3705600" y="1037431"/>
            <a:ext cx="4780800" cy="4783137"/>
          </a:xfrm>
          <a:prstGeom prst="rect">
            <a:avLst/>
          </a:prstGeom>
          <a:blipFill dpi="0" rotWithShape="1">
            <a:blip r:embed="rId10">
              <a:alphaModFix amt="20000"/>
            </a:blip>
            <a:srcRect/>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ea typeface="SimSun" charset="-122"/>
              </a:defRPr>
            </a:lvl1pPr>
            <a:lvl2pPr marL="742950" indent="-285750">
              <a:defRPr>
                <a:solidFill>
                  <a:schemeClr val="tx1"/>
                </a:solidFill>
                <a:latin typeface="Calibri" charset="0"/>
                <a:ea typeface="SimSun" charset="-122"/>
              </a:defRPr>
            </a:lvl2pPr>
            <a:lvl3pPr marL="1143000" indent="-228600">
              <a:defRPr>
                <a:solidFill>
                  <a:schemeClr val="tx1"/>
                </a:solidFill>
                <a:latin typeface="Calibri" charset="0"/>
                <a:ea typeface="SimSun" charset="-122"/>
              </a:defRPr>
            </a:lvl3pPr>
            <a:lvl4pPr marL="1600200" indent="-228600">
              <a:defRPr>
                <a:solidFill>
                  <a:schemeClr val="tx1"/>
                </a:solidFill>
                <a:latin typeface="Calibri" charset="0"/>
                <a:ea typeface="SimSun" charset="-122"/>
              </a:defRPr>
            </a:lvl4pPr>
            <a:lvl5pPr marL="2057400" indent="-228600">
              <a:defRPr>
                <a:solidFill>
                  <a:schemeClr val="tx1"/>
                </a:solidFill>
                <a:latin typeface="Calibri" charset="0"/>
                <a:ea typeface="SimSun" charset="-122"/>
              </a:defRPr>
            </a:lvl5pPr>
            <a:lvl6pPr marL="2514600" indent="-228600" eaLnBrk="0" fontAlgn="base" hangingPunct="0">
              <a:spcBef>
                <a:spcPct val="0"/>
              </a:spcBef>
              <a:spcAft>
                <a:spcPct val="0"/>
              </a:spcAft>
              <a:defRPr>
                <a:solidFill>
                  <a:schemeClr val="tx1"/>
                </a:solidFill>
                <a:latin typeface="Calibri" charset="0"/>
                <a:ea typeface="SimSun" charset="-122"/>
              </a:defRPr>
            </a:lvl6pPr>
            <a:lvl7pPr marL="2971800" indent="-228600" eaLnBrk="0" fontAlgn="base" hangingPunct="0">
              <a:spcBef>
                <a:spcPct val="0"/>
              </a:spcBef>
              <a:spcAft>
                <a:spcPct val="0"/>
              </a:spcAft>
              <a:defRPr>
                <a:solidFill>
                  <a:schemeClr val="tx1"/>
                </a:solidFill>
                <a:latin typeface="Calibri" charset="0"/>
                <a:ea typeface="SimSun" charset="-122"/>
              </a:defRPr>
            </a:lvl7pPr>
            <a:lvl8pPr marL="3429000" indent="-228600" eaLnBrk="0" fontAlgn="base" hangingPunct="0">
              <a:spcBef>
                <a:spcPct val="0"/>
              </a:spcBef>
              <a:spcAft>
                <a:spcPct val="0"/>
              </a:spcAft>
              <a:defRPr>
                <a:solidFill>
                  <a:schemeClr val="tx1"/>
                </a:solidFill>
                <a:latin typeface="Calibri" charset="0"/>
                <a:ea typeface="SimSun" charset="-122"/>
              </a:defRPr>
            </a:lvl8pPr>
            <a:lvl9pPr marL="3886200" indent="-228600" eaLnBrk="0" fontAlgn="base" hangingPunct="0">
              <a:spcBef>
                <a:spcPct val="0"/>
              </a:spcBef>
              <a:spcAft>
                <a:spcPct val="0"/>
              </a:spcAft>
              <a:defRPr>
                <a:solidFill>
                  <a:schemeClr val="tx1"/>
                </a:solidFill>
                <a:latin typeface="Calibri" charset="0"/>
                <a:ea typeface="SimSun" charset="-122"/>
              </a:defRPr>
            </a:lvl9pPr>
          </a:lstStyle>
          <a:p>
            <a:pPr algn="ctr"/>
            <a:endParaRPr lang="en-US" altLang="x-none">
              <a:solidFill>
                <a:srgbClr val="FFFFFF"/>
              </a:solidFill>
            </a:endParaRPr>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SimSun"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189"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377"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566"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754"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p:titleStyle>
    <p:body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9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1.sv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notesSlide" Target="../notesSlides/notesSlide67.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91.png"/></Relationships>
</file>

<file path=ppt/slides/_rels/slide7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16.xml"/><Relationship Id="rId7" Type="http://schemas.openxmlformats.org/officeDocument/2006/relationships/notesSlide" Target="../notesSlides/notesSlide68.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7.xml"/><Relationship Id="rId5" Type="http://schemas.openxmlformats.org/officeDocument/2006/relationships/tags" Target="../tags/tag18.xml"/><Relationship Id="rId4" Type="http://schemas.openxmlformats.org/officeDocument/2006/relationships/tags" Target="../tags/tag17.xml"/><Relationship Id="rId9" Type="http://schemas.openxmlformats.org/officeDocument/2006/relationships/image" Target="../media/image93.png"/></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69.xml"/><Relationship Id="rId3" Type="http://schemas.openxmlformats.org/officeDocument/2006/relationships/tags" Target="../tags/tag21.xml"/><Relationship Id="rId7"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9"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96.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95.png"/><Relationship Id="rId5" Type="http://schemas.openxmlformats.org/officeDocument/2006/relationships/notesSlide" Target="../notesSlides/notesSlide70.xml"/><Relationship Id="rId4"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97.png"/><Relationship Id="rId4"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99.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98.png"/><Relationship Id="rId5" Type="http://schemas.openxmlformats.org/officeDocument/2006/relationships/notesSlide" Target="../notesSlides/notesSlide72.xml"/><Relationship Id="rId4"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00.png"/><Relationship Id="rId5" Type="http://schemas.openxmlformats.org/officeDocument/2006/relationships/notesSlide" Target="../notesSlides/notesSlide73.xml"/><Relationship Id="rId4"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101.png"/><Relationship Id="rId4"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02.png"/><Relationship Id="rId4"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0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03.png"/><Relationship Id="rId5" Type="http://schemas.openxmlformats.org/officeDocument/2006/relationships/notesSlide" Target="../notesSlides/notesSlide76.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0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05.png"/><Relationship Id="rId5" Type="http://schemas.openxmlformats.org/officeDocument/2006/relationships/notesSlide" Target="../notesSlides/notesSlide77.xml"/><Relationship Id="rId4"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image" Target="../media/image107.png"/><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notesSlide" Target="../notesSlides/notesSlide7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slideLayout" Target="../slideLayouts/slideLayout7.xml"/><Relationship Id="rId5" Type="http://schemas.openxmlformats.org/officeDocument/2006/relationships/tags" Target="../tags/tag51.xml"/><Relationship Id="rId10" Type="http://schemas.openxmlformats.org/officeDocument/2006/relationships/tags" Target="../tags/tag56.xml"/><Relationship Id="rId4" Type="http://schemas.openxmlformats.org/officeDocument/2006/relationships/tags" Target="../tags/tag50.xml"/><Relationship Id="rId9" Type="http://schemas.openxmlformats.org/officeDocument/2006/relationships/tags" Target="../tags/tag5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84.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109.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08.png"/><Relationship Id="rId5" Type="http://schemas.openxmlformats.org/officeDocument/2006/relationships/notesSlide" Target="../notesSlides/notesSlide81.xml"/><Relationship Id="rId4"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1" y="0"/>
            <a:ext cx="12192000" cy="4921250"/>
          </a:xfrm>
          <a:prstGeom prst="roundRect">
            <a:avLst>
              <a:gd name="adj" fmla="val 0"/>
            </a:avLst>
          </a:prstGeom>
          <a:solidFill>
            <a:srgbClr val="203864"/>
          </a:solid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3610" y="1830788"/>
            <a:ext cx="11904778" cy="2086725"/>
          </a:xfrm>
          <a:prstGeom prst="rect">
            <a:avLst/>
          </a:prstGeom>
          <a:noFill/>
        </p:spPr>
        <p:txBody>
          <a:bodyPr wrap="square">
            <a:spAutoFit/>
          </a:bodyPr>
          <a:lstStyle/>
          <a:p>
            <a:pPr marL="0" marR="0" lvl="0" indent="0" algn="ctr" defTabSz="742950" rtl="0" eaLnBrk="1" fontAlgn="auto" latinLnBrk="0" hangingPunct="1">
              <a:lnSpc>
                <a:spcPct val="90000"/>
              </a:lnSpc>
              <a:spcBef>
                <a:spcPts val="0"/>
              </a:spcBef>
              <a:spcAft>
                <a:spcPts val="0"/>
              </a:spcAft>
              <a:buClrTx/>
              <a:buSzTx/>
              <a:buFont typeface="Arial" panose="020B0604020202020204" pitchFamily="34" charset="0"/>
              <a:buNone/>
              <a:defRPr/>
            </a:pPr>
            <a:r>
              <a:rPr lang="zh-CN" altLang="en-US" sz="7200" b="1" spc="200" dirty="0">
                <a:gradFill>
                  <a:gsLst>
                    <a:gs pos="90000">
                      <a:srgbClr val="2D3D79">
                        <a:lumMod val="20000"/>
                        <a:lumOff val="80000"/>
                      </a:srgbClr>
                    </a:gs>
                    <a:gs pos="0">
                      <a:prstClr val="white"/>
                    </a:gs>
                  </a:gsLst>
                  <a:lin ang="2700000" scaled="1"/>
                </a:gradFill>
                <a:effectLst>
                  <a:outerShdw blurRad="152400" dist="190500" dir="5400000" sx="96000" sy="96000" rotWithShape="0">
                    <a:srgbClr val="2D3D79">
                      <a:lumMod val="50000"/>
                      <a:alpha val="35000"/>
                    </a:srgbClr>
                  </a:outerShdw>
                </a:effectLst>
                <a:latin typeface="微软雅黑" panose="020B0503020204020204" charset="-122"/>
                <a:ea typeface="微软雅黑" panose="020B0503020204020204" charset="-122"/>
              </a:rPr>
              <a:t>大语言模型驱动的</a:t>
            </a:r>
            <a:endParaRPr lang="en-US" altLang="zh-CN" sz="7200" b="1" spc="200" dirty="0">
              <a:gradFill>
                <a:gsLst>
                  <a:gs pos="90000">
                    <a:srgbClr val="2D3D79">
                      <a:lumMod val="20000"/>
                      <a:lumOff val="80000"/>
                    </a:srgbClr>
                  </a:gs>
                  <a:gs pos="0">
                    <a:prstClr val="white"/>
                  </a:gs>
                </a:gsLst>
                <a:lin ang="2700000" scaled="1"/>
              </a:gradFill>
              <a:effectLst>
                <a:outerShdw blurRad="152400" dist="190500" dir="5400000" sx="96000" sy="96000" rotWithShape="0">
                  <a:srgbClr val="2D3D79">
                    <a:lumMod val="50000"/>
                    <a:alpha val="35000"/>
                  </a:srgbClr>
                </a:outerShdw>
              </a:effectLst>
              <a:latin typeface="微软雅黑" panose="020B0503020204020204" charset="-122"/>
              <a:ea typeface="微软雅黑" panose="020B0503020204020204" charset="-122"/>
            </a:endParaRPr>
          </a:p>
          <a:p>
            <a:pPr marL="0" marR="0" lvl="0" indent="0" algn="ctr" defTabSz="742950" rtl="0" eaLnBrk="1" fontAlgn="auto" latinLnBrk="0" hangingPunct="1">
              <a:lnSpc>
                <a:spcPct val="90000"/>
              </a:lnSpc>
              <a:spcBef>
                <a:spcPts val="0"/>
              </a:spcBef>
              <a:spcAft>
                <a:spcPts val="0"/>
              </a:spcAft>
              <a:buClrTx/>
              <a:buSzTx/>
              <a:buFont typeface="Arial" panose="020B0604020202020204" pitchFamily="34" charset="0"/>
              <a:buNone/>
              <a:defRPr/>
            </a:pPr>
            <a:r>
              <a:rPr lang="zh-CN" altLang="en-US" sz="7200" b="1" spc="200" dirty="0">
                <a:gradFill>
                  <a:gsLst>
                    <a:gs pos="90000">
                      <a:srgbClr val="2D3D79">
                        <a:lumMod val="20000"/>
                        <a:lumOff val="80000"/>
                      </a:srgbClr>
                    </a:gs>
                    <a:gs pos="0">
                      <a:prstClr val="white"/>
                    </a:gs>
                  </a:gsLst>
                  <a:lin ang="2700000" scaled="1"/>
                </a:gradFill>
                <a:effectLst>
                  <a:outerShdw blurRad="152400" dist="190500" dir="5400000" sx="96000" sy="96000" rotWithShape="0">
                    <a:srgbClr val="2D3D79">
                      <a:lumMod val="50000"/>
                      <a:alpha val="35000"/>
                    </a:srgbClr>
                  </a:outerShdw>
                </a:effectLst>
                <a:latin typeface="微软雅黑" panose="020B0503020204020204" charset="-122"/>
                <a:ea typeface="微软雅黑" panose="020B0503020204020204" charset="-122"/>
              </a:rPr>
              <a:t>多智能体技术</a:t>
            </a:r>
            <a:endParaRPr kumimoji="0" lang="en-US" altLang="zh-CN" sz="4000" b="1" i="0" u="none" strike="noStrike" kern="1200" cap="none" spc="200" normalizeH="0" baseline="0" noProof="0" dirty="0">
              <a:ln>
                <a:noFill/>
              </a:ln>
              <a:effectLst>
                <a:outerShdw blurRad="152400" dist="190500" dir="5400000" sx="96000" sy="96000" rotWithShape="0">
                  <a:srgbClr val="2D3D79">
                    <a:lumMod val="50000"/>
                    <a:alpha val="35000"/>
                  </a:srgbClr>
                </a:outerShdw>
              </a:effectLst>
              <a:uLnTx/>
              <a:uFillTx/>
              <a:latin typeface="微软雅黑" panose="020B0503020204020204" charset="-122"/>
              <a:ea typeface="微软雅黑" panose="020B0503020204020204" charset="-122"/>
            </a:endParaRPr>
          </a:p>
        </p:txBody>
      </p:sp>
      <p:sp>
        <p:nvSpPr>
          <p:cNvPr id="9" name="文本框 8"/>
          <p:cNvSpPr txBox="1"/>
          <p:nvPr/>
        </p:nvSpPr>
        <p:spPr>
          <a:xfrm>
            <a:off x="3047999" y="5467425"/>
            <a:ext cx="6096000" cy="1081322"/>
          </a:xfrm>
          <a:prstGeom prst="rect">
            <a:avLst/>
          </a:prstGeom>
          <a:noFill/>
        </p:spPr>
        <p:txBody>
          <a:bodyPr wrap="square">
            <a:spAutoFit/>
          </a:bodyPr>
          <a:lstStyle/>
          <a:p>
            <a:pPr marL="0" marR="0" lvl="0" indent="0" algn="ctr" defTabSz="742950" rtl="0" eaLnBrk="1" fontAlgn="auto" latinLnBrk="0" hangingPunct="1">
              <a:lnSpc>
                <a:spcPct val="90000"/>
              </a:lnSpc>
              <a:spcBef>
                <a:spcPts val="815"/>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华中科技大学软件学院</a:t>
            </a:r>
            <a:endParaRPr kumimoji="0" lang="en-US" altLang="zh-CN"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a:p>
            <a:pPr marL="0" marR="0" lvl="0" indent="0" algn="ctr" defTabSz="742950" rtl="0" eaLnBrk="1" fontAlgn="auto" latinLnBrk="0" hangingPunct="1">
              <a:lnSpc>
                <a:spcPct val="90000"/>
              </a:lnSpc>
              <a:spcBef>
                <a:spcPts val="815"/>
              </a:spcBef>
              <a:spcAft>
                <a:spcPts val="0"/>
              </a:spcAft>
              <a:buClrTx/>
              <a:buSzTx/>
              <a:buFont typeface="Arial" panose="020B0604020202020204" pitchFamily="34" charset="0"/>
              <a:buNone/>
              <a:defRPr/>
            </a:pPr>
            <a:r>
              <a:rPr lang="zh-CN" altLang="en-US" sz="3200" b="1" dirty="0">
                <a:latin typeface="微软雅黑" panose="020B0503020204020204" charset="-122"/>
                <a:ea typeface="微软雅黑" panose="020B0503020204020204" charset="-122"/>
              </a:rPr>
              <a:t>陈 伟</a:t>
            </a:r>
            <a:endParaRPr kumimoji="0" lang="en-US" altLang="zh-CN"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86" y="252526"/>
            <a:ext cx="2841150" cy="574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C544D-41F1-FE69-B6DA-B78FEA8698F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869BED-9220-E2F6-BECC-77C316D2E061}"/>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去哪里检索？</a:t>
            </a:r>
            <a:endParaRPr lang="en-US" altLang="zh-CN" sz="3400" dirty="0">
              <a:latin typeface="DengXian" charset="-122"/>
              <a:ea typeface="DengXian" charset="-122"/>
            </a:endParaRPr>
          </a:p>
        </p:txBody>
      </p:sp>
      <p:sp>
        <p:nvSpPr>
          <p:cNvPr id="3" name="内容占位符 2">
            <a:extLst>
              <a:ext uri="{FF2B5EF4-FFF2-40B4-BE49-F238E27FC236}">
                <a16:creationId xmlns:a16="http://schemas.microsoft.com/office/drawing/2014/main" id="{99DE4268-AD66-35B0-6A6E-FA0604CBF879}"/>
              </a:ext>
            </a:extLst>
          </p:cNvPr>
          <p:cNvSpPr>
            <a:spLocks noGrp="1"/>
          </p:cNvSpPr>
          <p:nvPr>
            <p:ph sz="quarter" idx="10"/>
          </p:nvPr>
        </p:nvSpPr>
        <p:spPr>
          <a:xfrm>
            <a:off x="417101" y="1224270"/>
            <a:ext cx="11160786" cy="1241301"/>
          </a:xfrm>
        </p:spPr>
        <p:txBody>
          <a:bodyPr/>
          <a:lstStyle/>
          <a:p>
            <a:pPr>
              <a:lnSpc>
                <a:spcPct val="150000"/>
              </a:lnSpc>
            </a:pP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检索</a:t>
            </a:r>
            <a:r>
              <a:rPr kumimoji="1" lang="zh-CN" altLang="en-US" sz="2400" dirty="0">
                <a:solidFill>
                  <a:srgbClr val="FF0000"/>
                </a:solidFill>
                <a:latin typeface="Microsoft YaHei" panose="020B0503020204020204" pitchFamily="34" charset="-122"/>
                <a:ea typeface="Microsoft YaHei" panose="020B0503020204020204" pitchFamily="34" charset="-122"/>
              </a:rPr>
              <a:t>私域文档</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，例如各类 </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PDF</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PPT</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Word</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Excel</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zh-CN" altLang="en-US" sz="2400" dirty="0">
                <a:solidFill>
                  <a:srgbClr val="FF0000"/>
                </a:solidFill>
                <a:latin typeface="Microsoft YaHei" panose="020B0503020204020204" pitchFamily="34" charset="-122"/>
                <a:ea typeface="Microsoft YaHei" panose="020B0503020204020204" pitchFamily="34" charset="-122"/>
              </a:rPr>
              <a:t>文档问答</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），可以让大模型可以利用</a:t>
            </a:r>
            <a:r>
              <a:rPr kumimoji="1" lang="zh-CN" altLang="en-US" sz="2400" b="0" dirty="0">
                <a:solidFill>
                  <a:srgbClr val="FF0000"/>
                </a:solidFill>
                <a:latin typeface="Microsoft YaHei" panose="020B0503020204020204" pitchFamily="34" charset="-122"/>
                <a:ea typeface="Microsoft YaHei" panose="020B0503020204020204" pitchFamily="34" charset="-122"/>
              </a:rPr>
              <a:t>私域文件</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，缓解</a:t>
            </a:r>
            <a:r>
              <a:rPr kumimoji="1" lang="zh-CN" altLang="en-US" sz="2400" dirty="0">
                <a:solidFill>
                  <a:srgbClr val="FF0000"/>
                </a:solidFill>
                <a:latin typeface="Microsoft YaHei" panose="020B0503020204020204" pitchFamily="34" charset="-122"/>
                <a:ea typeface="Microsoft YaHei" panose="020B0503020204020204" pitchFamily="34" charset="-122"/>
              </a:rPr>
              <a:t>模型自身知识不包括私域知识</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的缺点</a:t>
            </a:r>
            <a:endPar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endParaRPr>
          </a:p>
          <a:p>
            <a:pPr marL="0" indent="0">
              <a:lnSpc>
                <a:spcPct val="150000"/>
              </a:lnSpc>
              <a:buNone/>
            </a:pPr>
            <a:endParaRPr kumimoji="1" lang="zh-CN" altLang="en-US" dirty="0">
              <a:solidFill>
                <a:schemeClr val="accent5">
                  <a:lumMod val="50000"/>
                </a:schemeClr>
              </a:solidFill>
            </a:endParaRPr>
          </a:p>
          <a:p>
            <a:pPr marL="457189" lvl="1" indent="0">
              <a:buNone/>
            </a:pPr>
            <a:endParaRPr kumimoji="1" lang="en-US" altLang="zh-CN" dirty="0"/>
          </a:p>
          <a:p>
            <a:pPr marL="457189" lvl="1" indent="0">
              <a:buNone/>
            </a:pPr>
            <a:r>
              <a:rPr kumimoji="1" lang="zh-CN" altLang="en-US" dirty="0"/>
              <a:t>   </a:t>
            </a:r>
          </a:p>
        </p:txBody>
      </p:sp>
      <p:sp>
        <p:nvSpPr>
          <p:cNvPr id="7" name="文本框 6">
            <a:extLst>
              <a:ext uri="{FF2B5EF4-FFF2-40B4-BE49-F238E27FC236}">
                <a16:creationId xmlns:a16="http://schemas.microsoft.com/office/drawing/2014/main" id="{5A6014C4-7038-918D-7D3C-745CD0F20249}"/>
              </a:ext>
            </a:extLst>
          </p:cNvPr>
          <p:cNvSpPr txBox="1"/>
          <p:nvPr/>
        </p:nvSpPr>
        <p:spPr>
          <a:xfrm>
            <a:off x="7500985" y="3045660"/>
            <a:ext cx="1457232" cy="369332"/>
          </a:xfrm>
          <a:prstGeom prst="rect">
            <a:avLst/>
          </a:prstGeom>
          <a:noFill/>
        </p:spPr>
        <p:txBody>
          <a:bodyPr wrap="square" rtlCol="0">
            <a:spAutoFit/>
          </a:bodyPr>
          <a:lstStyle/>
          <a:p>
            <a:r>
              <a:rPr kumimoji="1" lang="en-US" altLang="zh-CN" b="1" dirty="0"/>
              <a:t>Kimi-Chat</a:t>
            </a:r>
            <a:endParaRPr kumimoji="1" lang="zh-CN" altLang="en-US" b="1" dirty="0"/>
          </a:p>
        </p:txBody>
      </p:sp>
      <p:sp>
        <p:nvSpPr>
          <p:cNvPr id="6" name="内容占位符 2">
            <a:extLst>
              <a:ext uri="{FF2B5EF4-FFF2-40B4-BE49-F238E27FC236}">
                <a16:creationId xmlns:a16="http://schemas.microsoft.com/office/drawing/2014/main" id="{11DBD924-3476-D8C0-3F75-1C5FC18E8579}"/>
              </a:ext>
            </a:extLst>
          </p:cNvPr>
          <p:cNvSpPr txBox="1">
            <a:spLocks/>
          </p:cNvSpPr>
          <p:nvPr/>
        </p:nvSpPr>
        <p:spPr>
          <a:xfrm>
            <a:off x="417101" y="2672057"/>
            <a:ext cx="3545300" cy="3774009"/>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利用检索器工具（例如 稀疏检索器 </a:t>
            </a:r>
            <a:r>
              <a:rPr kumimoji="1" lang="en-US" altLang="zh-CN" sz="2200" b="0" dirty="0">
                <a:solidFill>
                  <a:srgbClr val="FF0000"/>
                </a:solidFill>
                <a:latin typeface="Microsoft YaHei" panose="020B0503020204020204" pitchFamily="34" charset="-122"/>
                <a:ea typeface="Microsoft YaHei" panose="020B0503020204020204" pitchFamily="34" charset="-122"/>
              </a:rPr>
              <a:t>TF-IDF</a:t>
            </a: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，稠密检索器 </a:t>
            </a:r>
            <a:r>
              <a:rPr kumimoji="1" lang="en-US" altLang="zh-CN" sz="2200" b="0" dirty="0">
                <a:solidFill>
                  <a:srgbClr val="FF0000"/>
                </a:solidFill>
                <a:latin typeface="Microsoft YaHei" panose="020B0503020204020204" pitchFamily="34" charset="-122"/>
                <a:ea typeface="Microsoft YaHei" panose="020B0503020204020204" pitchFamily="34" charset="-122"/>
              </a:rPr>
              <a:t>DPR</a:t>
            </a: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en-US" altLang="zh-CN" sz="2200" b="0" dirty="0">
                <a:solidFill>
                  <a:srgbClr val="FF0000"/>
                </a:solidFill>
                <a:latin typeface="Microsoft YaHei" panose="020B0503020204020204" pitchFamily="34" charset="-122"/>
                <a:ea typeface="Microsoft YaHei" panose="020B0503020204020204" pitchFamily="34" charset="-122"/>
              </a:rPr>
              <a:t>BGE</a:t>
            </a: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 等工具）</a:t>
            </a:r>
            <a:endParaRPr kumimoji="1" lang="en-US" altLang="zh-CN" sz="2200" b="0" dirty="0">
              <a:solidFill>
                <a:schemeClr val="accent5">
                  <a:lumMod val="50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结合文件解析、分块、处理等算法</a:t>
            </a:r>
            <a:endParaRPr kumimoji="1" lang="en-US" altLang="zh-CN" sz="2200" b="0" dirty="0">
              <a:solidFill>
                <a:schemeClr val="accent5">
                  <a:lumMod val="50000"/>
                </a:schemeClr>
              </a:solidFill>
              <a:latin typeface="Microsoft YaHei" panose="020B0503020204020204" pitchFamily="34" charset="-122"/>
              <a:ea typeface="Microsoft YaHei" panose="020B0503020204020204" pitchFamily="34" charset="-122"/>
            </a:endParaRPr>
          </a:p>
          <a:p>
            <a:pPr>
              <a:lnSpc>
                <a:spcPct val="150000"/>
              </a:lnSpc>
            </a:pPr>
            <a:endParaRPr kumimoji="1" lang="zh-CN" altLang="en-US" sz="2200" dirty="0"/>
          </a:p>
        </p:txBody>
      </p:sp>
      <p:pic>
        <p:nvPicPr>
          <p:cNvPr id="4" name="图片 3">
            <a:extLst>
              <a:ext uri="{FF2B5EF4-FFF2-40B4-BE49-F238E27FC236}">
                <a16:creationId xmlns:a16="http://schemas.microsoft.com/office/drawing/2014/main" id="{36979DC0-5B5D-66DC-0219-103A6BD733BC}"/>
              </a:ext>
            </a:extLst>
          </p:cNvPr>
          <p:cNvPicPr>
            <a:picLocks noChangeAspect="1"/>
          </p:cNvPicPr>
          <p:nvPr/>
        </p:nvPicPr>
        <p:blipFill>
          <a:blip r:embed="rId3"/>
          <a:stretch>
            <a:fillRect/>
          </a:stretch>
        </p:blipFill>
        <p:spPr>
          <a:xfrm>
            <a:off x="4184374" y="3785835"/>
            <a:ext cx="7772400" cy="2257391"/>
          </a:xfrm>
          <a:prstGeom prst="rect">
            <a:avLst/>
          </a:prstGeom>
        </p:spPr>
      </p:pic>
    </p:spTree>
    <p:extLst>
      <p:ext uri="{BB962C8B-B14F-4D97-AF65-F5344CB8AC3E}">
        <p14:creationId xmlns:p14="http://schemas.microsoft.com/office/powerpoint/2010/main" val="532518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4E6E-9550-7E98-767E-EE20DD6297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442D33E-1F4D-9F11-BA9D-B8AF603AC926}"/>
              </a:ext>
            </a:extLst>
          </p:cNvPr>
          <p:cNvSpPr>
            <a:spLocks noGrp="1"/>
          </p:cNvSpPr>
          <p:nvPr>
            <p:ph type="title"/>
          </p:nvPr>
        </p:nvSpPr>
        <p:spPr/>
        <p:txBody>
          <a:bodyPr/>
          <a:lstStyle/>
          <a:p>
            <a:r>
              <a:rPr lang="en-US" altLang="zh-CN" sz="3600" dirty="0" err="1">
                <a:latin typeface="+mn-ea"/>
                <a:ea typeface="+mn-ea"/>
                <a:cs typeface="Times New Roman" panose="02020603050405020304" charset="0"/>
              </a:rPr>
              <a:t>ChatDev</a:t>
            </a:r>
            <a:r>
              <a:rPr lang="en-US" altLang="zh-CN" sz="3600" dirty="0">
                <a:latin typeface="+mn-ea"/>
                <a:ea typeface="+mn-ea"/>
                <a:cs typeface="Times New Roman" panose="02020603050405020304" charset="0"/>
              </a:rPr>
              <a:t>:</a:t>
            </a:r>
            <a:r>
              <a:rPr lang="zh-CN" altLang="en-US" sz="3600" dirty="0">
                <a:latin typeface="+mn-ea"/>
                <a:ea typeface="+mn-ea"/>
                <a:cs typeface="Times New Roman" panose="02020603050405020304" charset="0"/>
              </a:rPr>
              <a:t> 基于对话驱动的多智能体程序开发</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FEE088C9-1C9B-C0E3-A640-6007D62812BE}"/>
              </a:ext>
            </a:extLst>
          </p:cNvPr>
          <p:cNvPicPr>
            <a:picLocks noChangeAspect="1"/>
          </p:cNvPicPr>
          <p:nvPr/>
        </p:nvPicPr>
        <p:blipFill>
          <a:blip r:embed="rId3"/>
          <a:stretch>
            <a:fillRect/>
          </a:stretch>
        </p:blipFill>
        <p:spPr>
          <a:xfrm>
            <a:off x="589170" y="2802548"/>
            <a:ext cx="3882003" cy="2243234"/>
          </a:xfrm>
          <a:prstGeom prst="rect">
            <a:avLst/>
          </a:prstGeom>
        </p:spPr>
      </p:pic>
      <p:sp>
        <p:nvSpPr>
          <p:cNvPr id="4" name="内容占位符 3">
            <a:extLst>
              <a:ext uri="{FF2B5EF4-FFF2-40B4-BE49-F238E27FC236}">
                <a16:creationId xmlns:a16="http://schemas.microsoft.com/office/drawing/2014/main" id="{4DA64328-848B-4F3F-E21F-9DF27BF1EBDE}"/>
              </a:ext>
            </a:extLst>
          </p:cNvPr>
          <p:cNvSpPr txBox="1">
            <a:spLocks/>
          </p:cNvSpPr>
          <p:nvPr/>
        </p:nvSpPr>
        <p:spPr>
          <a:xfrm>
            <a:off x="838200" y="1455040"/>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宋体" panose="02010600030101010101" pitchFamily="2" charset="-122"/>
                <a:ea typeface="宋体" panose="02010600030101010101" pitchFamily="2" charset="-122"/>
                <a:cs typeface="Times New Roman" panose="02020603050405020304" charset="0"/>
              </a:rPr>
              <a:t>基于对话式多智能体协作的软件开发方法可以比较</a:t>
            </a:r>
            <a:r>
              <a:rPr lang="zh-CN" altLang="en-US" sz="2400">
                <a:solidFill>
                  <a:srgbClr val="FF0000"/>
                </a:solidFill>
                <a:latin typeface="宋体" panose="02010600030101010101" pitchFamily="2" charset="-122"/>
                <a:ea typeface="宋体" panose="02010600030101010101" pitchFamily="2" charset="-122"/>
                <a:cs typeface="Times New Roman" panose="02020603050405020304" charset="0"/>
              </a:rPr>
              <a:t>高效</a:t>
            </a:r>
            <a:r>
              <a:rPr lang="zh-CN" altLang="en-US" sz="2400">
                <a:latin typeface="宋体" panose="02010600030101010101" pitchFamily="2" charset="-122"/>
                <a:ea typeface="宋体" panose="02010600030101010101" pitchFamily="2" charset="-122"/>
                <a:cs typeface="Times New Roman" panose="02020603050405020304" charset="0"/>
              </a:rPr>
              <a:t>、</a:t>
            </a:r>
            <a:r>
              <a:rPr lang="zh-CN" altLang="en-US" sz="2400">
                <a:solidFill>
                  <a:schemeClr val="accent6"/>
                </a:solidFill>
                <a:latin typeface="宋体" panose="02010600030101010101" pitchFamily="2" charset="-122"/>
                <a:ea typeface="宋体" panose="02010600030101010101" pitchFamily="2" charset="-122"/>
                <a:cs typeface="Times New Roman" panose="02020603050405020304" charset="0"/>
              </a:rPr>
              <a:t>准确</a:t>
            </a:r>
            <a:r>
              <a:rPr lang="zh-CN" altLang="en-US" sz="2400">
                <a:latin typeface="宋体" panose="02010600030101010101" pitchFamily="2" charset="-122"/>
                <a:ea typeface="宋体" panose="02010600030101010101" pitchFamily="2" charset="-122"/>
                <a:cs typeface="Times New Roman" panose="02020603050405020304" charset="0"/>
              </a:rPr>
              <a:t>地完成任务需求；</a:t>
            </a:r>
            <a:endParaRPr lang="en-US" altLang="zh-CN" sz="2400">
              <a:latin typeface="宋体" panose="02010600030101010101" pitchFamily="2" charset="-122"/>
              <a:ea typeface="宋体" panose="02010600030101010101" pitchFamily="2" charset="-122"/>
              <a:cs typeface="Times New Roman" panose="02020603050405020304" charset="0"/>
            </a:endParaRPr>
          </a:p>
          <a:p>
            <a:r>
              <a:rPr lang="zh-CN" altLang="en-US" sz="2400">
                <a:latin typeface="宋体" panose="02010600030101010101" pitchFamily="2" charset="-122"/>
                <a:ea typeface="宋体" panose="02010600030101010101" pitchFamily="2" charset="-122"/>
                <a:cs typeface="Times New Roman" panose="02020603050405020304" charset="0"/>
              </a:rPr>
              <a:t>通过对话式的软件开发提供了新的智能体合作场景，但代码量相比真实项目较少，值得进一步探索；</a:t>
            </a:r>
            <a:endParaRPr lang="en-US" altLang="zh-CN" sz="2400" dirty="0">
              <a:latin typeface="宋体" panose="02010600030101010101" pitchFamily="2" charset="-122"/>
              <a:ea typeface="宋体" panose="02010600030101010101" pitchFamily="2" charset="-122"/>
              <a:cs typeface="Times New Roman" panose="02020603050405020304" charset="0"/>
            </a:endParaRPr>
          </a:p>
        </p:txBody>
      </p:sp>
      <p:sp>
        <p:nvSpPr>
          <p:cNvPr id="5" name="文本框 4">
            <a:extLst>
              <a:ext uri="{FF2B5EF4-FFF2-40B4-BE49-F238E27FC236}">
                <a16:creationId xmlns:a16="http://schemas.microsoft.com/office/drawing/2014/main" id="{A4F0FEB0-BB0C-6E71-6B2A-959CB75E27D4}"/>
              </a:ext>
            </a:extLst>
          </p:cNvPr>
          <p:cNvSpPr txBox="1"/>
          <p:nvPr/>
        </p:nvSpPr>
        <p:spPr>
          <a:xfrm>
            <a:off x="4340544" y="4589655"/>
            <a:ext cx="1569660" cy="369332"/>
          </a:xfrm>
          <a:prstGeom prst="rect">
            <a:avLst/>
          </a:prstGeom>
          <a:noFill/>
        </p:spPr>
        <p:txBody>
          <a:bodyPr wrap="none" rtlCol="0">
            <a:spAutoFit/>
          </a:bodyPr>
          <a:lstStyle/>
          <a:p>
            <a:r>
              <a:rPr kumimoji="1" lang="zh-CN" altLang="en-US" dirty="0">
                <a:solidFill>
                  <a:srgbClr val="FF0000"/>
                </a:solidFill>
              </a:rPr>
              <a:t>开发周期极短</a:t>
            </a:r>
          </a:p>
        </p:txBody>
      </p:sp>
      <p:pic>
        <p:nvPicPr>
          <p:cNvPr id="6" name="图片 5">
            <a:extLst>
              <a:ext uri="{FF2B5EF4-FFF2-40B4-BE49-F238E27FC236}">
                <a16:creationId xmlns:a16="http://schemas.microsoft.com/office/drawing/2014/main" id="{E5F03BAD-9848-E7A1-713E-DBD4F38B10C3}"/>
              </a:ext>
            </a:extLst>
          </p:cNvPr>
          <p:cNvPicPr>
            <a:picLocks noChangeAspect="1"/>
          </p:cNvPicPr>
          <p:nvPr/>
        </p:nvPicPr>
        <p:blipFill>
          <a:blip r:embed="rId4"/>
          <a:stretch>
            <a:fillRect/>
          </a:stretch>
        </p:blipFill>
        <p:spPr>
          <a:xfrm>
            <a:off x="636312" y="5107544"/>
            <a:ext cx="6882629" cy="1668964"/>
          </a:xfrm>
          <a:prstGeom prst="rect">
            <a:avLst/>
          </a:prstGeom>
        </p:spPr>
      </p:pic>
      <p:sp>
        <p:nvSpPr>
          <p:cNvPr id="7" name="文本框 6">
            <a:extLst>
              <a:ext uri="{FF2B5EF4-FFF2-40B4-BE49-F238E27FC236}">
                <a16:creationId xmlns:a16="http://schemas.microsoft.com/office/drawing/2014/main" id="{3976F9E3-FAD0-6CF6-DFC8-3B826CE4F068}"/>
              </a:ext>
            </a:extLst>
          </p:cNvPr>
          <p:cNvSpPr txBox="1"/>
          <p:nvPr/>
        </p:nvSpPr>
        <p:spPr>
          <a:xfrm>
            <a:off x="7518941" y="6348832"/>
            <a:ext cx="1569660" cy="369332"/>
          </a:xfrm>
          <a:prstGeom prst="rect">
            <a:avLst/>
          </a:prstGeom>
          <a:noFill/>
        </p:spPr>
        <p:txBody>
          <a:bodyPr wrap="none" rtlCol="0">
            <a:spAutoFit/>
          </a:bodyPr>
          <a:lstStyle/>
          <a:p>
            <a:r>
              <a:rPr kumimoji="1" lang="zh-CN" altLang="en-US" dirty="0">
                <a:solidFill>
                  <a:schemeClr val="accent6"/>
                </a:solidFill>
              </a:rPr>
              <a:t>互动纠错率高</a:t>
            </a:r>
          </a:p>
        </p:txBody>
      </p:sp>
      <p:pic>
        <p:nvPicPr>
          <p:cNvPr id="8" name="图片 7">
            <a:extLst>
              <a:ext uri="{FF2B5EF4-FFF2-40B4-BE49-F238E27FC236}">
                <a16:creationId xmlns:a16="http://schemas.microsoft.com/office/drawing/2014/main" id="{C1D09D37-B042-B5AF-26AC-B490430F9B6F}"/>
              </a:ext>
            </a:extLst>
          </p:cNvPr>
          <p:cNvPicPr>
            <a:picLocks noChangeAspect="1"/>
          </p:cNvPicPr>
          <p:nvPr/>
        </p:nvPicPr>
        <p:blipFill>
          <a:blip r:embed="rId5"/>
          <a:stretch>
            <a:fillRect/>
          </a:stretch>
        </p:blipFill>
        <p:spPr>
          <a:xfrm>
            <a:off x="5910204" y="2846092"/>
            <a:ext cx="4293508" cy="2085418"/>
          </a:xfrm>
          <a:prstGeom prst="rect">
            <a:avLst/>
          </a:prstGeom>
        </p:spPr>
      </p:pic>
      <p:sp>
        <p:nvSpPr>
          <p:cNvPr id="9" name="文本框 8">
            <a:extLst>
              <a:ext uri="{FF2B5EF4-FFF2-40B4-BE49-F238E27FC236}">
                <a16:creationId xmlns:a16="http://schemas.microsoft.com/office/drawing/2014/main" id="{65C76778-D025-108D-418F-F1DD7B8F5F7A}"/>
              </a:ext>
            </a:extLst>
          </p:cNvPr>
          <p:cNvSpPr txBox="1"/>
          <p:nvPr/>
        </p:nvSpPr>
        <p:spPr>
          <a:xfrm>
            <a:off x="9412548" y="4817865"/>
            <a:ext cx="2723823" cy="369332"/>
          </a:xfrm>
          <a:prstGeom prst="rect">
            <a:avLst/>
          </a:prstGeom>
          <a:noFill/>
        </p:spPr>
        <p:txBody>
          <a:bodyPr wrap="none" rtlCol="0">
            <a:spAutoFit/>
          </a:bodyPr>
          <a:lstStyle/>
          <a:p>
            <a:r>
              <a:rPr kumimoji="1" lang="zh-CN" altLang="en-US" dirty="0">
                <a:solidFill>
                  <a:schemeClr val="accent1"/>
                </a:solidFill>
              </a:rPr>
              <a:t>代码量相比真实项目较少</a:t>
            </a:r>
          </a:p>
        </p:txBody>
      </p:sp>
      <p:sp>
        <p:nvSpPr>
          <p:cNvPr id="10" name="Title 1">
            <a:extLst>
              <a:ext uri="{FF2B5EF4-FFF2-40B4-BE49-F238E27FC236}">
                <a16:creationId xmlns:a16="http://schemas.microsoft.com/office/drawing/2014/main" id="{E8AA37FB-5626-05CF-A943-050731D9DABF}"/>
              </a:ext>
            </a:extLst>
          </p:cNvPr>
          <p:cNvSpPr txBox="1"/>
          <p:nvPr/>
        </p:nvSpPr>
        <p:spPr>
          <a:xfrm>
            <a:off x="77150" y="63020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200">
                <a:latin typeface="Times New Roman" panose="02020603050405020304" charset="0"/>
                <a:cs typeface="Times New Roman" panose="02020603050405020304" charset="0"/>
              </a:rPr>
              <a:t>Communicative Agents for Software Development</a:t>
            </a:r>
            <a:endParaRPr lang="en-US"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1024118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13202-8B92-CCEB-D805-975B9ECBCE2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6207DC9-EF8F-613D-D41F-4DED759CCA8B}"/>
              </a:ext>
            </a:extLst>
          </p:cNvPr>
          <p:cNvSpPr>
            <a:spLocks noGrp="1"/>
          </p:cNvSpPr>
          <p:nvPr>
            <p:ph type="title"/>
          </p:nvPr>
        </p:nvSpPr>
        <p:spPr/>
        <p:txBody>
          <a:bodyPr/>
          <a:lstStyle/>
          <a:p>
            <a:r>
              <a:rPr lang="en-US" altLang="zh-CN" sz="3200" dirty="0">
                <a:latin typeface="+mn-ea"/>
                <a:ea typeface="+mn-ea"/>
                <a:cs typeface="Times New Roman" panose="02020603050405020304" charset="0"/>
              </a:rPr>
              <a:t>Scientific</a:t>
            </a:r>
            <a:r>
              <a:rPr lang="zh-CN" altLang="en-US" sz="3200" dirty="0">
                <a:latin typeface="+mn-ea"/>
                <a:ea typeface="+mn-ea"/>
                <a:cs typeface="Times New Roman" panose="02020603050405020304" charset="0"/>
              </a:rPr>
              <a:t> </a:t>
            </a:r>
            <a:r>
              <a:rPr lang="en-US" altLang="zh-CN" sz="3200" dirty="0">
                <a:latin typeface="+mn-ea"/>
                <a:ea typeface="+mn-ea"/>
                <a:cs typeface="Times New Roman" panose="02020603050405020304" charset="0"/>
              </a:rPr>
              <a:t>Agent:</a:t>
            </a:r>
            <a:r>
              <a:rPr lang="zh-CN" altLang="en-US" sz="3200" dirty="0">
                <a:latin typeface="+mn-ea"/>
                <a:ea typeface="+mn-ea"/>
                <a:cs typeface="Times New Roman" panose="02020603050405020304" charset="0"/>
              </a:rPr>
              <a:t> 软硬件协同的多智能体化学实验设计</a:t>
            </a:r>
            <a:endParaRPr lang="zh-CN" altLang="en-US" sz="3200" dirty="0">
              <a:latin typeface="DengXian" charset="-122"/>
              <a:ea typeface="DengXian" charset="-122"/>
            </a:endParaRPr>
          </a:p>
        </p:txBody>
      </p:sp>
      <p:pic>
        <p:nvPicPr>
          <p:cNvPr id="4" name="图片 3">
            <a:extLst>
              <a:ext uri="{FF2B5EF4-FFF2-40B4-BE49-F238E27FC236}">
                <a16:creationId xmlns:a16="http://schemas.microsoft.com/office/drawing/2014/main" id="{E4C72C9B-644C-BE97-37BC-A42190E97F29}"/>
              </a:ext>
            </a:extLst>
          </p:cNvPr>
          <p:cNvPicPr>
            <a:picLocks noChangeAspect="1"/>
          </p:cNvPicPr>
          <p:nvPr/>
        </p:nvPicPr>
        <p:blipFill>
          <a:blip r:embed="rId3"/>
          <a:stretch>
            <a:fillRect/>
          </a:stretch>
        </p:blipFill>
        <p:spPr>
          <a:xfrm>
            <a:off x="330200" y="3207400"/>
            <a:ext cx="11531600" cy="3467100"/>
          </a:xfrm>
          <a:prstGeom prst="rect">
            <a:avLst/>
          </a:prstGeom>
        </p:spPr>
      </p:pic>
      <p:sp>
        <p:nvSpPr>
          <p:cNvPr id="5" name="内容占位符 3">
            <a:extLst>
              <a:ext uri="{FF2B5EF4-FFF2-40B4-BE49-F238E27FC236}">
                <a16:creationId xmlns:a16="http://schemas.microsoft.com/office/drawing/2014/main" id="{FAB95D94-C5CE-4AD5-6041-CFF8985843EC}"/>
              </a:ext>
            </a:extLst>
          </p:cNvPr>
          <p:cNvSpPr txBox="1">
            <a:spLocks/>
          </p:cNvSpPr>
          <p:nvPr/>
        </p:nvSpPr>
        <p:spPr>
          <a:xfrm>
            <a:off x="838200" y="1542589"/>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Times New Roman" panose="02020603050405020304" charset="0"/>
                <a:ea typeface="宋体" panose="02010600030101010101" pitchFamily="2" charset="-122"/>
                <a:cs typeface="Times New Roman" panose="02020603050405020304" charset="0"/>
              </a:rPr>
              <a:t>基于大语言模型驱动的多智能体可以结合外部工具和真实的实验设备协同设计科学实验；</a:t>
            </a:r>
            <a:endParaRPr lang="en-US" altLang="zh-CN" sz="2400">
              <a:latin typeface="Times New Roman" panose="02020603050405020304" charset="0"/>
              <a:ea typeface="宋体" panose="02010600030101010101" pitchFamily="2" charset="-122"/>
              <a:cs typeface="Times New Roman" panose="02020603050405020304" charset="0"/>
            </a:endParaRPr>
          </a:p>
          <a:p>
            <a:r>
              <a:rPr lang="en-US" altLang="zh-CN" sz="2400">
                <a:latin typeface="Times New Roman" panose="02020603050405020304" charset="0"/>
                <a:ea typeface="宋体" panose="02010600030101010101" pitchFamily="2" charset="-122"/>
                <a:cs typeface="Times New Roman" panose="02020603050405020304" charset="0"/>
              </a:rPr>
              <a:t>Agent</a:t>
            </a:r>
            <a:r>
              <a:rPr lang="zh-CN" altLang="en-US" sz="2400">
                <a:latin typeface="Times New Roman" panose="02020603050405020304" charset="0"/>
                <a:ea typeface="宋体" panose="02010600030101010101" pitchFamily="2" charset="-122"/>
                <a:cs typeface="Times New Roman" panose="02020603050405020304" charset="0"/>
              </a:rPr>
              <a:t>由</a:t>
            </a:r>
            <a:r>
              <a:rPr lang="en-US" altLang="zh-CN" sz="2400">
                <a:latin typeface="Times New Roman" panose="02020603050405020304" charset="0"/>
                <a:ea typeface="宋体" panose="02010600030101010101" pitchFamily="2" charset="-122"/>
                <a:cs typeface="Times New Roman" panose="02020603050405020304" charset="0"/>
              </a:rPr>
              <a:t>Planner</a:t>
            </a:r>
            <a:r>
              <a:rPr lang="zh-CN" altLang="en-US" sz="2400">
                <a:latin typeface="Times New Roman" panose="02020603050405020304" charset="0"/>
                <a:ea typeface="宋体" panose="02010600030101010101" pitchFamily="2" charset="-122"/>
                <a:cs typeface="Times New Roman" panose="02020603050405020304" charset="0"/>
              </a:rPr>
              <a:t>作为控制中枢接受用户需求，并分别调用网页搜索、文档搜索收集相关信息，并通过代码模块生成实验设备的可执行脚本，最终应用于真实世界的云端实验平台；</a:t>
            </a:r>
            <a:endParaRPr lang="en-US" altLang="zh-CN" sz="2400" dirty="0">
              <a:latin typeface="Times New Roman" panose="02020603050405020304" charset="0"/>
              <a:ea typeface="宋体" panose="02010600030101010101" pitchFamily="2" charset="-122"/>
              <a:cs typeface="Times New Roman" panose="02020603050405020304" charset="0"/>
            </a:endParaRPr>
          </a:p>
        </p:txBody>
      </p:sp>
      <p:sp>
        <p:nvSpPr>
          <p:cNvPr id="6" name="Title 1">
            <a:extLst>
              <a:ext uri="{FF2B5EF4-FFF2-40B4-BE49-F238E27FC236}">
                <a16:creationId xmlns:a16="http://schemas.microsoft.com/office/drawing/2014/main" id="{B7BB6698-EECA-1626-E6D9-0176CE104A06}"/>
              </a:ext>
            </a:extLst>
          </p:cNvPr>
          <p:cNvSpPr txBox="1"/>
          <p:nvPr/>
        </p:nvSpPr>
        <p:spPr>
          <a:xfrm>
            <a:off x="77150" y="63020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200" dirty="0">
                <a:latin typeface="Times New Roman" panose="02020603050405020304" charset="0"/>
                <a:cs typeface="Times New Roman" panose="02020603050405020304" charset="0"/>
              </a:rPr>
              <a:t>Emergent autonomous scientific research capabilities of large language models</a:t>
            </a:r>
            <a:endParaRPr lang="en-US"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062589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DC12E-93FB-6C3D-5B62-3786F912883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AD3231-4D49-5B00-1F79-366E98EF78F7}"/>
              </a:ext>
            </a:extLst>
          </p:cNvPr>
          <p:cNvSpPr>
            <a:spLocks noGrp="1"/>
          </p:cNvSpPr>
          <p:nvPr>
            <p:ph type="title"/>
          </p:nvPr>
        </p:nvSpPr>
        <p:spPr/>
        <p:txBody>
          <a:bodyPr/>
          <a:lstStyle/>
          <a:p>
            <a:r>
              <a:rPr lang="en-US" altLang="zh-CN" sz="3600" dirty="0">
                <a:latin typeface="+mn-ea"/>
                <a:ea typeface="+mn-ea"/>
                <a:cs typeface="Times New Roman" panose="02020603050405020304" charset="0"/>
              </a:rPr>
              <a:t>Scientific</a:t>
            </a:r>
            <a:r>
              <a:rPr lang="zh-CN" altLang="en-US" sz="3600" dirty="0">
                <a:latin typeface="+mn-ea"/>
                <a:ea typeface="+mn-ea"/>
                <a:cs typeface="Times New Roman" panose="02020603050405020304" charset="0"/>
              </a:rPr>
              <a:t> </a:t>
            </a:r>
            <a:r>
              <a:rPr lang="en-US" altLang="zh-CN" sz="3600" dirty="0">
                <a:latin typeface="+mn-ea"/>
                <a:ea typeface="+mn-ea"/>
                <a:cs typeface="Times New Roman" panose="02020603050405020304" charset="0"/>
              </a:rPr>
              <a:t>Agent:</a:t>
            </a:r>
            <a:r>
              <a:rPr lang="zh-CN" altLang="en-US" sz="3600" dirty="0">
                <a:latin typeface="+mn-ea"/>
                <a:ea typeface="+mn-ea"/>
                <a:cs typeface="Times New Roman" panose="02020603050405020304" charset="0"/>
              </a:rPr>
              <a:t>信息收集</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65C5C806-5D74-ED4A-B140-30C434EA60BC}"/>
              </a:ext>
            </a:extLst>
          </p:cNvPr>
          <p:cNvPicPr>
            <a:picLocks noChangeAspect="1"/>
          </p:cNvPicPr>
          <p:nvPr/>
        </p:nvPicPr>
        <p:blipFill>
          <a:blip r:embed="rId3"/>
          <a:stretch>
            <a:fillRect/>
          </a:stretch>
        </p:blipFill>
        <p:spPr>
          <a:xfrm>
            <a:off x="0" y="3183164"/>
            <a:ext cx="6362700" cy="2603500"/>
          </a:xfrm>
          <a:prstGeom prst="rect">
            <a:avLst/>
          </a:prstGeom>
        </p:spPr>
      </p:pic>
      <p:pic>
        <p:nvPicPr>
          <p:cNvPr id="4" name="图片 3">
            <a:extLst>
              <a:ext uri="{FF2B5EF4-FFF2-40B4-BE49-F238E27FC236}">
                <a16:creationId xmlns:a16="http://schemas.microsoft.com/office/drawing/2014/main" id="{4A02C89B-D5E6-788C-869B-A3594A83382C}"/>
              </a:ext>
            </a:extLst>
          </p:cNvPr>
          <p:cNvPicPr>
            <a:picLocks noChangeAspect="1"/>
          </p:cNvPicPr>
          <p:nvPr/>
        </p:nvPicPr>
        <p:blipFill>
          <a:blip r:embed="rId4"/>
          <a:stretch>
            <a:fillRect/>
          </a:stretch>
        </p:blipFill>
        <p:spPr>
          <a:xfrm>
            <a:off x="6362700" y="3175020"/>
            <a:ext cx="5386211" cy="2795649"/>
          </a:xfrm>
          <a:prstGeom prst="rect">
            <a:avLst/>
          </a:prstGeom>
        </p:spPr>
      </p:pic>
      <p:sp>
        <p:nvSpPr>
          <p:cNvPr id="5" name="内容占位符 3">
            <a:extLst>
              <a:ext uri="{FF2B5EF4-FFF2-40B4-BE49-F238E27FC236}">
                <a16:creationId xmlns:a16="http://schemas.microsoft.com/office/drawing/2014/main" id="{45B12E78-C228-FFF7-8FE9-51132D5B7B55}"/>
              </a:ext>
            </a:extLst>
          </p:cNvPr>
          <p:cNvSpPr txBox="1">
            <a:spLocks/>
          </p:cNvSpPr>
          <p:nvPr/>
        </p:nvSpPr>
        <p:spPr>
          <a:xfrm>
            <a:off x="838200" y="1542589"/>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Times New Roman" panose="02020603050405020304" charset="0"/>
                <a:ea typeface="宋体" panose="02010600030101010101" pitchFamily="2" charset="-122"/>
                <a:cs typeface="Times New Roman" panose="02020603050405020304" charset="0"/>
              </a:rPr>
              <a:t>网页搜索</a:t>
            </a:r>
            <a:r>
              <a:rPr lang="en-US" altLang="zh-CN" sz="2400">
                <a:latin typeface="Times New Roman" panose="02020603050405020304" charset="0"/>
                <a:ea typeface="宋体" panose="02010600030101010101" pitchFamily="2" charset="-122"/>
                <a:cs typeface="Times New Roman" panose="02020603050405020304" charset="0"/>
              </a:rPr>
              <a:t>(Web</a:t>
            </a:r>
            <a:r>
              <a:rPr lang="zh-CN" altLang="en-US" sz="2400">
                <a:latin typeface="Times New Roman" panose="02020603050405020304" charset="0"/>
                <a:ea typeface="宋体" panose="02010600030101010101" pitchFamily="2" charset="-122"/>
                <a:cs typeface="Times New Roman" panose="02020603050405020304" charset="0"/>
              </a:rPr>
              <a:t> </a:t>
            </a:r>
            <a:r>
              <a:rPr lang="en-US" altLang="zh-CN" sz="2400">
                <a:latin typeface="Times New Roman" panose="02020603050405020304" charset="0"/>
                <a:ea typeface="宋体" panose="02010600030101010101" pitchFamily="2" charset="-122"/>
                <a:cs typeface="Times New Roman" panose="02020603050405020304" charset="0"/>
              </a:rPr>
              <a:t>searcher)</a:t>
            </a:r>
            <a:r>
              <a:rPr lang="zh-CN" altLang="en-US" sz="2400">
                <a:latin typeface="Times New Roman" panose="02020603050405020304" charset="0"/>
                <a:ea typeface="宋体" panose="02010600030101010101" pitchFamily="2" charset="-122"/>
                <a:cs typeface="Times New Roman" panose="02020603050405020304" charset="0"/>
              </a:rPr>
              <a:t>：通过搜索引擎</a:t>
            </a:r>
            <a:r>
              <a:rPr lang="en-US" altLang="zh-CN" sz="2400">
                <a:latin typeface="Times New Roman" panose="02020603050405020304" charset="0"/>
                <a:ea typeface="宋体" panose="02010600030101010101" pitchFamily="2" charset="-122"/>
                <a:cs typeface="Times New Roman" panose="02020603050405020304" charset="0"/>
              </a:rPr>
              <a:t>API</a:t>
            </a:r>
            <a:r>
              <a:rPr lang="zh-CN" altLang="en-US" sz="2400">
                <a:latin typeface="Times New Roman" panose="02020603050405020304" charset="0"/>
                <a:ea typeface="宋体" panose="02010600030101010101" pitchFamily="2" charset="-122"/>
                <a:cs typeface="Times New Roman" panose="02020603050405020304" charset="0"/>
              </a:rPr>
              <a:t>搜索与</a:t>
            </a:r>
            <a:r>
              <a:rPr lang="en-US" altLang="zh-CN" sz="2400">
                <a:latin typeface="Times New Roman" panose="02020603050405020304" charset="0"/>
                <a:ea typeface="宋体" panose="02010600030101010101" pitchFamily="2" charset="-122"/>
                <a:cs typeface="Times New Roman" panose="02020603050405020304" charset="0"/>
              </a:rPr>
              <a:t>prompt</a:t>
            </a:r>
            <a:r>
              <a:rPr lang="zh-CN" altLang="en-US" sz="2400">
                <a:latin typeface="Times New Roman" panose="02020603050405020304" charset="0"/>
                <a:ea typeface="宋体" panose="02010600030101010101" pitchFamily="2" charset="-122"/>
                <a:cs typeface="Times New Roman" panose="02020603050405020304" charset="0"/>
              </a:rPr>
              <a:t>相关的网页，并使用大语言模型归纳总结后传递给</a:t>
            </a:r>
            <a:r>
              <a:rPr lang="en-US" altLang="zh-CN" sz="2400">
                <a:latin typeface="Times New Roman" panose="02020603050405020304" charset="0"/>
                <a:ea typeface="宋体" panose="02010600030101010101" pitchFamily="2" charset="-122"/>
                <a:cs typeface="Times New Roman" panose="02020603050405020304" charset="0"/>
              </a:rPr>
              <a:t>Planner</a:t>
            </a:r>
            <a:r>
              <a:rPr lang="zh-CN" altLang="en-US" sz="2400">
                <a:latin typeface="Times New Roman" panose="02020603050405020304" charset="0"/>
                <a:ea typeface="宋体" panose="02010600030101010101" pitchFamily="2" charset="-122"/>
                <a:cs typeface="Times New Roman" panose="02020603050405020304" charset="0"/>
              </a:rPr>
              <a:t>；</a:t>
            </a:r>
            <a:endParaRPr lang="en-US" altLang="zh-CN" sz="2400">
              <a:latin typeface="Times New Roman" panose="02020603050405020304" charset="0"/>
              <a:ea typeface="宋体" panose="02010600030101010101" pitchFamily="2" charset="-122"/>
              <a:cs typeface="Times New Roman" panose="02020603050405020304" charset="0"/>
            </a:endParaRPr>
          </a:p>
          <a:p>
            <a:r>
              <a:rPr lang="zh-CN" altLang="en-US" sz="2400">
                <a:latin typeface="Times New Roman" panose="02020603050405020304" charset="0"/>
                <a:ea typeface="宋体" panose="02010600030101010101" pitchFamily="2" charset="-122"/>
                <a:cs typeface="Times New Roman" panose="02020603050405020304" charset="0"/>
              </a:rPr>
              <a:t>网页搜索模块可以帮助</a:t>
            </a:r>
            <a:r>
              <a:rPr lang="en-US" altLang="zh-CN" sz="2400">
                <a:latin typeface="Times New Roman" panose="02020603050405020304" charset="0"/>
                <a:ea typeface="宋体" panose="02010600030101010101" pitchFamily="2" charset="-122"/>
                <a:cs typeface="Times New Roman" panose="02020603050405020304" charset="0"/>
              </a:rPr>
              <a:t>Agent</a:t>
            </a:r>
            <a:r>
              <a:rPr lang="zh-CN" altLang="en-US" sz="2400">
                <a:latin typeface="Times New Roman" panose="02020603050405020304" charset="0"/>
                <a:ea typeface="宋体" panose="02010600030101010101" pitchFamily="2" charset="-122"/>
                <a:cs typeface="Times New Roman" panose="02020603050405020304" charset="0"/>
              </a:rPr>
              <a:t>较好的完成化合物的合成设计，在额外接入相关数据库时</a:t>
            </a:r>
            <a:r>
              <a:rPr lang="en-US" altLang="zh-CN" sz="2400">
                <a:latin typeface="Times New Roman" panose="02020603050405020304" charset="0"/>
                <a:ea typeface="宋体" panose="02010600030101010101" pitchFamily="2" charset="-122"/>
                <a:cs typeface="Times New Roman" panose="02020603050405020304" charset="0"/>
              </a:rPr>
              <a:t>(</a:t>
            </a:r>
            <a:r>
              <a:rPr lang="zh-CN" altLang="en-US" sz="2400">
                <a:latin typeface="Times New Roman" panose="02020603050405020304" charset="0"/>
                <a:ea typeface="宋体" panose="02010600030101010101" pitchFamily="2" charset="-122"/>
                <a:cs typeface="Times New Roman" panose="02020603050405020304" charset="0"/>
              </a:rPr>
              <a:t>如</a:t>
            </a:r>
            <a:r>
              <a:rPr lang="en-US" altLang="zh-CN" sz="2400">
                <a:latin typeface="Times New Roman" panose="02020603050405020304" charset="0"/>
                <a:ea typeface="宋体" panose="02010600030101010101" pitchFamily="2" charset="-122"/>
                <a:cs typeface="Times New Roman" panose="02020603050405020304" charset="0"/>
              </a:rPr>
              <a:t>Reaxys</a:t>
            </a:r>
            <a:r>
              <a:rPr lang="zh-CN" altLang="en-US" sz="2400">
                <a:latin typeface="Times New Roman" panose="02020603050405020304" charset="0"/>
                <a:ea typeface="宋体" panose="02010600030101010101" pitchFamily="2" charset="-122"/>
                <a:cs typeface="Times New Roman" panose="02020603050405020304" charset="0"/>
              </a:rPr>
              <a:t>和</a:t>
            </a:r>
            <a:r>
              <a:rPr lang="en-US" altLang="zh-CN" sz="2400">
                <a:latin typeface="Times New Roman" panose="02020603050405020304" charset="0"/>
                <a:ea typeface="宋体" panose="02010600030101010101" pitchFamily="2" charset="-122"/>
                <a:cs typeface="Times New Roman" panose="02020603050405020304" charset="0"/>
              </a:rPr>
              <a:t>SciFinder)</a:t>
            </a:r>
            <a:r>
              <a:rPr lang="zh-CN" altLang="en-US" sz="2400">
                <a:latin typeface="Times New Roman" panose="02020603050405020304" charset="0"/>
                <a:ea typeface="宋体" panose="02010600030101010101" pitchFamily="2" charset="-122"/>
                <a:cs typeface="Times New Roman" panose="02020603050405020304" charset="0"/>
              </a:rPr>
              <a:t>，准确度会进一步提高；</a:t>
            </a:r>
            <a:endParaRPr lang="en-US" altLang="zh-CN" sz="2400" dirty="0">
              <a:latin typeface="Times New Roman" panose="02020603050405020304" charset="0"/>
              <a:ea typeface="宋体" panose="02010600030101010101" pitchFamily="2" charset="-122"/>
              <a:cs typeface="Times New Roman" panose="02020603050405020304" charset="0"/>
            </a:endParaRPr>
          </a:p>
        </p:txBody>
      </p:sp>
      <p:sp>
        <p:nvSpPr>
          <p:cNvPr id="6" name="Title 1">
            <a:extLst>
              <a:ext uri="{FF2B5EF4-FFF2-40B4-BE49-F238E27FC236}">
                <a16:creationId xmlns:a16="http://schemas.microsoft.com/office/drawing/2014/main" id="{5A8083D2-5310-7326-F4E8-BDD086F07DAB}"/>
              </a:ext>
            </a:extLst>
          </p:cNvPr>
          <p:cNvSpPr txBox="1"/>
          <p:nvPr/>
        </p:nvSpPr>
        <p:spPr>
          <a:xfrm>
            <a:off x="77150" y="63020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200" dirty="0">
                <a:latin typeface="Times New Roman" panose="02020603050405020304" charset="0"/>
                <a:cs typeface="Times New Roman" panose="02020603050405020304" charset="0"/>
              </a:rPr>
              <a:t>Emergent autonomous scientific research capabilities of large language models</a:t>
            </a:r>
            <a:endParaRPr lang="en-US" sz="1200" dirty="0">
              <a:latin typeface="Times New Roman" panose="02020603050405020304" charset="0"/>
              <a:cs typeface="Times New Roman" panose="02020603050405020304" charset="0"/>
            </a:endParaRPr>
          </a:p>
        </p:txBody>
      </p:sp>
      <p:sp>
        <p:nvSpPr>
          <p:cNvPr id="7" name="文本框 6">
            <a:extLst>
              <a:ext uri="{FF2B5EF4-FFF2-40B4-BE49-F238E27FC236}">
                <a16:creationId xmlns:a16="http://schemas.microsoft.com/office/drawing/2014/main" id="{17D4C5AC-6472-16E0-2F2B-B99E20626E17}"/>
              </a:ext>
            </a:extLst>
          </p:cNvPr>
          <p:cNvSpPr txBox="1"/>
          <p:nvPr/>
        </p:nvSpPr>
        <p:spPr>
          <a:xfrm>
            <a:off x="1360819" y="5728672"/>
            <a:ext cx="3641061" cy="369332"/>
          </a:xfrm>
          <a:prstGeom prst="rect">
            <a:avLst/>
          </a:prstGeom>
          <a:noFill/>
        </p:spPr>
        <p:txBody>
          <a:bodyPr wrap="none" rtlCol="0">
            <a:spAutoFit/>
          </a:bodyPr>
          <a:lstStyle/>
          <a:p>
            <a:r>
              <a:rPr kumimoji="1" lang="zh-CN" altLang="en-US" dirty="0">
                <a:solidFill>
                  <a:srgbClr val="007CC8"/>
                </a:solidFill>
              </a:rPr>
              <a:t>成功识别布洛芬合成的第一步反应</a:t>
            </a:r>
          </a:p>
        </p:txBody>
      </p:sp>
      <p:sp>
        <p:nvSpPr>
          <p:cNvPr id="8" name="文本框 7">
            <a:extLst>
              <a:ext uri="{FF2B5EF4-FFF2-40B4-BE49-F238E27FC236}">
                <a16:creationId xmlns:a16="http://schemas.microsoft.com/office/drawing/2014/main" id="{9F58B8E4-176C-3829-38DB-ED51C131122A}"/>
              </a:ext>
            </a:extLst>
          </p:cNvPr>
          <p:cNvSpPr txBox="1"/>
          <p:nvPr/>
        </p:nvSpPr>
        <p:spPr>
          <a:xfrm>
            <a:off x="6607735" y="6009492"/>
            <a:ext cx="4746066" cy="646331"/>
          </a:xfrm>
          <a:prstGeom prst="rect">
            <a:avLst/>
          </a:prstGeom>
          <a:noFill/>
        </p:spPr>
        <p:txBody>
          <a:bodyPr wrap="square" rtlCol="0">
            <a:spAutoFit/>
          </a:bodyPr>
          <a:lstStyle/>
          <a:p>
            <a:r>
              <a:rPr kumimoji="1" lang="zh-CN" altLang="en-US" dirty="0">
                <a:solidFill>
                  <a:srgbClr val="C00000"/>
                </a:solidFill>
              </a:rPr>
              <a:t>复杂化合物（如阿斯巴甜）的合成则可能缺少反应条件和部分官能团</a:t>
            </a:r>
          </a:p>
        </p:txBody>
      </p:sp>
    </p:spTree>
    <p:extLst>
      <p:ext uri="{BB962C8B-B14F-4D97-AF65-F5344CB8AC3E}">
        <p14:creationId xmlns:p14="http://schemas.microsoft.com/office/powerpoint/2010/main" val="15133275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88B0-0AD3-8C63-9B18-9097A9BC40D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09AF21-7CAA-6ABF-B970-0677C5B7256E}"/>
              </a:ext>
            </a:extLst>
          </p:cNvPr>
          <p:cNvSpPr>
            <a:spLocks noGrp="1"/>
          </p:cNvSpPr>
          <p:nvPr>
            <p:ph type="title"/>
          </p:nvPr>
        </p:nvSpPr>
        <p:spPr/>
        <p:txBody>
          <a:bodyPr/>
          <a:lstStyle/>
          <a:p>
            <a:r>
              <a:rPr lang="en-US" altLang="zh-CN" dirty="0">
                <a:latin typeface="+mn-ea"/>
                <a:ea typeface="+mn-ea"/>
                <a:cs typeface="Times New Roman" panose="02020603050405020304" charset="0"/>
              </a:rPr>
              <a:t>Scientific</a:t>
            </a:r>
            <a:r>
              <a:rPr lang="zh-CN" altLang="en-US" dirty="0">
                <a:latin typeface="+mn-ea"/>
                <a:ea typeface="+mn-ea"/>
                <a:cs typeface="Times New Roman" panose="02020603050405020304" charset="0"/>
              </a:rPr>
              <a:t> </a:t>
            </a:r>
            <a:r>
              <a:rPr lang="en-US" altLang="zh-CN" dirty="0">
                <a:latin typeface="+mn-ea"/>
                <a:ea typeface="+mn-ea"/>
                <a:cs typeface="Times New Roman" panose="02020603050405020304" charset="0"/>
              </a:rPr>
              <a:t>Agent:</a:t>
            </a:r>
            <a:r>
              <a:rPr lang="zh-CN" altLang="en-US" dirty="0">
                <a:latin typeface="+mn-ea"/>
                <a:ea typeface="+mn-ea"/>
                <a:cs typeface="Times New Roman" panose="02020603050405020304" charset="0"/>
              </a:rPr>
              <a:t>信息收集</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ABDEFC4E-4A1B-702D-419A-CABB9E56A87C}"/>
              </a:ext>
            </a:extLst>
          </p:cNvPr>
          <p:cNvPicPr>
            <a:picLocks noChangeAspect="1"/>
          </p:cNvPicPr>
          <p:nvPr/>
        </p:nvPicPr>
        <p:blipFill>
          <a:blip r:embed="rId3"/>
          <a:stretch>
            <a:fillRect/>
          </a:stretch>
        </p:blipFill>
        <p:spPr>
          <a:xfrm>
            <a:off x="2242456" y="3254571"/>
            <a:ext cx="7260771" cy="3419929"/>
          </a:xfrm>
          <a:prstGeom prst="rect">
            <a:avLst/>
          </a:prstGeom>
        </p:spPr>
      </p:pic>
      <p:sp>
        <p:nvSpPr>
          <p:cNvPr id="4" name="内容占位符 3">
            <a:extLst>
              <a:ext uri="{FF2B5EF4-FFF2-40B4-BE49-F238E27FC236}">
                <a16:creationId xmlns:a16="http://schemas.microsoft.com/office/drawing/2014/main" id="{321F8AE0-C9D4-967D-F67A-815D67046C26}"/>
              </a:ext>
            </a:extLst>
          </p:cNvPr>
          <p:cNvSpPr txBox="1">
            <a:spLocks/>
          </p:cNvSpPr>
          <p:nvPr/>
        </p:nvSpPr>
        <p:spPr>
          <a:xfrm>
            <a:off x="838200" y="1542589"/>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Times New Roman" panose="02020603050405020304" charset="0"/>
                <a:ea typeface="宋体" panose="02010600030101010101" pitchFamily="2" charset="-122"/>
                <a:cs typeface="Times New Roman" panose="02020603050405020304" charset="0"/>
              </a:rPr>
              <a:t>文档搜索</a:t>
            </a:r>
            <a:r>
              <a:rPr lang="en-US" altLang="zh-CN" sz="2400">
                <a:latin typeface="Times New Roman" panose="02020603050405020304" charset="0"/>
                <a:ea typeface="宋体" panose="02010600030101010101" pitchFamily="2" charset="-122"/>
                <a:cs typeface="Times New Roman" panose="02020603050405020304" charset="0"/>
              </a:rPr>
              <a:t>(Docs</a:t>
            </a:r>
            <a:r>
              <a:rPr lang="zh-CN" altLang="en-US" sz="2400">
                <a:latin typeface="Times New Roman" panose="02020603050405020304" charset="0"/>
                <a:ea typeface="宋体" panose="02010600030101010101" pitchFamily="2" charset="-122"/>
                <a:cs typeface="Times New Roman" panose="02020603050405020304" charset="0"/>
              </a:rPr>
              <a:t> </a:t>
            </a:r>
            <a:r>
              <a:rPr lang="en-US" altLang="zh-CN" sz="2400">
                <a:latin typeface="Times New Roman" panose="02020603050405020304" charset="0"/>
                <a:ea typeface="宋体" panose="02010600030101010101" pitchFamily="2" charset="-122"/>
                <a:cs typeface="Times New Roman" panose="02020603050405020304" charset="0"/>
              </a:rPr>
              <a:t>searcher)</a:t>
            </a:r>
            <a:r>
              <a:rPr lang="zh-CN" altLang="en-US" sz="2400">
                <a:latin typeface="Times New Roman" panose="02020603050405020304" charset="0"/>
                <a:ea typeface="宋体" panose="02010600030101010101" pitchFamily="2" charset="-122"/>
                <a:cs typeface="Times New Roman" panose="02020603050405020304" charset="0"/>
                <a:sym typeface="Wingdings" pitchFamily="2" charset="2"/>
              </a:rPr>
              <a:t>：</a:t>
            </a:r>
            <a:r>
              <a:rPr lang="en-US" altLang="zh-CN" sz="2400">
                <a:latin typeface="Times New Roman" panose="02020603050405020304" charset="0"/>
                <a:ea typeface="宋体" panose="02010600030101010101" pitchFamily="2" charset="-122"/>
                <a:cs typeface="Times New Roman" panose="02020603050405020304" charset="0"/>
                <a:sym typeface="Wingdings" pitchFamily="2" charset="2"/>
              </a:rPr>
              <a:t>(A).</a:t>
            </a:r>
            <a:r>
              <a:rPr lang="zh-CN" altLang="en-US" sz="2400">
                <a:latin typeface="Times New Roman" panose="02020603050405020304" charset="0"/>
                <a:ea typeface="宋体" panose="02010600030101010101" pitchFamily="2" charset="-122"/>
                <a:cs typeface="Times New Roman" panose="02020603050405020304" charset="0"/>
                <a:sym typeface="Wingdings" pitchFamily="2" charset="2"/>
              </a:rPr>
              <a:t>将实验器械的硬件说明书编码，与用户需求比对相似度；</a:t>
            </a:r>
            <a:r>
              <a:rPr lang="en-US" altLang="zh-CN" sz="2400">
                <a:latin typeface="Times New Roman" panose="02020603050405020304" charset="0"/>
                <a:ea typeface="宋体" panose="02010600030101010101" pitchFamily="2" charset="-122"/>
                <a:cs typeface="Times New Roman" panose="02020603050405020304" charset="0"/>
                <a:sym typeface="Wingdings" pitchFamily="2" charset="2"/>
              </a:rPr>
              <a:t>(B).</a:t>
            </a:r>
            <a:r>
              <a:rPr lang="zh-CN" altLang="en-US" sz="2400">
                <a:latin typeface="Times New Roman" panose="02020603050405020304" charset="0"/>
                <a:ea typeface="宋体" panose="02010600030101010101" pitchFamily="2" charset="-122"/>
                <a:cs typeface="Times New Roman" panose="02020603050405020304" charset="0"/>
                <a:sym typeface="Wingdings" pitchFamily="2" charset="2"/>
              </a:rPr>
              <a:t>对于更加复杂的多机械平台，指导</a:t>
            </a:r>
            <a:r>
              <a:rPr lang="en-US" altLang="zh-CN" sz="2400">
                <a:latin typeface="Times New Roman" panose="02020603050405020304" charset="0"/>
                <a:ea typeface="宋体" panose="02010600030101010101" pitchFamily="2" charset="-122"/>
                <a:cs typeface="Times New Roman" panose="02020603050405020304" charset="0"/>
                <a:sym typeface="Wingdings" pitchFamily="2" charset="2"/>
              </a:rPr>
              <a:t>Agent</a:t>
            </a:r>
            <a:r>
              <a:rPr lang="zh-CN" altLang="en-US" sz="2400">
                <a:latin typeface="Times New Roman" panose="02020603050405020304" charset="0"/>
                <a:ea typeface="宋体" panose="02010600030101010101" pitchFamily="2" charset="-122"/>
                <a:cs typeface="Times New Roman" panose="02020603050405020304" charset="0"/>
                <a:sym typeface="Wingdings" pitchFamily="2" charset="2"/>
              </a:rPr>
              <a:t>结合用户需求和平台功能指南文档，选择相关且契合的功能推荐；</a:t>
            </a:r>
            <a:endParaRPr lang="en-US" altLang="zh-CN" sz="2400">
              <a:latin typeface="Times New Roman" panose="02020603050405020304" charset="0"/>
              <a:ea typeface="宋体" panose="02010600030101010101" pitchFamily="2" charset="-122"/>
              <a:cs typeface="Times New Roman" panose="02020603050405020304" charset="0"/>
              <a:sym typeface="Wingdings" pitchFamily="2" charset="2"/>
            </a:endParaRPr>
          </a:p>
          <a:p>
            <a:r>
              <a:rPr lang="zh-CN" altLang="en-US" sz="2400">
                <a:latin typeface="Times New Roman" panose="02020603050405020304" charset="0"/>
                <a:ea typeface="宋体" panose="02010600030101010101" pitchFamily="2" charset="-122"/>
                <a:cs typeface="Times New Roman" panose="02020603050405020304" charset="0"/>
                <a:sym typeface="Wingdings" pitchFamily="2" charset="2"/>
              </a:rPr>
              <a:t>信息收集功能摆脱了大语言模型训练语料的时间限制，并可以有效纠错；</a:t>
            </a:r>
            <a:endParaRPr lang="en-US" altLang="zh-CN" sz="2400" dirty="0">
              <a:latin typeface="Times New Roman" panose="02020603050405020304" charset="0"/>
              <a:ea typeface="宋体" panose="02010600030101010101" pitchFamily="2" charset="-122"/>
              <a:cs typeface="Times New Roman" panose="02020603050405020304" charset="0"/>
            </a:endParaRPr>
          </a:p>
        </p:txBody>
      </p:sp>
      <p:sp>
        <p:nvSpPr>
          <p:cNvPr id="5" name="Title 1">
            <a:extLst>
              <a:ext uri="{FF2B5EF4-FFF2-40B4-BE49-F238E27FC236}">
                <a16:creationId xmlns:a16="http://schemas.microsoft.com/office/drawing/2014/main" id="{1F560083-B7E2-B8C6-FE97-03FA9C216224}"/>
              </a:ext>
            </a:extLst>
          </p:cNvPr>
          <p:cNvSpPr txBox="1"/>
          <p:nvPr/>
        </p:nvSpPr>
        <p:spPr>
          <a:xfrm>
            <a:off x="77150" y="63020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200" dirty="0">
                <a:latin typeface="Times New Roman" panose="02020603050405020304" charset="0"/>
                <a:cs typeface="Times New Roman" panose="02020603050405020304" charset="0"/>
              </a:rPr>
              <a:t>Emergent autonomous scientific research capabilities of large language models</a:t>
            </a:r>
            <a:endParaRPr lang="en-US"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28658756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F134F-B3F4-1102-1E4B-D18373E0F65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C5A465-CCCC-DF71-50BB-9D9DE69F78C5}"/>
              </a:ext>
            </a:extLst>
          </p:cNvPr>
          <p:cNvSpPr>
            <a:spLocks noGrp="1"/>
          </p:cNvSpPr>
          <p:nvPr>
            <p:ph type="title"/>
          </p:nvPr>
        </p:nvSpPr>
        <p:spPr/>
        <p:txBody>
          <a:bodyPr/>
          <a:lstStyle/>
          <a:p>
            <a:r>
              <a:rPr lang="en-US" altLang="zh-CN" sz="3200" dirty="0">
                <a:latin typeface="+mn-ea"/>
                <a:ea typeface="+mn-ea"/>
                <a:cs typeface="Times New Roman" panose="02020603050405020304" charset="0"/>
              </a:rPr>
              <a:t>Scientific</a:t>
            </a:r>
            <a:r>
              <a:rPr lang="zh-CN" altLang="en-US" sz="3200" dirty="0">
                <a:latin typeface="+mn-ea"/>
                <a:ea typeface="+mn-ea"/>
                <a:cs typeface="Times New Roman" panose="02020603050405020304" charset="0"/>
              </a:rPr>
              <a:t> </a:t>
            </a:r>
            <a:r>
              <a:rPr lang="en-US" altLang="zh-CN" sz="3200" dirty="0">
                <a:latin typeface="+mn-ea"/>
                <a:ea typeface="+mn-ea"/>
                <a:cs typeface="Times New Roman" panose="02020603050405020304" charset="0"/>
              </a:rPr>
              <a:t>Agent:</a:t>
            </a:r>
            <a:r>
              <a:rPr lang="zh-CN" altLang="en-US" sz="3200" dirty="0">
                <a:latin typeface="+mn-ea"/>
                <a:ea typeface="+mn-ea"/>
                <a:cs typeface="Times New Roman" panose="02020603050405020304" charset="0"/>
              </a:rPr>
              <a:t> 软硬件协同的多智能体化学实验设计</a:t>
            </a:r>
            <a:endParaRPr lang="zh-CN" altLang="en-US" sz="3200" dirty="0">
              <a:latin typeface="DengXian" charset="-122"/>
              <a:ea typeface="DengXian" charset="-122"/>
            </a:endParaRPr>
          </a:p>
        </p:txBody>
      </p:sp>
      <p:pic>
        <p:nvPicPr>
          <p:cNvPr id="3" name="图片 2">
            <a:extLst>
              <a:ext uri="{FF2B5EF4-FFF2-40B4-BE49-F238E27FC236}">
                <a16:creationId xmlns:a16="http://schemas.microsoft.com/office/drawing/2014/main" id="{FC2D7E7D-5127-2251-F8A5-9D1BC2408CE5}"/>
              </a:ext>
            </a:extLst>
          </p:cNvPr>
          <p:cNvPicPr>
            <a:picLocks noChangeAspect="1"/>
          </p:cNvPicPr>
          <p:nvPr/>
        </p:nvPicPr>
        <p:blipFill>
          <a:blip r:embed="rId3"/>
          <a:stretch>
            <a:fillRect/>
          </a:stretch>
        </p:blipFill>
        <p:spPr>
          <a:xfrm>
            <a:off x="3724112" y="2020995"/>
            <a:ext cx="3336472" cy="3704580"/>
          </a:xfrm>
          <a:prstGeom prst="rect">
            <a:avLst/>
          </a:prstGeom>
          <a:ln>
            <a:solidFill>
              <a:srgbClr val="007CC8"/>
            </a:solidFill>
          </a:ln>
        </p:spPr>
      </p:pic>
      <p:sp>
        <p:nvSpPr>
          <p:cNvPr id="4" name="内容占位符 3">
            <a:extLst>
              <a:ext uri="{FF2B5EF4-FFF2-40B4-BE49-F238E27FC236}">
                <a16:creationId xmlns:a16="http://schemas.microsoft.com/office/drawing/2014/main" id="{37AB05BB-9F48-2374-2E93-79FC35A03A6B}"/>
              </a:ext>
            </a:extLst>
          </p:cNvPr>
          <p:cNvSpPr txBox="1">
            <a:spLocks/>
          </p:cNvSpPr>
          <p:nvPr/>
        </p:nvSpPr>
        <p:spPr>
          <a:xfrm>
            <a:off x="838200" y="1542589"/>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Times New Roman" panose="02020603050405020304" charset="0"/>
                <a:ea typeface="宋体" panose="02010600030101010101" pitchFamily="2" charset="-122"/>
                <a:cs typeface="Times New Roman" panose="02020603050405020304" charset="0"/>
              </a:rPr>
              <a:t>案例分析：结合多搜索模式的综合化学实验设计与执行</a:t>
            </a:r>
            <a:endParaRPr lang="en-US" altLang="zh-CN" sz="2400" dirty="0">
              <a:latin typeface="Times New Roman" panose="02020603050405020304" charset="0"/>
              <a:ea typeface="宋体" panose="02010600030101010101" pitchFamily="2" charset="-122"/>
              <a:cs typeface="Times New Roman" panose="02020603050405020304" charset="0"/>
            </a:endParaRPr>
          </a:p>
        </p:txBody>
      </p:sp>
      <p:sp>
        <p:nvSpPr>
          <p:cNvPr id="5" name="Title 1">
            <a:extLst>
              <a:ext uri="{FF2B5EF4-FFF2-40B4-BE49-F238E27FC236}">
                <a16:creationId xmlns:a16="http://schemas.microsoft.com/office/drawing/2014/main" id="{13AABF9B-6093-F06A-509B-33F28C62262C}"/>
              </a:ext>
            </a:extLst>
          </p:cNvPr>
          <p:cNvSpPr txBox="1"/>
          <p:nvPr/>
        </p:nvSpPr>
        <p:spPr>
          <a:xfrm>
            <a:off x="77150" y="63020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200" dirty="0">
                <a:latin typeface="Times New Roman" panose="02020603050405020304" charset="0"/>
                <a:cs typeface="Times New Roman" panose="02020603050405020304" charset="0"/>
              </a:rPr>
              <a:t>Emergent autonomous scientific research capabilities of large language models</a:t>
            </a:r>
            <a:endParaRPr lang="en-US" sz="1200" dirty="0">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1F652032-1BFF-9B4E-5149-99ABAEB3BA34}"/>
              </a:ext>
            </a:extLst>
          </p:cNvPr>
          <p:cNvSpPr txBox="1"/>
          <p:nvPr/>
        </p:nvSpPr>
        <p:spPr>
          <a:xfrm>
            <a:off x="4223225" y="5725575"/>
            <a:ext cx="2492990" cy="369332"/>
          </a:xfrm>
          <a:prstGeom prst="rect">
            <a:avLst/>
          </a:prstGeom>
          <a:noFill/>
        </p:spPr>
        <p:txBody>
          <a:bodyPr wrap="none" rtlCol="0">
            <a:spAutoFit/>
          </a:bodyPr>
          <a:lstStyle/>
          <a:p>
            <a:r>
              <a:rPr kumimoji="1" lang="zh-CN" altLang="en-US" dirty="0"/>
              <a:t>自然语言推理实验步骤</a:t>
            </a:r>
          </a:p>
        </p:txBody>
      </p:sp>
      <p:pic>
        <p:nvPicPr>
          <p:cNvPr id="7" name="图片 6">
            <a:extLst>
              <a:ext uri="{FF2B5EF4-FFF2-40B4-BE49-F238E27FC236}">
                <a16:creationId xmlns:a16="http://schemas.microsoft.com/office/drawing/2014/main" id="{92807525-D1CC-8CD1-C146-D9C92E1780A0}"/>
              </a:ext>
            </a:extLst>
          </p:cNvPr>
          <p:cNvPicPr>
            <a:picLocks noChangeAspect="1"/>
          </p:cNvPicPr>
          <p:nvPr/>
        </p:nvPicPr>
        <p:blipFill>
          <a:blip r:embed="rId4"/>
          <a:stretch>
            <a:fillRect/>
          </a:stretch>
        </p:blipFill>
        <p:spPr>
          <a:xfrm>
            <a:off x="7665622" y="1980166"/>
            <a:ext cx="4374397" cy="2183642"/>
          </a:xfrm>
          <a:prstGeom prst="rect">
            <a:avLst/>
          </a:prstGeom>
        </p:spPr>
      </p:pic>
      <p:sp>
        <p:nvSpPr>
          <p:cNvPr id="8" name="文本框 7">
            <a:extLst>
              <a:ext uri="{FF2B5EF4-FFF2-40B4-BE49-F238E27FC236}">
                <a16:creationId xmlns:a16="http://schemas.microsoft.com/office/drawing/2014/main" id="{5909DB71-E2EF-9925-3452-7183BB3DE51D}"/>
              </a:ext>
            </a:extLst>
          </p:cNvPr>
          <p:cNvSpPr txBox="1"/>
          <p:nvPr/>
        </p:nvSpPr>
        <p:spPr>
          <a:xfrm>
            <a:off x="8467889" y="4201549"/>
            <a:ext cx="2769861" cy="369332"/>
          </a:xfrm>
          <a:prstGeom prst="rect">
            <a:avLst/>
          </a:prstGeom>
          <a:noFill/>
        </p:spPr>
        <p:txBody>
          <a:bodyPr wrap="none" rtlCol="0">
            <a:spAutoFit/>
          </a:bodyPr>
          <a:lstStyle/>
          <a:p>
            <a:r>
              <a:rPr kumimoji="1" lang="zh-CN" altLang="en-US" dirty="0"/>
              <a:t>生成实验设备可执行文件</a:t>
            </a:r>
          </a:p>
        </p:txBody>
      </p:sp>
      <p:pic>
        <p:nvPicPr>
          <p:cNvPr id="9" name="图片 8">
            <a:extLst>
              <a:ext uri="{FF2B5EF4-FFF2-40B4-BE49-F238E27FC236}">
                <a16:creationId xmlns:a16="http://schemas.microsoft.com/office/drawing/2014/main" id="{52C4BC3F-5BA7-D44B-26F7-68E33AB4F3FB}"/>
              </a:ext>
            </a:extLst>
          </p:cNvPr>
          <p:cNvPicPr>
            <a:picLocks noChangeAspect="1"/>
          </p:cNvPicPr>
          <p:nvPr/>
        </p:nvPicPr>
        <p:blipFill>
          <a:blip r:embed="rId5"/>
          <a:stretch>
            <a:fillRect/>
          </a:stretch>
        </p:blipFill>
        <p:spPr>
          <a:xfrm>
            <a:off x="8305819" y="4910046"/>
            <a:ext cx="3124200" cy="1549400"/>
          </a:xfrm>
          <a:prstGeom prst="rect">
            <a:avLst/>
          </a:prstGeom>
        </p:spPr>
      </p:pic>
      <p:sp>
        <p:nvSpPr>
          <p:cNvPr id="10" name="文本框 9">
            <a:extLst>
              <a:ext uri="{FF2B5EF4-FFF2-40B4-BE49-F238E27FC236}">
                <a16:creationId xmlns:a16="http://schemas.microsoft.com/office/drawing/2014/main" id="{ED01D4F4-E22A-B898-C567-B3B8D3B48848}"/>
              </a:ext>
            </a:extLst>
          </p:cNvPr>
          <p:cNvSpPr txBox="1"/>
          <p:nvPr/>
        </p:nvSpPr>
        <p:spPr>
          <a:xfrm>
            <a:off x="9251660" y="6407864"/>
            <a:ext cx="1569660" cy="369332"/>
          </a:xfrm>
          <a:prstGeom prst="rect">
            <a:avLst/>
          </a:prstGeom>
          <a:noFill/>
        </p:spPr>
        <p:txBody>
          <a:bodyPr wrap="none" rtlCol="0">
            <a:spAutoFit/>
          </a:bodyPr>
          <a:lstStyle/>
          <a:p>
            <a:r>
              <a:rPr kumimoji="1" lang="zh-CN" altLang="en-US" dirty="0"/>
              <a:t>设备执行实验</a:t>
            </a:r>
          </a:p>
        </p:txBody>
      </p:sp>
      <p:sp>
        <p:nvSpPr>
          <p:cNvPr id="11" name="右箭头 10">
            <a:extLst>
              <a:ext uri="{FF2B5EF4-FFF2-40B4-BE49-F238E27FC236}">
                <a16:creationId xmlns:a16="http://schemas.microsoft.com/office/drawing/2014/main" id="{75B77CF6-4042-BACE-E5B5-3B2CD4638AB4}"/>
              </a:ext>
            </a:extLst>
          </p:cNvPr>
          <p:cNvSpPr/>
          <p:nvPr/>
        </p:nvSpPr>
        <p:spPr>
          <a:xfrm>
            <a:off x="7141029" y="2971800"/>
            <a:ext cx="478571" cy="239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a:extLst>
              <a:ext uri="{FF2B5EF4-FFF2-40B4-BE49-F238E27FC236}">
                <a16:creationId xmlns:a16="http://schemas.microsoft.com/office/drawing/2014/main" id="{C101EFD5-3B55-8E2C-F4BA-151C1F6428E1}"/>
              </a:ext>
            </a:extLst>
          </p:cNvPr>
          <p:cNvSpPr/>
          <p:nvPr/>
        </p:nvSpPr>
        <p:spPr>
          <a:xfrm rot="5400000">
            <a:off x="9650398" y="4795653"/>
            <a:ext cx="570560" cy="196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2035AC8A-7584-F3B3-3812-81F4D099EB38}"/>
              </a:ext>
            </a:extLst>
          </p:cNvPr>
          <p:cNvPicPr>
            <a:picLocks noChangeAspect="1"/>
          </p:cNvPicPr>
          <p:nvPr/>
        </p:nvPicPr>
        <p:blipFill>
          <a:blip r:embed="rId6"/>
          <a:stretch>
            <a:fillRect/>
          </a:stretch>
        </p:blipFill>
        <p:spPr>
          <a:xfrm>
            <a:off x="77149" y="2254258"/>
            <a:ext cx="3316997" cy="1221462"/>
          </a:xfrm>
          <a:prstGeom prst="rect">
            <a:avLst/>
          </a:prstGeom>
        </p:spPr>
      </p:pic>
      <p:pic>
        <p:nvPicPr>
          <p:cNvPr id="14" name="图片 13">
            <a:extLst>
              <a:ext uri="{FF2B5EF4-FFF2-40B4-BE49-F238E27FC236}">
                <a16:creationId xmlns:a16="http://schemas.microsoft.com/office/drawing/2014/main" id="{D493FE3C-9E22-5EB8-6357-E99CCA1E66D4}"/>
              </a:ext>
            </a:extLst>
          </p:cNvPr>
          <p:cNvPicPr>
            <a:picLocks noChangeAspect="1"/>
          </p:cNvPicPr>
          <p:nvPr/>
        </p:nvPicPr>
        <p:blipFill>
          <a:blip r:embed="rId7"/>
          <a:stretch>
            <a:fillRect/>
          </a:stretch>
        </p:blipFill>
        <p:spPr>
          <a:xfrm>
            <a:off x="0" y="3475719"/>
            <a:ext cx="3394145" cy="1597245"/>
          </a:xfrm>
          <a:prstGeom prst="rect">
            <a:avLst/>
          </a:prstGeom>
        </p:spPr>
      </p:pic>
      <p:sp>
        <p:nvSpPr>
          <p:cNvPr id="15" name="右箭头 14">
            <a:extLst>
              <a:ext uri="{FF2B5EF4-FFF2-40B4-BE49-F238E27FC236}">
                <a16:creationId xmlns:a16="http://schemas.microsoft.com/office/drawing/2014/main" id="{91CDE064-3B1F-25DE-6B87-387E02A6DAD4}"/>
              </a:ext>
            </a:extLst>
          </p:cNvPr>
          <p:cNvSpPr/>
          <p:nvPr/>
        </p:nvSpPr>
        <p:spPr>
          <a:xfrm>
            <a:off x="3440167" y="3355976"/>
            <a:ext cx="478571" cy="239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4999CA6-9858-902D-E092-0365117B5BCA}"/>
              </a:ext>
            </a:extLst>
          </p:cNvPr>
          <p:cNvSpPr txBox="1"/>
          <p:nvPr/>
        </p:nvSpPr>
        <p:spPr>
          <a:xfrm>
            <a:off x="355176" y="5037609"/>
            <a:ext cx="2763898" cy="369332"/>
          </a:xfrm>
          <a:prstGeom prst="rect">
            <a:avLst/>
          </a:prstGeom>
          <a:noFill/>
        </p:spPr>
        <p:txBody>
          <a:bodyPr wrap="none" rtlCol="0">
            <a:spAutoFit/>
          </a:bodyPr>
          <a:lstStyle/>
          <a:p>
            <a:r>
              <a:rPr kumimoji="1" lang="zh-CN" altLang="en-US" dirty="0"/>
              <a:t>给定实验原料与设备设定</a:t>
            </a:r>
          </a:p>
        </p:txBody>
      </p:sp>
    </p:spTree>
    <p:extLst>
      <p:ext uri="{BB962C8B-B14F-4D97-AF65-F5344CB8AC3E}">
        <p14:creationId xmlns:p14="http://schemas.microsoft.com/office/powerpoint/2010/main" val="8440722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C455-263C-9AB6-578B-917D6FE8231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B542E4-75B6-DC84-0ABC-35D550A1FF03}"/>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参考文献</a:t>
            </a:r>
            <a:endParaRPr lang="zh-CN" altLang="en-US" dirty="0">
              <a:latin typeface="DengXian" charset="-122"/>
              <a:ea typeface="DengXian" charset="-122"/>
            </a:endParaRPr>
          </a:p>
        </p:txBody>
      </p:sp>
      <p:sp>
        <p:nvSpPr>
          <p:cNvPr id="3" name="Content Placeholder 2">
            <a:extLst>
              <a:ext uri="{FF2B5EF4-FFF2-40B4-BE49-F238E27FC236}">
                <a16:creationId xmlns:a16="http://schemas.microsoft.com/office/drawing/2014/main" id="{29260E75-6602-B319-5D53-9A6F885442FE}"/>
              </a:ext>
            </a:extLst>
          </p:cNvPr>
          <p:cNvSpPr txBox="1">
            <a:spLocks/>
          </p:cNvSpPr>
          <p:nvPr/>
        </p:nvSpPr>
        <p:spPr>
          <a:xfrm>
            <a:off x="838200" y="1825625"/>
            <a:ext cx="10515600" cy="4351338"/>
          </a:xfrm>
          <a:prstGeom prst="rect">
            <a:avLst/>
          </a:prstGeom>
        </p:spPr>
        <p:txBody>
          <a:bodyPr>
            <a:normAutofit fontScale="70000" lnSpcReduction="20000"/>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ym typeface="+mn-ea"/>
              </a:rPr>
              <a:t>Chain-of-Thought Prompting Elicits Reasoning in Large Language Models</a:t>
            </a:r>
          </a:p>
          <a:p>
            <a:r>
              <a:rPr lang="en-US">
                <a:solidFill>
                  <a:schemeClr val="tx1">
                    <a:lumMod val="85000"/>
                    <a:lumOff val="15000"/>
                  </a:schemeClr>
                </a:solidFill>
                <a:sym typeface="+mn-ea"/>
              </a:rPr>
              <a:t>Large Language Models are Zero-Shot Reasoners</a:t>
            </a:r>
          </a:p>
          <a:p>
            <a:r>
              <a:rPr lang="en-US">
                <a:solidFill>
                  <a:schemeClr val="tx1">
                    <a:lumMod val="85000"/>
                    <a:lumOff val="15000"/>
                  </a:schemeClr>
                </a:solidFill>
                <a:sym typeface="+mn-ea"/>
              </a:rPr>
              <a:t>Self-Consistency Improves Chain of Thought Reasoning in Language Models</a:t>
            </a:r>
          </a:p>
          <a:p>
            <a:r>
              <a:rPr lang="en-US"/>
              <a:t>Tree of Thoughts: Deliberate Problem Solving with Large Language Models. </a:t>
            </a:r>
          </a:p>
          <a:p>
            <a:r>
              <a:rPr lang="en-US"/>
              <a:t>Large</a:t>
            </a:r>
            <a:r>
              <a:rPr lang="zh-CN" altLang="en-US"/>
              <a:t> </a:t>
            </a:r>
            <a:r>
              <a:rPr lang="en-US" altLang="zh-CN"/>
              <a:t>Language Model can Self-Improve</a:t>
            </a:r>
          </a:p>
          <a:p>
            <a:r>
              <a:rPr lang="en-US"/>
              <a:t>Generating sequences by learning to self-correct</a:t>
            </a:r>
          </a:p>
          <a:p>
            <a:r>
              <a:rPr lang="en-US"/>
              <a:t>Reflexion: Language Agents with Verbal Reinforcement Learning</a:t>
            </a:r>
          </a:p>
          <a:p>
            <a:r>
              <a:rPr lang="en-US"/>
              <a:t>Self-Refine: Iterative Refinement with Self-Feedback</a:t>
            </a:r>
          </a:p>
          <a:p>
            <a:r>
              <a:rPr lang="en-US"/>
              <a:t>RL4F: Generating Natural Language Feedback with Reinforcement Learning for Repairing Model Outputs</a:t>
            </a:r>
          </a:p>
          <a:p>
            <a:r>
              <a:rPr lang="en-US"/>
              <a:t>Improving Language Model Negotiation with Self-Play and In-context Learning from AI Feedback</a:t>
            </a:r>
          </a:p>
          <a:p>
            <a:r>
              <a:rPr lang="en-US"/>
              <a:t>Critic: Large Language Models Can Self-Correct with Tool</a:t>
            </a:r>
          </a:p>
          <a:p>
            <a:endParaRPr lang="en-US" dirty="0"/>
          </a:p>
        </p:txBody>
      </p:sp>
    </p:spTree>
    <p:extLst>
      <p:ext uri="{BB962C8B-B14F-4D97-AF65-F5344CB8AC3E}">
        <p14:creationId xmlns:p14="http://schemas.microsoft.com/office/powerpoint/2010/main" val="36255175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CB6B2-8FD2-01C6-31D1-09241EC6B9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028254D-B734-1736-7E53-FAC1FD8E1FFE}"/>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参考文献</a:t>
            </a:r>
            <a:endParaRPr lang="zh-CN" altLang="en-US" dirty="0">
              <a:latin typeface="DengXian" charset="-122"/>
              <a:ea typeface="DengXian" charset="-122"/>
            </a:endParaRPr>
          </a:p>
        </p:txBody>
      </p:sp>
      <p:sp>
        <p:nvSpPr>
          <p:cNvPr id="4" name="Content Placeholder 2">
            <a:extLst>
              <a:ext uri="{FF2B5EF4-FFF2-40B4-BE49-F238E27FC236}">
                <a16:creationId xmlns:a16="http://schemas.microsoft.com/office/drawing/2014/main" id="{4BB39533-B553-6264-3B31-2CDECBCE4C83}"/>
              </a:ext>
            </a:extLst>
          </p:cNvPr>
          <p:cNvSpPr txBox="1">
            <a:spLocks/>
          </p:cNvSpPr>
          <p:nvPr/>
        </p:nvSpPr>
        <p:spPr>
          <a:xfrm>
            <a:off x="838200" y="1825625"/>
            <a:ext cx="10515600" cy="4794116"/>
          </a:xfrm>
          <a:prstGeom prst="rect">
            <a:avLst/>
          </a:prstGeom>
        </p:spPr>
        <p:txBody>
          <a:bodyPr>
            <a:normAutofit fontScale="85000" lnSpcReduction="20000"/>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US" sz="2000"/>
              <a:t>ReAct: Synergizing Reasoning and Acting in Language Models</a:t>
            </a:r>
          </a:p>
          <a:p>
            <a:pPr>
              <a:lnSpc>
                <a:spcPct val="70000"/>
              </a:lnSpc>
            </a:pPr>
            <a:r>
              <a:rPr lang="en-US" sz="2000"/>
              <a:t>Distilling Script Knowledge from Large Language Models for Constrained Language Planning</a:t>
            </a:r>
          </a:p>
          <a:p>
            <a:pPr>
              <a:lnSpc>
                <a:spcPct val="70000"/>
              </a:lnSpc>
            </a:pPr>
            <a:r>
              <a:rPr lang="en-US" sz="2000"/>
              <a:t>Reflexion: Language Agents with Verbal Reinforcement Learning</a:t>
            </a:r>
          </a:p>
          <a:p>
            <a:pPr>
              <a:lnSpc>
                <a:spcPct val="70000"/>
              </a:lnSpc>
            </a:pPr>
            <a:r>
              <a:rPr lang="en-US" sz="2000"/>
              <a:t>Teaching Large Language Models to Self-Debug</a:t>
            </a:r>
          </a:p>
          <a:p>
            <a:pPr>
              <a:lnSpc>
                <a:spcPct val="70000"/>
              </a:lnSpc>
            </a:pPr>
            <a:r>
              <a:rPr lang="en-US" sz="2000"/>
              <a:t>SelfEvolve: A Code Evolution Framework via Large Language Models</a:t>
            </a:r>
          </a:p>
          <a:p>
            <a:pPr>
              <a:lnSpc>
                <a:spcPct val="70000"/>
              </a:lnSpc>
            </a:pPr>
            <a:r>
              <a:rPr lang="en-US" altLang="zh-CN" sz="2000"/>
              <a:t>Chain of Hindsight Aligns Language Models with Feedback</a:t>
            </a:r>
            <a:endParaRPr lang="en-US" sz="2000"/>
          </a:p>
          <a:p>
            <a:pPr>
              <a:lnSpc>
                <a:spcPct val="70000"/>
              </a:lnSpc>
            </a:pPr>
            <a:r>
              <a:rPr lang="en-US" sz="2000"/>
              <a:t>RL4F: Generating Natural Language Feedback with Reinforcement Learning for Repairing Model Outputs</a:t>
            </a:r>
          </a:p>
          <a:p>
            <a:r>
              <a:rPr lang="en-US" sz="2000"/>
              <a:t>Tool Learning with Foundation Model</a:t>
            </a:r>
          </a:p>
          <a:p>
            <a:r>
              <a:rPr lang="en-US" sz="2000"/>
              <a:t>API-Bank: A Benchmark for Tool-Augmented LLMs</a:t>
            </a:r>
          </a:p>
          <a:p>
            <a:r>
              <a:rPr lang="en-US" sz="2000"/>
              <a:t> “MRKL Systems A modular, neuro-symbolic architecture that combines large language models, external knowledge sources and discrete reasoning." </a:t>
            </a:r>
          </a:p>
          <a:p>
            <a:r>
              <a:rPr lang="en-US" sz="2000"/>
              <a:t>TALM: Tool Augmented Language Models</a:t>
            </a:r>
          </a:p>
          <a:p>
            <a:r>
              <a:rPr lang="en-US" sz="2000"/>
              <a:t>Toolformer: Language Models Can Teach Themselves to Use Tools</a:t>
            </a:r>
          </a:p>
          <a:p>
            <a:r>
              <a:rPr lang="en-US" sz="2000"/>
              <a:t>HuggingGPT: Solving AI Tasks with ChatGPT and its Friends in Hugging Face</a:t>
            </a:r>
          </a:p>
          <a:p>
            <a:r>
              <a:rPr lang="en-US" sz="2000"/>
              <a:t>ToolLLM: Facilitating Large Language Models to Master 16000+ Real-world APIs</a:t>
            </a:r>
          </a:p>
          <a:p>
            <a:r>
              <a:rPr lang="en-US" sz="2000"/>
              <a:t>Augmenting large language models with chemistry tools</a:t>
            </a:r>
          </a:p>
          <a:p>
            <a:pPr>
              <a:lnSpc>
                <a:spcPct val="70000"/>
              </a:lnSpc>
            </a:pPr>
            <a:endParaRPr lang="en-US" sz="2000"/>
          </a:p>
          <a:p>
            <a:endParaRPr lang="en-US" dirty="0"/>
          </a:p>
        </p:txBody>
      </p:sp>
    </p:spTree>
    <p:extLst>
      <p:ext uri="{BB962C8B-B14F-4D97-AF65-F5344CB8AC3E}">
        <p14:creationId xmlns:p14="http://schemas.microsoft.com/office/powerpoint/2010/main" val="27347788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B0732-DC43-2CAC-FA91-416434F4335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CE3CEC-4574-4933-89CF-482C8115FC97}"/>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参考文献</a:t>
            </a:r>
            <a:endParaRPr lang="zh-CN" altLang="en-US" dirty="0">
              <a:latin typeface="DengXian" charset="-122"/>
              <a:ea typeface="DengXian" charset="-122"/>
            </a:endParaRPr>
          </a:p>
        </p:txBody>
      </p:sp>
      <p:sp>
        <p:nvSpPr>
          <p:cNvPr id="3" name="Content Placeholder 2">
            <a:extLst>
              <a:ext uri="{FF2B5EF4-FFF2-40B4-BE49-F238E27FC236}">
                <a16:creationId xmlns:a16="http://schemas.microsoft.com/office/drawing/2014/main" id="{5E361453-2FCD-8925-FDC0-2A1B4066A001}"/>
              </a:ext>
            </a:extLst>
          </p:cNvPr>
          <p:cNvSpPr txBox="1">
            <a:spLocks/>
          </p:cNvSpPr>
          <p:nvPr/>
        </p:nvSpPr>
        <p:spPr>
          <a:xfrm>
            <a:off x="838200" y="1825625"/>
            <a:ext cx="10515600" cy="4351338"/>
          </a:xfrm>
          <a:prstGeom prst="rect">
            <a:avLst/>
          </a:prstGeom>
        </p:spPr>
        <p:txBody>
          <a:bodyPr>
            <a:normAutofit fontScale="70000" lnSpcReduction="20000"/>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Social Simulacra: Creating Populated Prototypes for Social Computing Systems</a:t>
            </a:r>
          </a:p>
          <a:p>
            <a:r>
              <a:rPr lang="en-US"/>
              <a:t>Generative Agents: Interactive Simulacra of Human Behavior</a:t>
            </a:r>
          </a:p>
          <a:p>
            <a:r>
              <a:rPr lang="en-US" altLang="zh-CN"/>
              <a:t>S3 : Social-network Simulation System with Large Language Model-Empowered Agents</a:t>
            </a:r>
          </a:p>
          <a:p>
            <a:r>
              <a:rPr lang="en-US" altLang="zh-CN"/>
              <a:t>Communicative Agents for Software Development</a:t>
            </a:r>
          </a:p>
          <a:p>
            <a:r>
              <a:rPr lang="en-US" altLang="zh-CN"/>
              <a:t>Unleashing Cognitive Synergy in Large Language Models: A Task-Solving Agent through Multi-Persona Self-Collaboration</a:t>
            </a:r>
          </a:p>
          <a:p>
            <a:r>
              <a:rPr lang="en-US">
                <a:sym typeface="+mn-ea"/>
              </a:rPr>
              <a:t>Improving Factuality and Reasoning in Language Models through Multiagent Debate</a:t>
            </a:r>
            <a:endParaRPr lang="en-US"/>
          </a:p>
          <a:p>
            <a:r>
              <a:rPr lang="en-US">
                <a:solidFill>
                  <a:schemeClr val="tx1">
                    <a:lumMod val="85000"/>
                    <a:lumOff val="15000"/>
                  </a:schemeClr>
                </a:solidFill>
                <a:sym typeface="+mn-ea"/>
              </a:rPr>
              <a:t>Improving Language Model Negotiation with Self-Play and In-Context Learning from AI Feedback</a:t>
            </a:r>
          </a:p>
          <a:p>
            <a:r>
              <a:rPr lang="en-US">
                <a:solidFill>
                  <a:schemeClr val="tx1">
                    <a:lumMod val="85000"/>
                    <a:lumOff val="15000"/>
                  </a:schemeClr>
                </a:solidFill>
                <a:sym typeface="+mn-ea"/>
              </a:rPr>
              <a:t>Examining the Inter-Consistency of Large Language Models: An In-depth Analysis via Debate</a:t>
            </a:r>
            <a:endParaRPr lang="en-US">
              <a:solidFill>
                <a:schemeClr val="tx1">
                  <a:lumMod val="85000"/>
                  <a:lumOff val="15000"/>
                </a:schemeClr>
              </a:solidFill>
            </a:endParaRPr>
          </a:p>
          <a:p>
            <a:r>
              <a:rPr lang="en-US"/>
              <a:t>Encouraging Divergent Thinking in Large Language Models through Multi-Agent Debate</a:t>
            </a:r>
          </a:p>
          <a:p>
            <a:r>
              <a:rPr lang="en-US">
                <a:solidFill>
                  <a:schemeClr val="tx1">
                    <a:lumMod val="85000"/>
                    <a:lumOff val="15000"/>
                  </a:schemeClr>
                </a:solidFill>
                <a:sym typeface="+mn-ea"/>
              </a:rPr>
              <a:t>Auto-GPT for Online Decision Making: Benchmarks and Additional Opinions</a:t>
            </a:r>
          </a:p>
          <a:p>
            <a:r>
              <a:rPr lang="en-US" altLang="zh-CN"/>
              <a:t>Emergent autonomous scientific research capabilities of large language models</a:t>
            </a:r>
          </a:p>
          <a:p>
            <a:r>
              <a:rPr lang="en-US"/>
              <a:t>Large</a:t>
            </a:r>
            <a:r>
              <a:rPr lang="zh-CN" altLang="en-US"/>
              <a:t> </a:t>
            </a:r>
            <a:r>
              <a:rPr lang="en-US" altLang="zh-CN"/>
              <a:t>Language</a:t>
            </a:r>
            <a:r>
              <a:rPr lang="zh-CN" altLang="en-US"/>
              <a:t> </a:t>
            </a:r>
            <a:r>
              <a:rPr lang="en-US" altLang="zh-CN"/>
              <a:t>Models</a:t>
            </a:r>
            <a:r>
              <a:rPr lang="zh-CN" altLang="en-US"/>
              <a:t> </a:t>
            </a:r>
            <a:r>
              <a:rPr lang="en-US" altLang="zh-CN"/>
              <a:t>as</a:t>
            </a:r>
            <a:r>
              <a:rPr lang="zh-CN" altLang="en-US"/>
              <a:t> </a:t>
            </a:r>
            <a:r>
              <a:rPr lang="en-US" altLang="zh-CN"/>
              <a:t>Tool</a:t>
            </a:r>
            <a:r>
              <a:rPr lang="zh-CN" altLang="en-US"/>
              <a:t> </a:t>
            </a:r>
            <a:r>
              <a:rPr lang="en-US" altLang="zh-CN"/>
              <a:t>Makers</a:t>
            </a:r>
          </a:p>
          <a:p>
            <a:endParaRPr lang="en-US" altLang="zh-CN" dirty="0"/>
          </a:p>
        </p:txBody>
      </p:sp>
    </p:spTree>
    <p:extLst>
      <p:ext uri="{BB962C8B-B14F-4D97-AF65-F5344CB8AC3E}">
        <p14:creationId xmlns:p14="http://schemas.microsoft.com/office/powerpoint/2010/main" val="2324889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EEA70-D3F3-ABC4-862D-15E05354C6C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3F2BB4F-4E53-761C-1434-BDCBE8749DAE}"/>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各类知识都可以被检索</a:t>
            </a:r>
            <a:endParaRPr lang="en-US" altLang="zh-CN" sz="3400" dirty="0">
              <a:latin typeface="DengXian" charset="-122"/>
              <a:ea typeface="DengXian" charset="-122"/>
            </a:endParaRPr>
          </a:p>
        </p:txBody>
      </p:sp>
      <p:pic>
        <p:nvPicPr>
          <p:cNvPr id="11" name="图片 10">
            <a:extLst>
              <a:ext uri="{FF2B5EF4-FFF2-40B4-BE49-F238E27FC236}">
                <a16:creationId xmlns:a16="http://schemas.microsoft.com/office/drawing/2014/main" id="{CBC169FC-03EE-07E2-E39E-6A95FEF9AA6E}"/>
              </a:ext>
            </a:extLst>
          </p:cNvPr>
          <p:cNvPicPr>
            <a:picLocks noChangeAspect="1"/>
          </p:cNvPicPr>
          <p:nvPr/>
        </p:nvPicPr>
        <p:blipFill>
          <a:blip r:embed="rId3"/>
          <a:stretch>
            <a:fillRect/>
          </a:stretch>
        </p:blipFill>
        <p:spPr>
          <a:xfrm>
            <a:off x="1128868" y="1300498"/>
            <a:ext cx="5439357" cy="5291425"/>
          </a:xfrm>
          <a:prstGeom prst="rect">
            <a:avLst/>
          </a:prstGeom>
        </p:spPr>
      </p:pic>
    </p:spTree>
    <p:extLst>
      <p:ext uri="{BB962C8B-B14F-4D97-AF65-F5344CB8AC3E}">
        <p14:creationId xmlns:p14="http://schemas.microsoft.com/office/powerpoint/2010/main" val="138567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4A9F0-57B2-ACF9-1304-8E90FC7DDF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3DBB36D-D356-FA7C-77A1-4ACD5D693DE7}"/>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稠密检索器原理简介之“单塔检索器”</a:t>
            </a:r>
            <a:endParaRPr lang="en-US" altLang="zh-CN" sz="3400" dirty="0">
              <a:latin typeface="DengXian" charset="-122"/>
              <a:ea typeface="DengXian" charset="-122"/>
            </a:endParaRPr>
          </a:p>
        </p:txBody>
      </p:sp>
      <p:pic>
        <p:nvPicPr>
          <p:cNvPr id="10" name="图片 9">
            <a:extLst>
              <a:ext uri="{FF2B5EF4-FFF2-40B4-BE49-F238E27FC236}">
                <a16:creationId xmlns:a16="http://schemas.microsoft.com/office/drawing/2014/main" id="{AC296A4E-9E7F-9B3E-336F-E3909583D7DD}"/>
              </a:ext>
            </a:extLst>
          </p:cNvPr>
          <p:cNvPicPr>
            <a:picLocks noChangeAspect="1"/>
          </p:cNvPicPr>
          <p:nvPr/>
        </p:nvPicPr>
        <p:blipFill>
          <a:blip r:embed="rId3"/>
          <a:stretch>
            <a:fillRect/>
          </a:stretch>
        </p:blipFill>
        <p:spPr>
          <a:xfrm>
            <a:off x="901521" y="1334584"/>
            <a:ext cx="10328855" cy="4896789"/>
          </a:xfrm>
          <a:prstGeom prst="rect">
            <a:avLst/>
          </a:prstGeom>
        </p:spPr>
      </p:pic>
      <p:pic>
        <p:nvPicPr>
          <p:cNvPr id="11" name="图片 10">
            <a:extLst>
              <a:ext uri="{FF2B5EF4-FFF2-40B4-BE49-F238E27FC236}">
                <a16:creationId xmlns:a16="http://schemas.microsoft.com/office/drawing/2014/main" id="{E160FFB7-BE88-2BAD-B2D4-7771609F5B00}"/>
              </a:ext>
            </a:extLst>
          </p:cNvPr>
          <p:cNvPicPr>
            <a:picLocks noChangeAspect="1"/>
          </p:cNvPicPr>
          <p:nvPr/>
        </p:nvPicPr>
        <p:blipFill>
          <a:blip r:embed="rId4"/>
          <a:stretch>
            <a:fillRect/>
          </a:stretch>
        </p:blipFill>
        <p:spPr>
          <a:xfrm>
            <a:off x="4688642" y="6368529"/>
            <a:ext cx="2754612" cy="327930"/>
          </a:xfrm>
          <a:prstGeom prst="rect">
            <a:avLst/>
          </a:prstGeom>
        </p:spPr>
      </p:pic>
    </p:spTree>
    <p:extLst>
      <p:ext uri="{BB962C8B-B14F-4D97-AF65-F5344CB8AC3E}">
        <p14:creationId xmlns:p14="http://schemas.microsoft.com/office/powerpoint/2010/main" val="364537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AAC53-358A-41DB-B865-D0E7CD690D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ACE29F8-4A50-4F2D-01C6-521E579D5893}"/>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稠密检索器原理简介之“双塔检索器”</a:t>
            </a:r>
            <a:endParaRPr lang="en-US" altLang="zh-CN" sz="3400" dirty="0">
              <a:latin typeface="DengXian" charset="-122"/>
              <a:ea typeface="DengXian" charset="-122"/>
            </a:endParaRPr>
          </a:p>
        </p:txBody>
      </p:sp>
      <p:pic>
        <p:nvPicPr>
          <p:cNvPr id="4" name="图片 3">
            <a:extLst>
              <a:ext uri="{FF2B5EF4-FFF2-40B4-BE49-F238E27FC236}">
                <a16:creationId xmlns:a16="http://schemas.microsoft.com/office/drawing/2014/main" id="{B29EC672-A76D-0E98-BF86-2EDA55AACE8E}"/>
              </a:ext>
            </a:extLst>
          </p:cNvPr>
          <p:cNvPicPr>
            <a:picLocks noChangeAspect="1"/>
          </p:cNvPicPr>
          <p:nvPr/>
        </p:nvPicPr>
        <p:blipFill>
          <a:blip r:embed="rId3"/>
          <a:stretch>
            <a:fillRect/>
          </a:stretch>
        </p:blipFill>
        <p:spPr>
          <a:xfrm>
            <a:off x="8178084" y="5840216"/>
            <a:ext cx="3463310" cy="409167"/>
          </a:xfrm>
          <a:prstGeom prst="rect">
            <a:avLst/>
          </a:prstGeom>
        </p:spPr>
      </p:pic>
      <p:pic>
        <p:nvPicPr>
          <p:cNvPr id="5" name="图片 4">
            <a:extLst>
              <a:ext uri="{FF2B5EF4-FFF2-40B4-BE49-F238E27FC236}">
                <a16:creationId xmlns:a16="http://schemas.microsoft.com/office/drawing/2014/main" id="{29445477-1E49-0BE6-DA24-50BC164FDDF7}"/>
              </a:ext>
            </a:extLst>
          </p:cNvPr>
          <p:cNvPicPr>
            <a:picLocks noChangeAspect="1"/>
          </p:cNvPicPr>
          <p:nvPr/>
        </p:nvPicPr>
        <p:blipFill>
          <a:blip r:embed="rId4"/>
          <a:stretch>
            <a:fillRect/>
          </a:stretch>
        </p:blipFill>
        <p:spPr>
          <a:xfrm>
            <a:off x="35238" y="5177042"/>
            <a:ext cx="5921706" cy="1380351"/>
          </a:xfrm>
          <a:prstGeom prst="rect">
            <a:avLst/>
          </a:prstGeom>
        </p:spPr>
      </p:pic>
      <p:pic>
        <p:nvPicPr>
          <p:cNvPr id="3" name="图片 2">
            <a:extLst>
              <a:ext uri="{FF2B5EF4-FFF2-40B4-BE49-F238E27FC236}">
                <a16:creationId xmlns:a16="http://schemas.microsoft.com/office/drawing/2014/main" id="{4C1C9BC4-EF9F-4074-507C-87276936C3CC}"/>
              </a:ext>
            </a:extLst>
          </p:cNvPr>
          <p:cNvPicPr>
            <a:picLocks noChangeAspect="1"/>
          </p:cNvPicPr>
          <p:nvPr/>
        </p:nvPicPr>
        <p:blipFill>
          <a:blip r:embed="rId5"/>
          <a:stretch>
            <a:fillRect/>
          </a:stretch>
        </p:blipFill>
        <p:spPr>
          <a:xfrm>
            <a:off x="2679191" y="1342490"/>
            <a:ext cx="9142420" cy="4173020"/>
          </a:xfrm>
          <a:prstGeom prst="rect">
            <a:avLst/>
          </a:prstGeom>
        </p:spPr>
      </p:pic>
    </p:spTree>
    <p:extLst>
      <p:ext uri="{BB962C8B-B14F-4D97-AF65-F5344CB8AC3E}">
        <p14:creationId xmlns:p14="http://schemas.microsoft.com/office/powerpoint/2010/main" val="852012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70B37-2E14-6068-2403-01424BF335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806838-62C2-8C71-0B3D-FB4FF40EF2D0}"/>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单塔 </a:t>
            </a:r>
            <a:r>
              <a:rPr lang="en-US" altLang="zh-CN" sz="3400" dirty="0">
                <a:latin typeface="DengXian" charset="-122"/>
                <a:ea typeface="DengXian" charset="-122"/>
              </a:rPr>
              <a:t>VS. </a:t>
            </a:r>
            <a:r>
              <a:rPr lang="zh-CN" altLang="en-US" sz="3400" dirty="0">
                <a:latin typeface="DengXian" charset="-122"/>
                <a:ea typeface="DengXian" charset="-122"/>
              </a:rPr>
              <a:t>双塔检索器</a:t>
            </a:r>
            <a:endParaRPr lang="en-US" altLang="zh-CN" sz="3400" dirty="0">
              <a:latin typeface="DengXian" charset="-122"/>
              <a:ea typeface="DengXian" charset="-122"/>
            </a:endParaRPr>
          </a:p>
        </p:txBody>
      </p:sp>
      <p:pic>
        <p:nvPicPr>
          <p:cNvPr id="6" name="图片 5">
            <a:extLst>
              <a:ext uri="{FF2B5EF4-FFF2-40B4-BE49-F238E27FC236}">
                <a16:creationId xmlns:a16="http://schemas.microsoft.com/office/drawing/2014/main" id="{0C09474D-FFCC-E8D9-7931-E275D0212BF1}"/>
              </a:ext>
            </a:extLst>
          </p:cNvPr>
          <p:cNvPicPr>
            <a:picLocks noChangeAspect="1"/>
          </p:cNvPicPr>
          <p:nvPr/>
        </p:nvPicPr>
        <p:blipFill>
          <a:blip r:embed="rId3"/>
          <a:stretch>
            <a:fillRect/>
          </a:stretch>
        </p:blipFill>
        <p:spPr>
          <a:xfrm>
            <a:off x="1385553" y="1367951"/>
            <a:ext cx="9149366" cy="5078116"/>
          </a:xfrm>
          <a:prstGeom prst="rect">
            <a:avLst/>
          </a:prstGeom>
        </p:spPr>
      </p:pic>
    </p:spTree>
    <p:extLst>
      <p:ext uri="{BB962C8B-B14F-4D97-AF65-F5344CB8AC3E}">
        <p14:creationId xmlns:p14="http://schemas.microsoft.com/office/powerpoint/2010/main" val="2414842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39065-57CB-6EDC-9BC7-799ED855E7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8CF5D82-89AF-7580-B68E-09B0CE48CCAA}"/>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单塔 </a:t>
            </a:r>
            <a:r>
              <a:rPr lang="en-US" altLang="zh-CN" sz="3400" dirty="0">
                <a:latin typeface="DengXian" charset="-122"/>
                <a:ea typeface="DengXian" charset="-122"/>
              </a:rPr>
              <a:t>VS. </a:t>
            </a:r>
            <a:r>
              <a:rPr lang="zh-CN" altLang="en-US" sz="3400" dirty="0">
                <a:latin typeface="DengXian" charset="-122"/>
                <a:ea typeface="DengXian" charset="-122"/>
              </a:rPr>
              <a:t>双塔检索器</a:t>
            </a:r>
            <a:endParaRPr lang="en-US" altLang="zh-CN" sz="3400" dirty="0">
              <a:latin typeface="DengXian" charset="-122"/>
              <a:ea typeface="DengXian" charset="-122"/>
            </a:endParaRPr>
          </a:p>
        </p:txBody>
      </p:sp>
      <p:pic>
        <p:nvPicPr>
          <p:cNvPr id="3" name="图片 2">
            <a:extLst>
              <a:ext uri="{FF2B5EF4-FFF2-40B4-BE49-F238E27FC236}">
                <a16:creationId xmlns:a16="http://schemas.microsoft.com/office/drawing/2014/main" id="{7A3B7A11-3D93-7F82-D081-D092F48A7E43}"/>
              </a:ext>
            </a:extLst>
          </p:cNvPr>
          <p:cNvPicPr>
            <a:picLocks noChangeAspect="1"/>
          </p:cNvPicPr>
          <p:nvPr/>
        </p:nvPicPr>
        <p:blipFill>
          <a:blip r:embed="rId3"/>
          <a:stretch>
            <a:fillRect/>
          </a:stretch>
        </p:blipFill>
        <p:spPr>
          <a:xfrm>
            <a:off x="475689" y="1431494"/>
            <a:ext cx="11240621" cy="5014573"/>
          </a:xfrm>
          <a:prstGeom prst="rect">
            <a:avLst/>
          </a:prstGeom>
        </p:spPr>
      </p:pic>
    </p:spTree>
    <p:extLst>
      <p:ext uri="{BB962C8B-B14F-4D97-AF65-F5344CB8AC3E}">
        <p14:creationId xmlns:p14="http://schemas.microsoft.com/office/powerpoint/2010/main" val="349472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8F44B-CCDB-E83F-B34F-2B3D2782E4A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C823E1C-AD70-7EC6-4DBB-3390E1A126AD}"/>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单塔检索器代表模型​</a:t>
            </a:r>
            <a:endParaRPr lang="en-US" altLang="zh-CN" sz="3400" dirty="0">
              <a:latin typeface="DengXian" charset="-122"/>
              <a:ea typeface="DengXian" charset="-122"/>
            </a:endParaRPr>
          </a:p>
        </p:txBody>
      </p:sp>
      <p:pic>
        <p:nvPicPr>
          <p:cNvPr id="6" name="图片 5">
            <a:extLst>
              <a:ext uri="{FF2B5EF4-FFF2-40B4-BE49-F238E27FC236}">
                <a16:creationId xmlns:a16="http://schemas.microsoft.com/office/drawing/2014/main" id="{C5ED9F5A-9193-13AB-4035-D084B35D1C94}"/>
              </a:ext>
            </a:extLst>
          </p:cNvPr>
          <p:cNvPicPr>
            <a:picLocks noChangeAspect="1"/>
          </p:cNvPicPr>
          <p:nvPr/>
        </p:nvPicPr>
        <p:blipFill>
          <a:blip r:embed="rId3"/>
          <a:stretch>
            <a:fillRect/>
          </a:stretch>
        </p:blipFill>
        <p:spPr>
          <a:xfrm>
            <a:off x="883276" y="1656856"/>
            <a:ext cx="10655518" cy="4576518"/>
          </a:xfrm>
          <a:prstGeom prst="rect">
            <a:avLst/>
          </a:prstGeom>
        </p:spPr>
      </p:pic>
    </p:spTree>
    <p:extLst>
      <p:ext uri="{BB962C8B-B14F-4D97-AF65-F5344CB8AC3E}">
        <p14:creationId xmlns:p14="http://schemas.microsoft.com/office/powerpoint/2010/main" val="314983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BE4BA-7FE2-E7CE-C3F5-D9849E8DD71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2D88161-6D40-7340-E4B1-A8614F8B3185}"/>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双塔检索器代表模型​</a:t>
            </a:r>
            <a:endParaRPr lang="en-US" altLang="zh-CN" sz="3400" dirty="0">
              <a:latin typeface="DengXian" charset="-122"/>
              <a:ea typeface="DengXian" charset="-122"/>
            </a:endParaRPr>
          </a:p>
        </p:txBody>
      </p:sp>
      <p:pic>
        <p:nvPicPr>
          <p:cNvPr id="5" name="图片 4">
            <a:extLst>
              <a:ext uri="{FF2B5EF4-FFF2-40B4-BE49-F238E27FC236}">
                <a16:creationId xmlns:a16="http://schemas.microsoft.com/office/drawing/2014/main" id="{19FB66BF-3633-1CE1-B1C6-B49CC85E826E}"/>
              </a:ext>
            </a:extLst>
          </p:cNvPr>
          <p:cNvPicPr>
            <a:picLocks noChangeAspect="1"/>
          </p:cNvPicPr>
          <p:nvPr/>
        </p:nvPicPr>
        <p:blipFill>
          <a:blip r:embed="rId3"/>
          <a:stretch>
            <a:fillRect/>
          </a:stretch>
        </p:blipFill>
        <p:spPr>
          <a:xfrm>
            <a:off x="1378442" y="2143804"/>
            <a:ext cx="9435116" cy="4089571"/>
          </a:xfrm>
          <a:prstGeom prst="rect">
            <a:avLst/>
          </a:prstGeom>
        </p:spPr>
      </p:pic>
    </p:spTree>
    <p:extLst>
      <p:ext uri="{BB962C8B-B14F-4D97-AF65-F5344CB8AC3E}">
        <p14:creationId xmlns:p14="http://schemas.microsoft.com/office/powerpoint/2010/main" val="1454681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70931-B3E8-2696-7FD9-DE3FC507935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6A7B79C-7F86-908D-C41A-AC44D062ECD2}"/>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如何选择检索器</a:t>
            </a:r>
            <a:endParaRPr lang="en-US" altLang="zh-CN" sz="3400" dirty="0">
              <a:latin typeface="DengXian" charset="-122"/>
              <a:ea typeface="DengXian" charset="-122"/>
            </a:endParaRPr>
          </a:p>
        </p:txBody>
      </p:sp>
      <p:pic>
        <p:nvPicPr>
          <p:cNvPr id="4" name="图片 3">
            <a:extLst>
              <a:ext uri="{FF2B5EF4-FFF2-40B4-BE49-F238E27FC236}">
                <a16:creationId xmlns:a16="http://schemas.microsoft.com/office/drawing/2014/main" id="{A59834A9-9E00-860A-95E3-187D750B8160}"/>
              </a:ext>
            </a:extLst>
          </p:cNvPr>
          <p:cNvPicPr>
            <a:picLocks noChangeAspect="1"/>
          </p:cNvPicPr>
          <p:nvPr/>
        </p:nvPicPr>
        <p:blipFill>
          <a:blip r:embed="rId3"/>
          <a:stretch>
            <a:fillRect/>
          </a:stretch>
        </p:blipFill>
        <p:spPr>
          <a:xfrm>
            <a:off x="527260" y="1691023"/>
            <a:ext cx="11137480" cy="4168863"/>
          </a:xfrm>
          <a:prstGeom prst="rect">
            <a:avLst/>
          </a:prstGeom>
        </p:spPr>
      </p:pic>
    </p:spTree>
    <p:extLst>
      <p:ext uri="{BB962C8B-B14F-4D97-AF65-F5344CB8AC3E}">
        <p14:creationId xmlns:p14="http://schemas.microsoft.com/office/powerpoint/2010/main" val="145484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9062F-7265-D846-A231-48A14B800E5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132556F-AE8B-9F8A-EFE8-8661412D833F}"/>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检索器（</a:t>
            </a:r>
            <a:r>
              <a:rPr lang="en" altLang="zh-CN" sz="3400" dirty="0">
                <a:latin typeface="DengXian" charset="-122"/>
                <a:ea typeface="DengXian" charset="-122"/>
              </a:rPr>
              <a:t>Retriever</a:t>
            </a:r>
            <a:r>
              <a:rPr lang="zh-CN" altLang="en-US" sz="3400" dirty="0">
                <a:latin typeface="DengXian" charset="-122"/>
                <a:ea typeface="DengXian" charset="-122"/>
              </a:rPr>
              <a:t>）总结</a:t>
            </a:r>
            <a:endParaRPr lang="en-US" altLang="zh-CN" sz="3400" dirty="0">
              <a:latin typeface="DengXian" charset="-122"/>
              <a:ea typeface="DengXian" charset="-122"/>
            </a:endParaRPr>
          </a:p>
        </p:txBody>
      </p:sp>
      <p:pic>
        <p:nvPicPr>
          <p:cNvPr id="5" name="图片 4">
            <a:extLst>
              <a:ext uri="{FF2B5EF4-FFF2-40B4-BE49-F238E27FC236}">
                <a16:creationId xmlns:a16="http://schemas.microsoft.com/office/drawing/2014/main" id="{91BA5DC9-07E9-74A0-814F-27F8C4F092F0}"/>
              </a:ext>
            </a:extLst>
          </p:cNvPr>
          <p:cNvPicPr>
            <a:picLocks noChangeAspect="1"/>
          </p:cNvPicPr>
          <p:nvPr/>
        </p:nvPicPr>
        <p:blipFill>
          <a:blip r:embed="rId3"/>
          <a:stretch>
            <a:fillRect/>
          </a:stretch>
        </p:blipFill>
        <p:spPr>
          <a:xfrm>
            <a:off x="1225103" y="1355280"/>
            <a:ext cx="9741794" cy="5090787"/>
          </a:xfrm>
          <a:prstGeom prst="rect">
            <a:avLst/>
          </a:prstGeom>
        </p:spPr>
      </p:pic>
    </p:spTree>
    <p:extLst>
      <p:ext uri="{BB962C8B-B14F-4D97-AF65-F5344CB8AC3E}">
        <p14:creationId xmlns:p14="http://schemas.microsoft.com/office/powerpoint/2010/main" val="506625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97608-A975-A57F-D635-D6BFA847530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9203DC3-8DCC-E3A5-B231-15D1D5731C25}"/>
              </a:ext>
            </a:extLst>
          </p:cNvPr>
          <p:cNvSpPr>
            <a:spLocks noGrp="1"/>
          </p:cNvSpPr>
          <p:nvPr>
            <p:ph type="title"/>
          </p:nvPr>
        </p:nvSpPr>
        <p:spPr/>
        <p:txBody>
          <a:bodyPr/>
          <a:lstStyle/>
          <a:p>
            <a:r>
              <a:rPr lang="zh-CN" altLang="en-US" dirty="0">
                <a:latin typeface="DengXian" charset="-122"/>
                <a:ea typeface="DengXian" charset="-122"/>
              </a:rPr>
              <a:t>大纲</a:t>
            </a:r>
          </a:p>
        </p:txBody>
      </p:sp>
      <p:sp>
        <p:nvSpPr>
          <p:cNvPr id="3" name="内容占位符 2">
            <a:extLst>
              <a:ext uri="{FF2B5EF4-FFF2-40B4-BE49-F238E27FC236}">
                <a16:creationId xmlns:a16="http://schemas.microsoft.com/office/drawing/2014/main" id="{FFA5E1D7-C5B6-554F-3B09-FB643AE80FC9}"/>
              </a:ext>
            </a:extLst>
          </p:cNvPr>
          <p:cNvSpPr>
            <a:spLocks noGrp="1"/>
          </p:cNvSpPr>
          <p:nvPr>
            <p:ph sz="quarter" idx="10"/>
          </p:nvPr>
        </p:nvSpPr>
        <p:spPr/>
        <p:txBody>
          <a:bodyPr/>
          <a:lstStyle/>
          <a:p>
            <a:pPr>
              <a:lnSpc>
                <a:spcPct val="150000"/>
              </a:lnSpc>
            </a:pPr>
            <a:r>
              <a:rPr kumimoji="1" lang="zh-CN" altLang="en-US" b="0" dirty="0"/>
              <a:t>检索增强</a:t>
            </a:r>
            <a:r>
              <a:rPr kumimoji="1" lang="en-US" altLang="zh-CN" b="0" dirty="0"/>
              <a:t> RAG</a:t>
            </a:r>
            <a:r>
              <a:rPr kumimoji="1" lang="zh-CN" altLang="en-US" b="0" dirty="0"/>
              <a:t> 技术   </a:t>
            </a:r>
            <a:endParaRPr kumimoji="1" lang="en-US" altLang="zh-CN" b="0" dirty="0"/>
          </a:p>
          <a:p>
            <a:pPr>
              <a:lnSpc>
                <a:spcPct val="150000"/>
              </a:lnSpc>
            </a:pPr>
            <a:r>
              <a:rPr kumimoji="1" lang="zh-CN" altLang="en-US" dirty="0">
                <a:solidFill>
                  <a:schemeClr val="bg1">
                    <a:lumMod val="65000"/>
                  </a:schemeClr>
                </a:solidFill>
              </a:rPr>
              <a:t>工具调用技术</a:t>
            </a:r>
            <a:endParaRPr kumimoji="1" lang="en-US" altLang="zh-CN" dirty="0">
              <a:solidFill>
                <a:schemeClr val="bg1">
                  <a:lumMod val="65000"/>
                </a:schemeClr>
              </a:solidFill>
            </a:endParaRPr>
          </a:p>
          <a:p>
            <a:pPr>
              <a:lnSpc>
                <a:spcPct val="150000"/>
              </a:lnSpc>
            </a:pPr>
            <a:r>
              <a:rPr kumimoji="1" lang="zh-CN" altLang="en-US" dirty="0">
                <a:solidFill>
                  <a:schemeClr val="bg1">
                    <a:lumMod val="65000"/>
                  </a:schemeClr>
                </a:solidFill>
              </a:rPr>
              <a:t>自我反思</a:t>
            </a:r>
            <a:endParaRPr kumimoji="1" lang="en-US" altLang="zh-CN" dirty="0">
              <a:solidFill>
                <a:schemeClr val="bg1">
                  <a:lumMod val="65000"/>
                </a:schemeClr>
              </a:solidFill>
            </a:endParaRPr>
          </a:p>
          <a:p>
            <a:pPr>
              <a:lnSpc>
                <a:spcPct val="150000"/>
              </a:lnSpc>
            </a:pPr>
            <a:r>
              <a:rPr kumimoji="1" lang="zh-CN" altLang="en-US" dirty="0">
                <a:solidFill>
                  <a:schemeClr val="bg1">
                    <a:lumMod val="65000"/>
                  </a:schemeClr>
                </a:solidFill>
              </a:rPr>
              <a:t>多智能体</a:t>
            </a:r>
          </a:p>
        </p:txBody>
      </p:sp>
    </p:spTree>
    <p:extLst>
      <p:ext uri="{BB962C8B-B14F-4D97-AF65-F5344CB8AC3E}">
        <p14:creationId xmlns:p14="http://schemas.microsoft.com/office/powerpoint/2010/main" val="3946097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5051C-9FDD-9879-ACB3-FC71709AE41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FD99380-5F03-8E73-12D8-FB6141B6978A}"/>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检索（</a:t>
            </a:r>
            <a:r>
              <a:rPr lang="en" altLang="zh-CN" sz="3400" dirty="0">
                <a:latin typeface="DengXian" charset="-122"/>
                <a:ea typeface="DengXian" charset="-122"/>
              </a:rPr>
              <a:t>Retriever</a:t>
            </a:r>
            <a:r>
              <a:rPr lang="zh-CN" altLang="en-US" sz="3400" dirty="0">
                <a:latin typeface="DengXian" charset="-122"/>
                <a:ea typeface="DengXian" charset="-122"/>
              </a:rPr>
              <a:t>）是目前非常火热的前沿方向</a:t>
            </a:r>
            <a:endParaRPr lang="en-US" altLang="zh-CN" sz="3400" dirty="0">
              <a:latin typeface="DengXian" charset="-122"/>
              <a:ea typeface="DengXian" charset="-122"/>
            </a:endParaRPr>
          </a:p>
        </p:txBody>
      </p:sp>
      <p:sp>
        <p:nvSpPr>
          <p:cNvPr id="4" name="文本框 3">
            <a:extLst>
              <a:ext uri="{FF2B5EF4-FFF2-40B4-BE49-F238E27FC236}">
                <a16:creationId xmlns:a16="http://schemas.microsoft.com/office/drawing/2014/main" id="{843D5620-4864-7DC0-6AD8-12667F6169C8}"/>
              </a:ext>
            </a:extLst>
          </p:cNvPr>
          <p:cNvSpPr txBox="1"/>
          <p:nvPr/>
        </p:nvSpPr>
        <p:spPr>
          <a:xfrm>
            <a:off x="1156952" y="1648496"/>
            <a:ext cx="9878095" cy="4437305"/>
          </a:xfrm>
          <a:prstGeom prst="rect">
            <a:avLst/>
          </a:prstGeom>
          <a:noFill/>
        </p:spPr>
        <p:txBody>
          <a:bodyPr wrap="square" rtlCol="0">
            <a:spAutoFit/>
          </a:bodyPr>
          <a:lstStyle/>
          <a:p>
            <a:pPr marL="457200" indent="-457200">
              <a:lnSpc>
                <a:spcPct val="150000"/>
              </a:lnSpc>
              <a:buFont typeface="Wingdings" pitchFamily="2" charset="2"/>
              <a:buChar char="l"/>
            </a:pPr>
            <a:r>
              <a:rPr kumimoji="1" lang="zh-CN" altLang="en-US"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多模态检索（</a:t>
            </a:r>
            <a:r>
              <a:rPr kumimoji="1" lang="en" altLang="zh-C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Multi-Modal Retrieval</a:t>
            </a:r>
            <a:r>
              <a:rPr kumimoji="1" lang="zh-CN" altLang="e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endParaRPr kumimoji="1" lang="en-US" altLang="zh-C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457200" indent="-457200">
              <a:lnSpc>
                <a:spcPct val="150000"/>
              </a:lnSpc>
              <a:buFont typeface="Wingdings" pitchFamily="2" charset="2"/>
              <a:buChar char="l"/>
            </a:pPr>
            <a:r>
              <a:rPr kumimoji="1" lang="zh-CN" altLang="en-US"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高效检索技术（</a:t>
            </a:r>
            <a:r>
              <a:rPr kumimoji="1" lang="en" altLang="zh-C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Efficient Retrieval</a:t>
            </a:r>
            <a:r>
              <a:rPr kumimoji="1" lang="zh-CN" altLang="e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endParaRPr kumimoji="1" lang="en-US" altLang="zh-C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457200" indent="-457200">
              <a:lnSpc>
                <a:spcPct val="150000"/>
              </a:lnSpc>
              <a:buFont typeface="Wingdings" pitchFamily="2" charset="2"/>
              <a:buChar char="l"/>
            </a:pPr>
            <a:r>
              <a:rPr kumimoji="1" lang="zh-CN" altLang="en-US"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跨语言检索（</a:t>
            </a:r>
            <a:r>
              <a:rPr kumimoji="1" lang="en" altLang="zh-C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Cross-Lingual Retrieval</a:t>
            </a:r>
            <a:r>
              <a:rPr kumimoji="1" lang="zh-CN" altLang="e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p>
          <a:p>
            <a:pPr marL="457200" indent="-457200">
              <a:lnSpc>
                <a:spcPct val="150000"/>
              </a:lnSpc>
              <a:buFont typeface="Wingdings" pitchFamily="2" charset="2"/>
              <a:buChar char="l"/>
            </a:pPr>
            <a:r>
              <a:rPr kumimoji="1" lang="zh-CN" altLang="en-US"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生成式检索（</a:t>
            </a:r>
            <a:r>
              <a:rPr kumimoji="1" lang="en" altLang="zh-C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Generative Retrieval</a:t>
            </a:r>
            <a:r>
              <a:rPr kumimoji="1" lang="zh-CN" altLang="e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endParaRPr kumimoji="1" lang="en-US" altLang="zh-C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457200" indent="-457200">
              <a:lnSpc>
                <a:spcPct val="150000"/>
              </a:lnSpc>
              <a:buFont typeface="Wingdings" pitchFamily="2" charset="2"/>
              <a:buChar char="l"/>
            </a:pPr>
            <a:r>
              <a:rPr kumimoji="1" lang="zh-CN" altLang="en-US"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神经符号检索（</a:t>
            </a:r>
            <a:r>
              <a:rPr kumimoji="1" lang="en" altLang="zh-CN" sz="3200" dirty="0" err="1">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Neurosymbolic</a:t>
            </a:r>
            <a:r>
              <a:rPr kumimoji="1" lang="en" altLang="zh-C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 Retrieval</a:t>
            </a:r>
            <a:r>
              <a:rPr kumimoji="1" lang="zh-CN" altLang="e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p>
          <a:p>
            <a:pPr marL="457200" indent="-457200">
              <a:lnSpc>
                <a:spcPct val="150000"/>
              </a:lnSpc>
              <a:buFont typeface="Wingdings" pitchFamily="2" charset="2"/>
              <a:buChar char="l"/>
            </a:pPr>
            <a:r>
              <a:rPr kumimoji="1" lang="en" altLang="zh-C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endParaRPr kumimoji="1" lang="zh-CN" altLang="en" sz="3200" dirty="0">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43235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8597850D-E022-BCDD-D473-183C5552E476}"/>
              </a:ext>
            </a:extLst>
          </p:cNvPr>
          <p:cNvPicPr>
            <a:picLocks noChangeAspect="1"/>
          </p:cNvPicPr>
          <p:nvPr/>
        </p:nvPicPr>
        <p:blipFill rotWithShape="1">
          <a:blip r:embed="rId3"/>
          <a:srcRect b="3303"/>
          <a:stretch/>
        </p:blipFill>
        <p:spPr>
          <a:xfrm>
            <a:off x="3528006" y="1493651"/>
            <a:ext cx="8663994" cy="4952416"/>
          </a:xfrm>
          <a:prstGeom prst="rect">
            <a:avLst/>
          </a:prstGeom>
        </p:spPr>
      </p:pic>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sz="3600" dirty="0">
                <a:latin typeface="DengXian" charset="-122"/>
                <a:ea typeface="DengXian" charset="-122"/>
              </a:rPr>
              <a:t>大模型的检索增强技术（</a:t>
            </a:r>
            <a:r>
              <a:rPr lang="en" altLang="zh-CN" sz="3600" dirty="0">
                <a:latin typeface="DengXian" charset="-122"/>
                <a:ea typeface="DengXian" charset="-122"/>
              </a:rPr>
              <a:t> </a:t>
            </a:r>
            <a:r>
              <a:rPr lang="en-US" altLang="zh-CN" sz="3600" dirty="0">
                <a:latin typeface="DengXian" charset="-122"/>
                <a:ea typeface="DengXian" charset="-122"/>
              </a:rPr>
              <a:t>RAG for </a:t>
            </a:r>
            <a:r>
              <a:rPr lang="en" altLang="zh-CN" sz="3600" dirty="0">
                <a:latin typeface="DengXian" charset="-122"/>
                <a:ea typeface="DengXian" charset="-122"/>
              </a:rPr>
              <a:t>LLMs</a:t>
            </a:r>
            <a:r>
              <a:rPr lang="zh-CN" altLang="en-US" sz="3600" dirty="0">
                <a:latin typeface="DengXian" charset="-122"/>
                <a:ea typeface="DengXian" charset="-122"/>
              </a:rPr>
              <a:t>）</a:t>
            </a:r>
            <a:endParaRPr lang="en-US" altLang="zh-CN" dirty="0">
              <a:latin typeface="DengXian" charset="-122"/>
              <a:ea typeface="DengXian" charset="-122"/>
            </a:endParaRPr>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a:xfrm>
            <a:off x="134849" y="1253212"/>
            <a:ext cx="3732301" cy="5541201"/>
          </a:xfrm>
        </p:spPr>
        <p:txBody>
          <a:bodyPr/>
          <a:lstStyle/>
          <a:p>
            <a:pPr marL="0" indent="0">
              <a:lnSpc>
                <a:spcPct val="150000"/>
              </a:lnSpc>
              <a:buNone/>
            </a:pPr>
            <a:endParaRPr kumimoji="1" lang="en-US" altLang="zh-CN" sz="2400" dirty="0"/>
          </a:p>
          <a:p>
            <a:pPr marL="0" indent="0">
              <a:lnSpc>
                <a:spcPct val="150000"/>
              </a:lnSpc>
              <a:buNone/>
            </a:pPr>
            <a:r>
              <a:rPr kumimoji="1" lang="zh-CN" altLang="en-US" sz="2400" dirty="0"/>
              <a:t>不必调整大模型的参数，只需要</a:t>
            </a:r>
            <a:r>
              <a:rPr kumimoji="1" lang="zh-CN" altLang="en-US" sz="2400" dirty="0">
                <a:solidFill>
                  <a:schemeClr val="accent1">
                    <a:lumMod val="50000"/>
                  </a:schemeClr>
                </a:solidFill>
              </a:rPr>
              <a:t>外挂知识库</a:t>
            </a:r>
            <a:r>
              <a:rPr kumimoji="1" lang="zh-CN" altLang="en-US" sz="2400" dirty="0"/>
              <a:t>。</a:t>
            </a:r>
          </a:p>
          <a:p>
            <a:pPr marL="0" indent="0">
              <a:lnSpc>
                <a:spcPct val="150000"/>
              </a:lnSpc>
              <a:buNone/>
            </a:pPr>
            <a:endParaRPr kumimoji="1" lang="en-US" altLang="zh-CN" sz="2400" dirty="0"/>
          </a:p>
          <a:p>
            <a:pPr marL="0" indent="0">
              <a:lnSpc>
                <a:spcPct val="150000"/>
              </a:lnSpc>
              <a:buNone/>
            </a:pPr>
            <a:r>
              <a:rPr kumimoji="1" lang="zh-CN" altLang="en-US" sz="2400" dirty="0">
                <a:solidFill>
                  <a:schemeClr val="accent1">
                    <a:lumMod val="50000"/>
                  </a:schemeClr>
                </a:solidFill>
              </a:rPr>
              <a:t>先会从大量文档中检索出相关的信息</a:t>
            </a:r>
            <a:r>
              <a:rPr kumimoji="1" lang="zh-CN" altLang="en-US" sz="2400" dirty="0"/>
              <a:t>，然后基于这些信息来生成回答。</a:t>
            </a:r>
            <a:endParaRPr kumimoji="1" lang="zh-CN" altLang="en-US" dirty="0"/>
          </a:p>
        </p:txBody>
      </p:sp>
      <p:sp>
        <p:nvSpPr>
          <p:cNvPr id="4" name="灯片编号占位符 3">
            <a:extLst>
              <a:ext uri="{FF2B5EF4-FFF2-40B4-BE49-F238E27FC236}">
                <a16:creationId xmlns:a16="http://schemas.microsoft.com/office/drawing/2014/main" id="{465555B5-DE5B-7785-C78C-88E9EC582D37}"/>
              </a:ext>
            </a:extLst>
          </p:cNvPr>
          <p:cNvSpPr>
            <a:spLocks noGrp="1"/>
          </p:cNvSpPr>
          <p:nvPr>
            <p:ph type="sldNum" sz="quarter" idx="4"/>
          </p:nvPr>
        </p:nvSpPr>
        <p:spPr/>
        <p:txBody>
          <a:bodyPr/>
          <a:lstStyle/>
          <a:p>
            <a:fld id="{CB97EF2D-26AB-4B8E-994F-76E2F1993B11}" type="slidenum">
              <a:rPr lang="zh-CN" altLang="en-US" smtClean="0"/>
              <a:pPr/>
              <a:t>21</a:t>
            </a:fld>
            <a:endParaRPr lang="zh-CN" altLang="en-US" dirty="0"/>
          </a:p>
        </p:txBody>
      </p:sp>
      <p:sp>
        <p:nvSpPr>
          <p:cNvPr id="21" name="文本框 20">
            <a:extLst>
              <a:ext uri="{FF2B5EF4-FFF2-40B4-BE49-F238E27FC236}">
                <a16:creationId xmlns:a16="http://schemas.microsoft.com/office/drawing/2014/main" id="{AE05BA33-277D-93E4-427E-804D6CE01C1E}"/>
              </a:ext>
            </a:extLst>
          </p:cNvPr>
          <p:cNvSpPr txBox="1"/>
          <p:nvPr/>
        </p:nvSpPr>
        <p:spPr>
          <a:xfrm>
            <a:off x="1450848" y="3072384"/>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458783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朴素</a:t>
            </a:r>
            <a:r>
              <a:rPr lang="en" altLang="zh-CN" dirty="0">
                <a:latin typeface="DengXian" charset="-122"/>
                <a:ea typeface="DengXian" charset="-122"/>
              </a:rPr>
              <a:t>RAG</a:t>
            </a:r>
            <a:endParaRPr kumimoji="1" lang="zh-CN" altLang="en-US" dirty="0"/>
          </a:p>
        </p:txBody>
      </p:sp>
      <p:sp>
        <p:nvSpPr>
          <p:cNvPr id="4" name="灯片编号占位符 3">
            <a:extLst>
              <a:ext uri="{FF2B5EF4-FFF2-40B4-BE49-F238E27FC236}">
                <a16:creationId xmlns:a16="http://schemas.microsoft.com/office/drawing/2014/main" id="{465555B5-DE5B-7785-C78C-88E9EC582D37}"/>
              </a:ext>
            </a:extLst>
          </p:cNvPr>
          <p:cNvSpPr>
            <a:spLocks noGrp="1"/>
          </p:cNvSpPr>
          <p:nvPr>
            <p:ph type="sldNum" sz="quarter" idx="4"/>
          </p:nvPr>
        </p:nvSpPr>
        <p:spPr/>
        <p:txBody>
          <a:bodyPr/>
          <a:lstStyle/>
          <a:p>
            <a:fld id="{CB97EF2D-26AB-4B8E-994F-76E2F1993B11}" type="slidenum">
              <a:rPr lang="zh-CN" altLang="en-US" smtClean="0"/>
              <a:pPr/>
              <a:t>22</a:t>
            </a:fld>
            <a:endParaRPr lang="zh-CN" altLang="en-US" dirty="0"/>
          </a:p>
        </p:txBody>
      </p:sp>
      <p:pic>
        <p:nvPicPr>
          <p:cNvPr id="11" name="图片 10">
            <a:extLst>
              <a:ext uri="{FF2B5EF4-FFF2-40B4-BE49-F238E27FC236}">
                <a16:creationId xmlns:a16="http://schemas.microsoft.com/office/drawing/2014/main" id="{860A70EA-F9D5-1A80-1ED5-AB30BF38D7D1}"/>
              </a:ext>
            </a:extLst>
          </p:cNvPr>
          <p:cNvPicPr>
            <a:picLocks noChangeAspect="1"/>
          </p:cNvPicPr>
          <p:nvPr/>
        </p:nvPicPr>
        <p:blipFill>
          <a:blip r:embed="rId3"/>
          <a:stretch>
            <a:fillRect/>
          </a:stretch>
        </p:blipFill>
        <p:spPr>
          <a:xfrm>
            <a:off x="1519483" y="4111737"/>
            <a:ext cx="9153034" cy="2682676"/>
          </a:xfrm>
          <a:prstGeom prst="rect">
            <a:avLst/>
          </a:prstGeom>
        </p:spPr>
      </p:pic>
      <p:sp>
        <p:nvSpPr>
          <p:cNvPr id="13" name="文本框 12">
            <a:extLst>
              <a:ext uri="{FF2B5EF4-FFF2-40B4-BE49-F238E27FC236}">
                <a16:creationId xmlns:a16="http://schemas.microsoft.com/office/drawing/2014/main" id="{439FDC26-0D4E-9A4F-BC09-F7548BBA9428}"/>
              </a:ext>
            </a:extLst>
          </p:cNvPr>
          <p:cNvSpPr txBox="1"/>
          <p:nvPr/>
        </p:nvSpPr>
        <p:spPr>
          <a:xfrm>
            <a:off x="144002" y="1415634"/>
            <a:ext cx="3946682" cy="2862322"/>
          </a:xfrm>
          <a:prstGeom prst="rect">
            <a:avLst/>
          </a:prstGeom>
          <a:noFill/>
        </p:spPr>
        <p:txBody>
          <a:bodyPr wrap="square">
            <a:spAutoFit/>
          </a:bodyPr>
          <a:lstStyle/>
          <a:p>
            <a:pPr algn="ctr"/>
            <a:r>
              <a:rPr lang="zh-CN" altLang="en-US" sz="2200" b="1" dirty="0">
                <a:solidFill>
                  <a:srgbClr val="000000"/>
                </a:solidFill>
                <a:effectLst/>
                <a:latin typeface="Microsoft YaHei" panose="020B0503020204020204" pitchFamily="34" charset="-122"/>
                <a:ea typeface="Microsoft YaHei" panose="020B0503020204020204" pitchFamily="34" charset="-122"/>
              </a:rPr>
              <a:t>步骤</a:t>
            </a:r>
            <a:r>
              <a:rPr lang="en-US" altLang="zh-CN" sz="2200" b="1" dirty="0">
                <a:solidFill>
                  <a:srgbClr val="000000"/>
                </a:solidFill>
                <a:effectLst/>
                <a:latin typeface="Microsoft YaHei" panose="020B0503020204020204" pitchFamily="34" charset="-122"/>
                <a:ea typeface="Microsoft YaHei" panose="020B0503020204020204" pitchFamily="34" charset="-122"/>
              </a:rPr>
              <a:t>1</a:t>
            </a:r>
            <a:r>
              <a:rPr lang="zh-CN" altLang="en-US" sz="2200" b="1" dirty="0">
                <a:solidFill>
                  <a:srgbClr val="000000"/>
                </a:solidFill>
                <a:effectLst/>
                <a:latin typeface="Microsoft YaHei" panose="020B0503020204020204" pitchFamily="34" charset="-122"/>
                <a:ea typeface="Microsoft YaHei" panose="020B0503020204020204" pitchFamily="34" charset="-122"/>
              </a:rPr>
              <a:t>：</a:t>
            </a:r>
            <a:r>
              <a:rPr lang="zh-CN" altLang="en-US" sz="2200" b="1" dirty="0">
                <a:solidFill>
                  <a:schemeClr val="accent2">
                    <a:lumMod val="75000"/>
                  </a:schemeClr>
                </a:solidFill>
                <a:latin typeface="Microsoft YaHei" panose="020B0503020204020204" pitchFamily="34" charset="-122"/>
                <a:ea typeface="Microsoft YaHei" panose="020B0503020204020204" pitchFamily="34" charset="-122"/>
              </a:rPr>
              <a:t>构建数据索引</a:t>
            </a:r>
            <a:endParaRPr lang="en-US" altLang="zh-CN" sz="2200" b="1" dirty="0">
              <a:solidFill>
                <a:schemeClr val="accent2">
                  <a:lumMod val="75000"/>
                </a:schemeClr>
              </a:solidFill>
              <a:latin typeface="Microsoft YaHei" panose="020B0503020204020204" pitchFamily="34" charset="-122"/>
              <a:ea typeface="Microsoft YaHei" panose="020B0503020204020204" pitchFamily="34" charset="-122"/>
            </a:endParaRPr>
          </a:p>
          <a:p>
            <a:pPr lvl="1"/>
            <a:endParaRPr lang="en-US" altLang="zh-CN" sz="2200" b="1" dirty="0">
              <a:solidFill>
                <a:srgbClr val="000000"/>
              </a:solidFill>
              <a:latin typeface="Microsoft YaHei" panose="020B0503020204020204" pitchFamily="34" charset="-122"/>
              <a:ea typeface="Microsoft YaHei" panose="020B0503020204020204" pitchFamily="34" charset="-122"/>
            </a:endParaRPr>
          </a:p>
          <a:p>
            <a:r>
              <a:rPr lang="en-US" altLang="zh-CN" sz="2000" dirty="0">
                <a:solidFill>
                  <a:srgbClr val="000000"/>
                </a:solidFill>
                <a:latin typeface="Times New Roman" panose="02020603050405020304" pitchFamily="18" charset="0"/>
                <a:ea typeface="STZhongsong" panose="02010600040101010101" pitchFamily="2" charset="-122"/>
                <a:cs typeface="Times New Roman" panose="02020603050405020304" pitchFamily="18" charset="0"/>
              </a:rPr>
              <a:t>1</a:t>
            </a:r>
            <a:r>
              <a:rPr lang="zh-CN" altLang="en-US" sz="2000" dirty="0">
                <a:solidFill>
                  <a:srgbClr val="000000"/>
                </a:solidFill>
                <a:latin typeface="Times New Roman" panose="02020603050405020304" pitchFamily="18" charset="0"/>
                <a:ea typeface="STZhongsong" panose="02010600040101010101" pitchFamily="2" charset="-122"/>
                <a:cs typeface="Times New Roman" panose="02020603050405020304" pitchFamily="18" charset="0"/>
              </a:rPr>
              <a:t>、</a:t>
            </a:r>
            <a:r>
              <a:rPr lang="zh-CN" altLang="en-US" sz="2000" dirty="0">
                <a:latin typeface="Times New Roman" panose="02020603050405020304" pitchFamily="18" charset="0"/>
                <a:ea typeface="STZhongsong" panose="02010600040101010101" pitchFamily="2" charset="-122"/>
                <a:cs typeface="Times New Roman" panose="02020603050405020304" pitchFamily="18" charset="0"/>
              </a:rPr>
              <a:t>将文档分割成</a:t>
            </a:r>
            <a:r>
              <a:rPr lang="en-US" altLang="zh-CN" sz="2000" dirty="0">
                <a:latin typeface="Times New Roman" panose="02020603050405020304" pitchFamily="18" charset="0"/>
                <a:ea typeface="STZhongsong" panose="02010600040101010101" pitchFamily="2" charset="-122"/>
                <a:cs typeface="Times New Roman" panose="02020603050405020304" pitchFamily="18" charset="0"/>
              </a:rPr>
              <a:t>chunk</a:t>
            </a:r>
            <a:r>
              <a:rPr lang="zh-CN" altLang="en-US" sz="2000" dirty="0">
                <a:latin typeface="Times New Roman" panose="02020603050405020304" pitchFamily="18" charset="0"/>
                <a:ea typeface="STZhongsong" panose="02010600040101010101" pitchFamily="2" charset="-122"/>
                <a:cs typeface="Times New Roman" panose="02020603050405020304" pitchFamily="18" charset="0"/>
              </a:rPr>
              <a:t>， 每个</a:t>
            </a:r>
            <a:r>
              <a:rPr lang="en-US" altLang="zh-CN" sz="2000" dirty="0">
                <a:latin typeface="Times New Roman" panose="02020603050405020304" pitchFamily="18" charset="0"/>
                <a:ea typeface="STZhongsong" panose="02010600040101010101" pitchFamily="2" charset="-122"/>
                <a:cs typeface="Times New Roman" panose="02020603050405020304" pitchFamily="18" charset="0"/>
              </a:rPr>
              <a:t>chunk</a:t>
            </a:r>
            <a:r>
              <a:rPr lang="zh-CN" altLang="en-US" sz="2000" dirty="0">
                <a:latin typeface="Times New Roman" panose="02020603050405020304" pitchFamily="18" charset="0"/>
                <a:ea typeface="STZhongsong" panose="02010600040101010101" pitchFamily="2" charset="-122"/>
                <a:cs typeface="Times New Roman" panose="02020603050405020304" pitchFamily="18" charset="0"/>
              </a:rPr>
              <a:t>是一段原始文本</a:t>
            </a:r>
            <a:endParaRPr lang="en-US" altLang="zh-CN" sz="2000" dirty="0">
              <a:latin typeface="Times New Roman" panose="02020603050405020304" pitchFamily="18" charset="0"/>
              <a:ea typeface="STZhongsong" panose="02010600040101010101" pitchFamily="2" charset="-122"/>
              <a:cs typeface="Times New Roman" panose="02020603050405020304" pitchFamily="18" charset="0"/>
            </a:endParaRPr>
          </a:p>
          <a:p>
            <a:endParaRPr lang="en-US" altLang="zh-CN" sz="800" dirty="0">
              <a:latin typeface="Times New Roman" panose="02020603050405020304" pitchFamily="18" charset="0"/>
              <a:ea typeface="STZhongsong" panose="02010600040101010101" pitchFamily="2" charset="-122"/>
              <a:cs typeface="Times New Roman" panose="02020603050405020304" pitchFamily="18" charset="0"/>
            </a:endParaRPr>
          </a:p>
          <a:p>
            <a:r>
              <a:rPr lang="en-US" altLang="zh-CN" sz="2000" dirty="0">
                <a:latin typeface="Times New Roman" panose="02020603050405020304" pitchFamily="18" charset="0"/>
                <a:ea typeface="STZhongsong" panose="02010600040101010101" pitchFamily="2" charset="-122"/>
                <a:cs typeface="Times New Roman" panose="02020603050405020304" pitchFamily="18" charset="0"/>
              </a:rPr>
              <a:t>2</a:t>
            </a:r>
            <a:r>
              <a:rPr lang="zh-CN" altLang="en-US" sz="2000" dirty="0">
                <a:latin typeface="Times New Roman" panose="02020603050405020304" pitchFamily="18" charset="0"/>
                <a:ea typeface="STZhongsong" panose="02010600040101010101" pitchFamily="2" charset="-122"/>
                <a:cs typeface="Times New Roman" panose="02020603050405020304" pitchFamily="18" charset="0"/>
              </a:rPr>
              <a:t>、编码模型为每个</a:t>
            </a:r>
            <a:r>
              <a:rPr lang="en-US" altLang="zh-CN" sz="2000" dirty="0">
                <a:latin typeface="Times New Roman" panose="02020603050405020304" pitchFamily="18" charset="0"/>
                <a:ea typeface="STZhongsong" panose="02010600040101010101" pitchFamily="2" charset="-122"/>
                <a:cs typeface="Times New Roman" panose="02020603050405020304" pitchFamily="18" charset="0"/>
              </a:rPr>
              <a:t>chunk</a:t>
            </a:r>
            <a:r>
              <a:rPr lang="zh-CN" altLang="en-US" sz="2000" dirty="0">
                <a:latin typeface="Times New Roman" panose="02020603050405020304" pitchFamily="18" charset="0"/>
                <a:ea typeface="STZhongsong" panose="02010600040101010101" pitchFamily="2" charset="-122"/>
                <a:cs typeface="Times New Roman" panose="02020603050405020304" pitchFamily="18" charset="0"/>
              </a:rPr>
              <a:t>生成</a:t>
            </a:r>
            <a:r>
              <a:rPr lang="en" altLang="zh-CN" sz="2000" dirty="0">
                <a:latin typeface="Times New Roman" panose="02020603050405020304" pitchFamily="18" charset="0"/>
                <a:ea typeface="STZhongsong" panose="02010600040101010101" pitchFamily="2" charset="-122"/>
                <a:cs typeface="Times New Roman" panose="02020603050405020304" pitchFamily="18" charset="0"/>
              </a:rPr>
              <a:t>Embedding</a:t>
            </a:r>
            <a:r>
              <a:rPr lang="zh-CN" altLang="en-US" sz="2000" dirty="0">
                <a:latin typeface="Times New Roman" panose="02020603050405020304" pitchFamily="18" charset="0"/>
                <a:ea typeface="STZhongsong" panose="02010600040101010101" pitchFamily="2" charset="-122"/>
                <a:cs typeface="Times New Roman" panose="02020603050405020304" pitchFamily="18" charset="0"/>
              </a:rPr>
              <a:t>。</a:t>
            </a:r>
            <a:endParaRPr lang="en-US" altLang="zh-CN" sz="2000" dirty="0">
              <a:latin typeface="Times New Roman" panose="02020603050405020304" pitchFamily="18" charset="0"/>
              <a:ea typeface="STZhongsong" panose="02010600040101010101" pitchFamily="2" charset="-122"/>
              <a:cs typeface="Times New Roman" panose="02020603050405020304" pitchFamily="18" charset="0"/>
            </a:endParaRPr>
          </a:p>
          <a:p>
            <a:endParaRPr lang="en-US" altLang="zh-CN" sz="800" dirty="0">
              <a:latin typeface="Times New Roman" panose="02020603050405020304" pitchFamily="18" charset="0"/>
              <a:ea typeface="STZhongsong" panose="02010600040101010101" pitchFamily="2" charset="-122"/>
              <a:cs typeface="Times New Roman" panose="02020603050405020304" pitchFamily="18" charset="0"/>
            </a:endParaRPr>
          </a:p>
          <a:p>
            <a:r>
              <a:rPr lang="en-US" altLang="zh-CN" sz="2000" dirty="0">
                <a:latin typeface="Times New Roman" panose="02020603050405020304" pitchFamily="18" charset="0"/>
                <a:ea typeface="STZhongsong" panose="02010600040101010101" pitchFamily="2" charset="-122"/>
                <a:cs typeface="Times New Roman" panose="02020603050405020304" pitchFamily="18" charset="0"/>
              </a:rPr>
              <a:t>3</a:t>
            </a:r>
            <a:r>
              <a:rPr lang="zh-CN" altLang="en-US" sz="2000" dirty="0">
                <a:latin typeface="Times New Roman" panose="02020603050405020304" pitchFamily="18" charset="0"/>
                <a:ea typeface="STZhongsong" panose="02010600040101010101" pitchFamily="2" charset="-122"/>
                <a:cs typeface="Times New Roman" panose="02020603050405020304" pitchFamily="18" charset="0"/>
              </a:rPr>
              <a:t>、将每个块的</a:t>
            </a:r>
            <a:r>
              <a:rPr lang="en" altLang="zh-CN" sz="2000" dirty="0">
                <a:latin typeface="Times New Roman" panose="02020603050405020304" pitchFamily="18" charset="0"/>
                <a:ea typeface="STZhongsong" panose="02010600040101010101" pitchFamily="2" charset="-122"/>
                <a:cs typeface="Times New Roman" panose="02020603050405020304" pitchFamily="18" charset="0"/>
              </a:rPr>
              <a:t>Embedding</a:t>
            </a:r>
            <a:r>
              <a:rPr lang="zh-CN" altLang="en-US" sz="2000" dirty="0">
                <a:latin typeface="Times New Roman" panose="02020603050405020304" pitchFamily="18" charset="0"/>
                <a:ea typeface="STZhongsong" panose="02010600040101010101" pitchFamily="2" charset="-122"/>
                <a:cs typeface="Times New Roman" panose="02020603050405020304" pitchFamily="18" charset="0"/>
              </a:rPr>
              <a:t>存储到向量数据库中。</a:t>
            </a:r>
          </a:p>
        </p:txBody>
      </p:sp>
      <p:sp>
        <p:nvSpPr>
          <p:cNvPr id="14" name="文本框 13">
            <a:extLst>
              <a:ext uri="{FF2B5EF4-FFF2-40B4-BE49-F238E27FC236}">
                <a16:creationId xmlns:a16="http://schemas.microsoft.com/office/drawing/2014/main" id="{5C94EC25-8FC4-7D79-1A58-29B6F174EA14}"/>
              </a:ext>
            </a:extLst>
          </p:cNvPr>
          <p:cNvSpPr txBox="1"/>
          <p:nvPr/>
        </p:nvSpPr>
        <p:spPr>
          <a:xfrm>
            <a:off x="4105312" y="1415634"/>
            <a:ext cx="3912781" cy="1891287"/>
          </a:xfrm>
          <a:prstGeom prst="rect">
            <a:avLst/>
          </a:prstGeom>
          <a:noFill/>
        </p:spPr>
        <p:txBody>
          <a:bodyPr wrap="square">
            <a:spAutoFit/>
          </a:bodyPr>
          <a:lstStyle/>
          <a:p>
            <a:pPr algn="ctr"/>
            <a:r>
              <a:rPr lang="zh-CN" altLang="en-US" sz="2200" b="1" dirty="0">
                <a:solidFill>
                  <a:srgbClr val="000000"/>
                </a:solidFill>
                <a:effectLst/>
                <a:latin typeface="Microsoft YaHei" panose="020B0503020204020204" pitchFamily="34" charset="-122"/>
                <a:ea typeface="Microsoft YaHei" panose="020B0503020204020204" pitchFamily="34" charset="-122"/>
              </a:rPr>
              <a:t>步骤</a:t>
            </a:r>
            <a:r>
              <a:rPr lang="en-US" altLang="zh-CN" sz="2200" b="1" dirty="0">
                <a:solidFill>
                  <a:srgbClr val="000000"/>
                </a:solidFill>
                <a:effectLst/>
                <a:latin typeface="Microsoft YaHei" panose="020B0503020204020204" pitchFamily="34" charset="-122"/>
                <a:ea typeface="Microsoft YaHei" panose="020B0503020204020204" pitchFamily="34" charset="-122"/>
              </a:rPr>
              <a:t>2</a:t>
            </a:r>
            <a:r>
              <a:rPr lang="zh-CN" altLang="en-US" sz="2200" b="1" dirty="0">
                <a:solidFill>
                  <a:srgbClr val="000000"/>
                </a:solidFill>
                <a:effectLst/>
                <a:latin typeface="Microsoft YaHei" panose="020B0503020204020204" pitchFamily="34" charset="-122"/>
                <a:ea typeface="Microsoft YaHei" panose="020B0503020204020204" pitchFamily="34" charset="-122"/>
              </a:rPr>
              <a:t>：</a:t>
            </a:r>
            <a:r>
              <a:rPr lang="zh-CN" altLang="en-US" sz="2200" b="1" dirty="0">
                <a:solidFill>
                  <a:schemeClr val="accent2">
                    <a:lumMod val="75000"/>
                  </a:schemeClr>
                </a:solidFill>
                <a:effectLst/>
                <a:latin typeface="Microsoft YaHei" panose="020B0503020204020204" pitchFamily="34" charset="-122"/>
                <a:ea typeface="Microsoft YaHei" panose="020B0503020204020204" pitchFamily="34" charset="-122"/>
              </a:rPr>
              <a:t>检索</a:t>
            </a:r>
            <a:endParaRPr lang="en-US" altLang="zh-CN" sz="2200" b="1" dirty="0">
              <a:solidFill>
                <a:schemeClr val="accent2">
                  <a:lumMod val="75000"/>
                </a:schemeClr>
              </a:solidFill>
              <a:effectLst/>
              <a:latin typeface="Microsoft YaHei" panose="020B0503020204020204" pitchFamily="34" charset="-122"/>
              <a:ea typeface="Microsoft YaHei" panose="020B0503020204020204" pitchFamily="34" charset="-122"/>
            </a:endParaRPr>
          </a:p>
          <a:p>
            <a:pPr lvl="1"/>
            <a:endParaRPr lang="en-US" altLang="zh-CN" sz="800" dirty="0">
              <a:solidFill>
                <a:srgbClr val="000000"/>
              </a:solidFill>
              <a:effectLst/>
              <a:latin typeface="PingFang SC" panose="020B0400000000000000" pitchFamily="34" charset="-122"/>
              <a:ea typeface="PingFang SC" panose="020B0400000000000000" pitchFamily="34" charset="-122"/>
            </a:endParaRPr>
          </a:p>
          <a:p>
            <a:pPr>
              <a:lnSpc>
                <a:spcPct val="150000"/>
              </a:lnSpc>
            </a:pPr>
            <a:r>
              <a:rPr lang="zh-CN" altLang="en-US" sz="2000" dirty="0">
                <a:ea typeface="STZhongsong" panose="02010600040101010101" pitchFamily="2" charset="-122"/>
              </a:rPr>
              <a:t>通过向量相似度检索和问题最相关的</a:t>
            </a:r>
            <a:r>
              <a:rPr lang="en" altLang="zh-CN" sz="2000" dirty="0">
                <a:ea typeface="STZhongsong" panose="02010600040101010101" pitchFamily="2" charset="-122"/>
              </a:rPr>
              <a:t>k</a:t>
            </a:r>
            <a:r>
              <a:rPr lang="zh-CN" altLang="en-US" sz="2000" dirty="0">
                <a:ea typeface="STZhongsong" panose="02010600040101010101" pitchFamily="2" charset="-122"/>
              </a:rPr>
              <a:t>个文档。</a:t>
            </a:r>
          </a:p>
          <a:p>
            <a:pPr lvl="2">
              <a:lnSpc>
                <a:spcPct val="150000"/>
              </a:lnSpc>
            </a:pPr>
            <a:endParaRPr lang="en-US" altLang="zh-CN" sz="2000" dirty="0">
              <a:ea typeface="STZhongsong" panose="02010600040101010101" pitchFamily="2" charset="-122"/>
            </a:endParaRPr>
          </a:p>
        </p:txBody>
      </p:sp>
      <p:sp>
        <p:nvSpPr>
          <p:cNvPr id="15" name="文本框 14">
            <a:extLst>
              <a:ext uri="{FF2B5EF4-FFF2-40B4-BE49-F238E27FC236}">
                <a16:creationId xmlns:a16="http://schemas.microsoft.com/office/drawing/2014/main" id="{ABF11E0F-BCFE-3AE3-D32F-E64946AAAB1B}"/>
              </a:ext>
            </a:extLst>
          </p:cNvPr>
          <p:cNvSpPr txBox="1"/>
          <p:nvPr/>
        </p:nvSpPr>
        <p:spPr>
          <a:xfrm>
            <a:off x="8032720" y="1415634"/>
            <a:ext cx="4015278" cy="1891287"/>
          </a:xfrm>
          <a:prstGeom prst="rect">
            <a:avLst/>
          </a:prstGeom>
          <a:noFill/>
        </p:spPr>
        <p:txBody>
          <a:bodyPr wrap="square">
            <a:spAutoFit/>
          </a:bodyPr>
          <a:lstStyle/>
          <a:p>
            <a:pPr algn="ctr"/>
            <a:r>
              <a:rPr lang="zh-CN" altLang="en-US" sz="2200" b="1" dirty="0">
                <a:solidFill>
                  <a:srgbClr val="000000"/>
                </a:solidFill>
                <a:latin typeface="Microsoft YaHei" panose="020B0503020204020204" pitchFamily="34" charset="-122"/>
                <a:ea typeface="Microsoft YaHei" panose="020B0503020204020204" pitchFamily="34" charset="-122"/>
              </a:rPr>
              <a:t>步骤</a:t>
            </a:r>
            <a:r>
              <a:rPr lang="en-US" altLang="zh-CN" sz="2200" b="1" dirty="0">
                <a:solidFill>
                  <a:srgbClr val="000000"/>
                </a:solidFill>
                <a:latin typeface="Microsoft YaHei" panose="020B0503020204020204" pitchFamily="34" charset="-122"/>
                <a:ea typeface="Microsoft YaHei" panose="020B0503020204020204" pitchFamily="34" charset="-122"/>
              </a:rPr>
              <a:t>3</a:t>
            </a:r>
            <a:r>
              <a:rPr lang="zh-CN" altLang="en-US" sz="2200" b="1" dirty="0">
                <a:solidFill>
                  <a:srgbClr val="000000"/>
                </a:solidFill>
                <a:latin typeface="Microsoft YaHei" panose="020B0503020204020204" pitchFamily="34" charset="-122"/>
                <a:ea typeface="Microsoft YaHei" panose="020B0503020204020204" pitchFamily="34" charset="-122"/>
              </a:rPr>
              <a:t>：</a:t>
            </a:r>
            <a:r>
              <a:rPr lang="zh-CN" altLang="en-US" sz="2200" b="1" dirty="0">
                <a:solidFill>
                  <a:schemeClr val="accent2">
                    <a:lumMod val="75000"/>
                  </a:schemeClr>
                </a:solidFill>
                <a:latin typeface="Microsoft YaHei" panose="020B0503020204020204" pitchFamily="34" charset="-122"/>
                <a:ea typeface="Microsoft YaHei" panose="020B0503020204020204" pitchFamily="34" charset="-122"/>
              </a:rPr>
              <a:t>生成</a:t>
            </a:r>
            <a:endParaRPr lang="en-US" altLang="zh-CN" sz="2200" b="1" dirty="0">
              <a:solidFill>
                <a:schemeClr val="accent2">
                  <a:lumMod val="75000"/>
                </a:schemeClr>
              </a:solidFill>
              <a:latin typeface="Microsoft YaHei" panose="020B0503020204020204" pitchFamily="34" charset="-122"/>
              <a:ea typeface="Microsoft YaHei" panose="020B0503020204020204" pitchFamily="34" charset="-122"/>
            </a:endParaRPr>
          </a:p>
          <a:p>
            <a:pPr lvl="1"/>
            <a:endParaRPr lang="zh-CN" altLang="en-US" sz="800" dirty="0">
              <a:solidFill>
                <a:srgbClr val="000000"/>
              </a:solidFill>
              <a:effectLst/>
              <a:latin typeface="PingFang SC" panose="020B0400000000000000" pitchFamily="34" charset="-122"/>
              <a:ea typeface="PingFang SC" panose="020B0400000000000000" pitchFamily="34" charset="-122"/>
            </a:endParaRPr>
          </a:p>
          <a:p>
            <a:pPr>
              <a:lnSpc>
                <a:spcPct val="150000"/>
              </a:lnSpc>
            </a:pPr>
            <a:r>
              <a:rPr lang="zh-CN" altLang="en-US" sz="2000" dirty="0">
                <a:ea typeface="STZhongsong" panose="02010600040101010101" pitchFamily="2" charset="-122"/>
              </a:rPr>
              <a:t>原始</a:t>
            </a:r>
            <a:r>
              <a:rPr lang="en" altLang="zh-CN" sz="2000" dirty="0">
                <a:ea typeface="STZhongsong" panose="02010600040101010101" pitchFamily="2" charset="-122"/>
              </a:rPr>
              <a:t>Query</a:t>
            </a:r>
            <a:r>
              <a:rPr lang="zh-CN" altLang="en-US" sz="2000" dirty="0">
                <a:ea typeface="STZhongsong" panose="02010600040101010101" pitchFamily="2" charset="-122"/>
              </a:rPr>
              <a:t>与检索得到的文本组合起来输入</a:t>
            </a:r>
            <a:r>
              <a:rPr lang="en-US" altLang="zh-CN" sz="2000" dirty="0">
                <a:ea typeface="STZhongsong" panose="02010600040101010101" pitchFamily="2" charset="-122"/>
              </a:rPr>
              <a:t>LLM</a:t>
            </a:r>
            <a:r>
              <a:rPr lang="zh-CN" altLang="en-US" sz="2000" dirty="0">
                <a:ea typeface="STZhongsong" panose="02010600040101010101" pitchFamily="2" charset="-122"/>
              </a:rPr>
              <a:t>，得到最终的回答。</a:t>
            </a:r>
          </a:p>
          <a:p>
            <a:pPr lvl="2">
              <a:lnSpc>
                <a:spcPct val="150000"/>
              </a:lnSpc>
              <a:buFont typeface="Wingdings" pitchFamily="2" charset="2"/>
              <a:buChar char="Ø"/>
            </a:pPr>
            <a:endParaRPr lang="zh-CN" altLang="en-US" sz="2000" dirty="0">
              <a:ea typeface="STZhongsong" panose="02010600040101010101" pitchFamily="2" charset="-122"/>
            </a:endParaRPr>
          </a:p>
        </p:txBody>
      </p:sp>
    </p:spTree>
    <p:extLst>
      <p:ext uri="{BB962C8B-B14F-4D97-AF65-F5344CB8AC3E}">
        <p14:creationId xmlns:p14="http://schemas.microsoft.com/office/powerpoint/2010/main" val="3973369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进阶</a:t>
            </a:r>
            <a:r>
              <a:rPr lang="en" altLang="zh-CN" dirty="0">
                <a:latin typeface="DengXian" charset="-122"/>
                <a:ea typeface="DengXian" charset="-122"/>
              </a:rPr>
              <a:t>RAG</a:t>
            </a:r>
            <a:endParaRPr kumimoji="1" lang="zh-CN" altLang="en-US" dirty="0"/>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a:xfrm>
            <a:off x="417099" y="1290945"/>
            <a:ext cx="9959956" cy="5051897"/>
          </a:xfrm>
        </p:spPr>
        <p:txBody>
          <a:bodyPr/>
          <a:lstStyle/>
          <a:p>
            <a:pPr marL="0" indent="0">
              <a:lnSpc>
                <a:spcPct val="150000"/>
              </a:lnSpc>
              <a:buNone/>
            </a:pPr>
            <a:r>
              <a:rPr lang="zh-CN" altLang="en-US" sz="2400" b="1" dirty="0">
                <a:solidFill>
                  <a:srgbClr val="ED7D31"/>
                </a:solidFill>
                <a:effectLst/>
                <a:latin typeface="MicrosoftYaHei-Bold"/>
              </a:rPr>
              <a:t>索引优化</a:t>
            </a:r>
            <a:r>
              <a:rPr lang="en-US" altLang="zh-CN" sz="2400" b="1" dirty="0">
                <a:solidFill>
                  <a:srgbClr val="ED7D31"/>
                </a:solidFill>
                <a:effectLst/>
                <a:latin typeface="MicrosoftYaHei-Bold"/>
              </a:rPr>
              <a:t> </a:t>
            </a:r>
            <a:r>
              <a:rPr lang="en" altLang="zh-CN" sz="2400" dirty="0" err="1">
                <a:solidFill>
                  <a:srgbClr val="000000"/>
                </a:solidFill>
                <a:effectLst/>
                <a:latin typeface="Wingdings-Regular"/>
              </a:rPr>
              <a:t>à</a:t>
            </a:r>
            <a:r>
              <a:rPr lang="en" altLang="zh-CN" sz="2400" dirty="0">
                <a:solidFill>
                  <a:srgbClr val="000000"/>
                </a:solidFill>
                <a:effectLst/>
                <a:latin typeface="Wingdings-Regular"/>
              </a:rPr>
              <a:t> </a:t>
            </a:r>
            <a:r>
              <a:rPr lang="zh-CN" altLang="en-US" sz="2400" b="1" dirty="0">
                <a:solidFill>
                  <a:srgbClr val="ED7D31"/>
                </a:solidFill>
                <a:effectLst/>
                <a:latin typeface="MicrosoftYaHei-Bold"/>
              </a:rPr>
              <a:t>前检索 </a:t>
            </a:r>
            <a:r>
              <a:rPr lang="en-US" altLang="zh-CN" sz="2400" b="1" dirty="0">
                <a:solidFill>
                  <a:srgbClr val="ED7D31"/>
                </a:solidFill>
                <a:effectLst/>
                <a:latin typeface="MicrosoftYaHei-Bold"/>
              </a:rPr>
              <a:t> </a:t>
            </a:r>
            <a:r>
              <a:rPr lang="en" altLang="zh-CN" sz="2400" dirty="0" err="1">
                <a:solidFill>
                  <a:srgbClr val="000000"/>
                </a:solidFill>
                <a:effectLst/>
                <a:latin typeface="Wingdings-Regular"/>
              </a:rPr>
              <a:t>à</a:t>
            </a:r>
            <a:r>
              <a:rPr lang="en" altLang="zh-CN" sz="2400" dirty="0">
                <a:solidFill>
                  <a:srgbClr val="000000"/>
                </a:solidFill>
                <a:effectLst/>
                <a:latin typeface="Wingdings-Regular"/>
              </a:rPr>
              <a:t> </a:t>
            </a:r>
            <a:r>
              <a:rPr lang="zh-CN" altLang="en-US" sz="2400" dirty="0">
                <a:solidFill>
                  <a:srgbClr val="000000"/>
                </a:solidFill>
                <a:effectLst/>
                <a:latin typeface="MicrosoftYaHei"/>
              </a:rPr>
              <a:t>检索 </a:t>
            </a:r>
            <a:r>
              <a:rPr lang="en-US" altLang="zh-CN" sz="2400" dirty="0">
                <a:solidFill>
                  <a:srgbClr val="000000"/>
                </a:solidFill>
                <a:effectLst/>
                <a:latin typeface="MicrosoftYaHei"/>
              </a:rPr>
              <a:t> </a:t>
            </a:r>
            <a:r>
              <a:rPr lang="en" altLang="zh-CN" sz="2400" dirty="0" err="1">
                <a:solidFill>
                  <a:srgbClr val="000000"/>
                </a:solidFill>
                <a:effectLst/>
                <a:latin typeface="Wingdings-Regular"/>
              </a:rPr>
              <a:t>à</a:t>
            </a:r>
            <a:r>
              <a:rPr lang="en" altLang="zh-CN" sz="2400" dirty="0">
                <a:solidFill>
                  <a:srgbClr val="000000"/>
                </a:solidFill>
                <a:effectLst/>
                <a:latin typeface="Wingdings-Regular"/>
              </a:rPr>
              <a:t> </a:t>
            </a:r>
            <a:r>
              <a:rPr lang="zh-CN" altLang="en-US" sz="2400" b="1" dirty="0">
                <a:solidFill>
                  <a:srgbClr val="ED7D31"/>
                </a:solidFill>
                <a:effectLst/>
                <a:latin typeface="MicrosoftYaHei-Bold"/>
              </a:rPr>
              <a:t>后检索 </a:t>
            </a:r>
            <a:r>
              <a:rPr lang="en-US" altLang="zh-CN" sz="2400" b="1" dirty="0">
                <a:solidFill>
                  <a:srgbClr val="ED7D31"/>
                </a:solidFill>
                <a:effectLst/>
                <a:latin typeface="MicrosoftYaHei-Bold"/>
              </a:rPr>
              <a:t> </a:t>
            </a:r>
            <a:r>
              <a:rPr lang="en" altLang="zh-CN" sz="2400" dirty="0" err="1">
                <a:solidFill>
                  <a:srgbClr val="000000"/>
                </a:solidFill>
                <a:effectLst/>
                <a:latin typeface="Wingdings-Regular"/>
              </a:rPr>
              <a:t>à</a:t>
            </a:r>
            <a:r>
              <a:rPr lang="en" altLang="zh-CN" sz="2400" dirty="0">
                <a:solidFill>
                  <a:srgbClr val="000000"/>
                </a:solidFill>
                <a:effectLst/>
                <a:latin typeface="Wingdings-Regular"/>
              </a:rPr>
              <a:t> </a:t>
            </a:r>
            <a:r>
              <a:rPr lang="zh-CN" altLang="en-US" sz="2400" dirty="0">
                <a:solidFill>
                  <a:srgbClr val="000000"/>
                </a:solidFill>
                <a:effectLst/>
                <a:latin typeface="MicrosoftYaHei"/>
              </a:rPr>
              <a:t>生成</a:t>
            </a:r>
            <a:endParaRPr lang="en-US" altLang="zh-CN" sz="2400" dirty="0">
              <a:solidFill>
                <a:srgbClr val="000000"/>
              </a:solidFill>
              <a:latin typeface="MicrosoftYaHei"/>
            </a:endParaRPr>
          </a:p>
          <a:p>
            <a:pPr marL="0" indent="0">
              <a:lnSpc>
                <a:spcPct val="150000"/>
              </a:lnSpc>
              <a:buNone/>
            </a:pPr>
            <a:endParaRPr lang="zh-CN" altLang="en-US" sz="300" dirty="0"/>
          </a:p>
          <a:p>
            <a:pPr lvl="1"/>
            <a:r>
              <a:rPr kumimoji="1" lang="zh-CN" altLang="en-US" b="1" dirty="0"/>
              <a:t>索引优化</a:t>
            </a:r>
            <a:r>
              <a:rPr kumimoji="1" lang="zh-CN" altLang="en-US" dirty="0"/>
              <a:t>：滑动窗口、细粒度分割、元数据 。</a:t>
            </a:r>
          </a:p>
          <a:p>
            <a:pPr lvl="1"/>
            <a:r>
              <a:rPr kumimoji="1" lang="zh-CN" altLang="en-US" b="1" dirty="0"/>
              <a:t>前检索模块</a:t>
            </a:r>
            <a:r>
              <a:rPr kumimoji="1" lang="zh-CN" altLang="en-US" dirty="0"/>
              <a:t>：检索路由、摘要、重写、置信度判断 。</a:t>
            </a:r>
          </a:p>
          <a:p>
            <a:pPr lvl="1"/>
            <a:r>
              <a:rPr kumimoji="1" lang="zh-CN" altLang="en-US" b="1" dirty="0"/>
              <a:t>后检索模块</a:t>
            </a:r>
            <a:r>
              <a:rPr kumimoji="1" lang="zh-CN" altLang="en-US" dirty="0"/>
              <a:t>：重排序、检索内容过滤 。</a:t>
            </a:r>
            <a:endParaRPr lang="zh-CN" altLang="en-US" sz="2000" dirty="0">
              <a:ea typeface="STZhongsong" panose="02010600040101010101" pitchFamily="2" charset="-122"/>
            </a:endParaRPr>
          </a:p>
          <a:p>
            <a:pPr marL="457189" lvl="1" indent="0">
              <a:buNone/>
            </a:pPr>
            <a:endParaRPr lang="zh-CN" altLang="en-US" sz="2400" dirty="0">
              <a:ea typeface="STZhongsong" panose="02010600040101010101" pitchFamily="2" charset="-122"/>
            </a:endParaRPr>
          </a:p>
          <a:p>
            <a:pPr lvl="1"/>
            <a:endParaRPr lang="zh-CN" altLang="en-US" dirty="0"/>
          </a:p>
          <a:p>
            <a:pPr lvl="1"/>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465555B5-DE5B-7785-C78C-88E9EC582D37}"/>
              </a:ext>
            </a:extLst>
          </p:cNvPr>
          <p:cNvSpPr>
            <a:spLocks noGrp="1"/>
          </p:cNvSpPr>
          <p:nvPr>
            <p:ph type="sldNum" sz="quarter" idx="4"/>
          </p:nvPr>
        </p:nvSpPr>
        <p:spPr/>
        <p:txBody>
          <a:bodyPr/>
          <a:lstStyle/>
          <a:p>
            <a:fld id="{CB97EF2D-26AB-4B8E-994F-76E2F1993B11}" type="slidenum">
              <a:rPr lang="zh-CN" altLang="en-US" smtClean="0"/>
              <a:pPr/>
              <a:t>23</a:t>
            </a:fld>
            <a:endParaRPr lang="zh-CN" altLang="en-US" dirty="0"/>
          </a:p>
        </p:txBody>
      </p:sp>
      <p:pic>
        <p:nvPicPr>
          <p:cNvPr id="5" name="图片 4">
            <a:extLst>
              <a:ext uri="{FF2B5EF4-FFF2-40B4-BE49-F238E27FC236}">
                <a16:creationId xmlns:a16="http://schemas.microsoft.com/office/drawing/2014/main" id="{9410AB6B-67FB-A617-574B-524F2254186C}"/>
              </a:ext>
            </a:extLst>
          </p:cNvPr>
          <p:cNvPicPr>
            <a:picLocks noChangeAspect="1"/>
          </p:cNvPicPr>
          <p:nvPr/>
        </p:nvPicPr>
        <p:blipFill rotWithShape="1">
          <a:blip r:embed="rId3"/>
          <a:srcRect r="297" b="2218"/>
          <a:stretch/>
        </p:blipFill>
        <p:spPr>
          <a:xfrm>
            <a:off x="417099" y="3587568"/>
            <a:ext cx="10887347" cy="3206845"/>
          </a:xfrm>
          <a:prstGeom prst="rect">
            <a:avLst/>
          </a:prstGeom>
        </p:spPr>
      </p:pic>
    </p:spTree>
    <p:extLst>
      <p:ext uri="{BB962C8B-B14F-4D97-AF65-F5344CB8AC3E}">
        <p14:creationId xmlns:p14="http://schemas.microsoft.com/office/powerpoint/2010/main" val="1175639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EF05659-3127-2CFE-0FFB-E1517D354651}"/>
              </a:ext>
            </a:extLst>
          </p:cNvPr>
          <p:cNvPicPr>
            <a:picLocks noChangeAspect="1"/>
          </p:cNvPicPr>
          <p:nvPr/>
        </p:nvPicPr>
        <p:blipFill rotWithShape="1">
          <a:blip r:embed="rId2"/>
          <a:srcRect l="2123" r="8944"/>
          <a:stretch/>
        </p:blipFill>
        <p:spPr>
          <a:xfrm>
            <a:off x="0" y="2692037"/>
            <a:ext cx="6096001" cy="2888724"/>
          </a:xfrm>
          <a:prstGeom prst="rect">
            <a:avLst/>
          </a:prstGeom>
        </p:spPr>
      </p:pic>
      <p:sp>
        <p:nvSpPr>
          <p:cNvPr id="2" name="标题 1">
            <a:extLst>
              <a:ext uri="{FF2B5EF4-FFF2-40B4-BE49-F238E27FC236}">
                <a16:creationId xmlns:a16="http://schemas.microsoft.com/office/drawing/2014/main" id="{CE1E3B7C-BF0B-4107-E25C-E522D017096F}"/>
              </a:ext>
            </a:extLst>
          </p:cNvPr>
          <p:cNvSpPr>
            <a:spLocks noGrp="1"/>
          </p:cNvSpPr>
          <p:nvPr>
            <p:ph type="title"/>
          </p:nvPr>
        </p:nvSpPr>
        <p:spPr/>
        <p:txBody>
          <a:bodyPr/>
          <a:lstStyle/>
          <a:p>
            <a:r>
              <a:rPr lang="zh-CN" altLang="en-US" dirty="0">
                <a:latin typeface="DengXian" charset="-122"/>
                <a:ea typeface="DengXian" charset="-122"/>
              </a:rPr>
              <a:t>进阶</a:t>
            </a:r>
            <a:r>
              <a:rPr lang="en" altLang="zh-CN" dirty="0">
                <a:latin typeface="DengXian" charset="-122"/>
                <a:ea typeface="DengXian" charset="-122"/>
              </a:rPr>
              <a:t>RAG</a:t>
            </a:r>
            <a:r>
              <a:rPr lang="zh-CN" altLang="en-US" dirty="0">
                <a:latin typeface="DengXian" charset="-122"/>
                <a:ea typeface="DengXian" charset="-122"/>
              </a:rPr>
              <a:t> </a:t>
            </a:r>
            <a:r>
              <a:rPr lang="en-US" altLang="zh-CN" dirty="0">
                <a:latin typeface="DengXian" charset="-122"/>
                <a:ea typeface="DengXian" charset="-122"/>
              </a:rPr>
              <a:t>-</a:t>
            </a:r>
            <a:r>
              <a:rPr lang="zh-CN" altLang="en-US" dirty="0">
                <a:latin typeface="DengXian" charset="-122"/>
                <a:ea typeface="DengXian" charset="-122"/>
              </a:rPr>
              <a:t> 索引优化</a:t>
            </a:r>
          </a:p>
        </p:txBody>
      </p:sp>
      <p:sp>
        <p:nvSpPr>
          <p:cNvPr id="4" name="灯片编号占位符 3">
            <a:extLst>
              <a:ext uri="{FF2B5EF4-FFF2-40B4-BE49-F238E27FC236}">
                <a16:creationId xmlns:a16="http://schemas.microsoft.com/office/drawing/2014/main" id="{F82673AF-07A8-09D6-0C47-7C070C169596}"/>
              </a:ext>
            </a:extLst>
          </p:cNvPr>
          <p:cNvSpPr>
            <a:spLocks noGrp="1"/>
          </p:cNvSpPr>
          <p:nvPr>
            <p:ph type="sldNum" sz="quarter" idx="4"/>
          </p:nvPr>
        </p:nvSpPr>
        <p:spPr/>
        <p:txBody>
          <a:bodyPr/>
          <a:lstStyle/>
          <a:p>
            <a:fld id="{CB97EF2D-26AB-4B8E-994F-76E2F1993B11}" type="slidenum">
              <a:rPr lang="zh-CN" altLang="en-US" smtClean="0"/>
              <a:pPr/>
              <a:t>24</a:t>
            </a:fld>
            <a:endParaRPr lang="zh-CN" altLang="en-US" dirty="0"/>
          </a:p>
        </p:txBody>
      </p:sp>
      <p:sp>
        <p:nvSpPr>
          <p:cNvPr id="6" name="内容占位符 5">
            <a:extLst>
              <a:ext uri="{FF2B5EF4-FFF2-40B4-BE49-F238E27FC236}">
                <a16:creationId xmlns:a16="http://schemas.microsoft.com/office/drawing/2014/main" id="{F4B6A199-761E-BDEB-1BCC-973D640BBC41}"/>
              </a:ext>
            </a:extLst>
          </p:cNvPr>
          <p:cNvSpPr>
            <a:spLocks noGrp="1"/>
          </p:cNvSpPr>
          <p:nvPr>
            <p:ph sz="quarter" idx="10"/>
          </p:nvPr>
        </p:nvSpPr>
        <p:spPr>
          <a:xfrm>
            <a:off x="417102" y="1377390"/>
            <a:ext cx="11103158" cy="5051897"/>
          </a:xfrm>
        </p:spPr>
        <p:txBody>
          <a:bodyPr/>
          <a:lstStyle/>
          <a:p>
            <a:pPr>
              <a:lnSpc>
                <a:spcPct val="150000"/>
              </a:lnSpc>
            </a:pPr>
            <a:r>
              <a:rPr lang="zh-CN" altLang="en-US" dirty="0"/>
              <a:t>较大的块捕获更多的上下文，但会产生更多的噪音。</a:t>
            </a:r>
            <a:endParaRPr lang="en-US" altLang="zh-CN" dirty="0"/>
          </a:p>
          <a:p>
            <a:pPr>
              <a:lnSpc>
                <a:spcPct val="150000"/>
              </a:lnSpc>
            </a:pPr>
            <a:r>
              <a:rPr lang="zh-CN" altLang="en-US" dirty="0"/>
              <a:t>较小的块无法完全传达必要的上下文，但具有较少的噪音。</a:t>
            </a:r>
            <a:endParaRPr lang="en-US" altLang="zh-CN" dirty="0"/>
          </a:p>
          <a:p>
            <a:endParaRPr lang="en-US" altLang="zh-CN" dirty="0"/>
          </a:p>
          <a:p>
            <a:pPr lvl="1"/>
            <a:endParaRPr lang="en-US" altLang="zh-CN" dirty="0"/>
          </a:p>
          <a:p>
            <a:endParaRPr lang="zh-CN" altLang="en-US" dirty="0"/>
          </a:p>
        </p:txBody>
      </p:sp>
      <p:sp>
        <p:nvSpPr>
          <p:cNvPr id="13" name="文本框 12">
            <a:extLst>
              <a:ext uri="{FF2B5EF4-FFF2-40B4-BE49-F238E27FC236}">
                <a16:creationId xmlns:a16="http://schemas.microsoft.com/office/drawing/2014/main" id="{2FE0495B-C7C2-0944-B78F-4E9598D88E94}"/>
              </a:ext>
            </a:extLst>
          </p:cNvPr>
          <p:cNvSpPr txBox="1"/>
          <p:nvPr/>
        </p:nvSpPr>
        <p:spPr>
          <a:xfrm>
            <a:off x="417101" y="5517140"/>
            <a:ext cx="5714661" cy="1277273"/>
          </a:xfrm>
          <a:prstGeom prst="rect">
            <a:avLst/>
          </a:prstGeom>
          <a:noFill/>
        </p:spPr>
        <p:txBody>
          <a:bodyPr wrap="square" rtlCol="0">
            <a:spAutoFit/>
          </a:bodyPr>
          <a:lstStyle/>
          <a:p>
            <a:pPr algn="ctr">
              <a:lnSpc>
                <a:spcPct val="150000"/>
              </a:lnSpc>
            </a:pPr>
            <a:r>
              <a:rPr lang="en" altLang="zh-CN" sz="2200" dirty="0">
                <a:effectLst/>
                <a:latin typeface="Times New Roman" panose="02020603050405020304" pitchFamily="18" charset="0"/>
                <a:ea typeface="STZhongsong" panose="02010600040101010101" pitchFamily="2" charset="-122"/>
                <a:cs typeface="Times New Roman" panose="02020603050405020304" pitchFamily="18" charset="0"/>
              </a:rPr>
              <a:t>Small-2-Big </a:t>
            </a:r>
            <a:endParaRPr lang="en" altLang="zh-CN" sz="2200" dirty="0">
              <a:latin typeface="Times New Roman" panose="02020603050405020304" pitchFamily="18" charset="0"/>
              <a:ea typeface="STZhongsong" panose="02010600040101010101" pitchFamily="2" charset="-122"/>
              <a:cs typeface="Times New Roman" panose="02020603050405020304" pitchFamily="18" charset="0"/>
            </a:endParaRPr>
          </a:p>
          <a:p>
            <a:pPr algn="ctr"/>
            <a:r>
              <a:rPr lang="zh-CN" altLang="en-US" sz="2200" dirty="0">
                <a:effectLst/>
                <a:latin typeface="STZhongsong" panose="02010600040101010101" pitchFamily="2" charset="-122"/>
                <a:ea typeface="STZhongsong" panose="02010600040101010101" pitchFamily="2" charset="-122"/>
              </a:rPr>
              <a:t>在句子级别嵌入文本， 然后在</a:t>
            </a:r>
            <a:r>
              <a:rPr lang="en" altLang="zh-CN" sz="2200" dirty="0">
                <a:effectLst/>
                <a:latin typeface="STZhongsong" panose="02010600040101010101" pitchFamily="2" charset="-122"/>
                <a:ea typeface="STZhongsong" panose="02010600040101010101" pitchFamily="2" charset="-122"/>
              </a:rPr>
              <a:t>LLM</a:t>
            </a:r>
            <a:r>
              <a:rPr lang="zh-CN" altLang="en-US" sz="2200" dirty="0">
                <a:effectLst/>
                <a:latin typeface="STZhongsong" panose="02010600040101010101" pitchFamily="2" charset="-122"/>
                <a:ea typeface="STZhongsong" panose="02010600040101010101" pitchFamily="2" charset="-122"/>
              </a:rPr>
              <a:t>生成过程中扩大窗口</a:t>
            </a:r>
            <a:endParaRPr lang="zh-CN" altLang="en-US" sz="2200" dirty="0">
              <a:latin typeface="STZhongsong" panose="02010600040101010101" pitchFamily="2" charset="-122"/>
              <a:ea typeface="STZhongsong" panose="02010600040101010101" pitchFamily="2" charset="-122"/>
            </a:endParaRPr>
          </a:p>
        </p:txBody>
      </p:sp>
      <p:pic>
        <p:nvPicPr>
          <p:cNvPr id="16" name="图片 15">
            <a:extLst>
              <a:ext uri="{FF2B5EF4-FFF2-40B4-BE49-F238E27FC236}">
                <a16:creationId xmlns:a16="http://schemas.microsoft.com/office/drawing/2014/main" id="{AF1BA7FF-ED85-360C-BDBF-B4AFBAB882E3}"/>
              </a:ext>
            </a:extLst>
          </p:cNvPr>
          <p:cNvPicPr>
            <a:picLocks noChangeAspect="1"/>
          </p:cNvPicPr>
          <p:nvPr/>
        </p:nvPicPr>
        <p:blipFill>
          <a:blip r:embed="rId3"/>
          <a:stretch>
            <a:fillRect/>
          </a:stretch>
        </p:blipFill>
        <p:spPr>
          <a:xfrm>
            <a:off x="6131762" y="3448116"/>
            <a:ext cx="6060238" cy="1534876"/>
          </a:xfrm>
          <a:prstGeom prst="rect">
            <a:avLst/>
          </a:prstGeom>
        </p:spPr>
      </p:pic>
      <p:sp>
        <p:nvSpPr>
          <p:cNvPr id="17" name="文本框 16">
            <a:extLst>
              <a:ext uri="{FF2B5EF4-FFF2-40B4-BE49-F238E27FC236}">
                <a16:creationId xmlns:a16="http://schemas.microsoft.com/office/drawing/2014/main" id="{1B6F389B-0467-5DD7-78E3-4F965DA177F0}"/>
              </a:ext>
            </a:extLst>
          </p:cNvPr>
          <p:cNvSpPr txBox="1"/>
          <p:nvPr/>
        </p:nvSpPr>
        <p:spPr>
          <a:xfrm>
            <a:off x="6743699" y="5511620"/>
            <a:ext cx="5031199" cy="1277273"/>
          </a:xfrm>
          <a:prstGeom prst="rect">
            <a:avLst/>
          </a:prstGeom>
          <a:noFill/>
        </p:spPr>
        <p:txBody>
          <a:bodyPr wrap="square" rtlCol="0">
            <a:spAutoFit/>
          </a:bodyPr>
          <a:lstStyle/>
          <a:p>
            <a:pPr algn="ctr">
              <a:lnSpc>
                <a:spcPct val="150000"/>
              </a:lnSpc>
            </a:pPr>
            <a:r>
              <a:rPr lang="zh-CN" altLang="en-US" sz="2200" dirty="0">
                <a:effectLst/>
                <a:latin typeface="Times New Roman" panose="02020603050405020304" pitchFamily="18" charset="0"/>
                <a:ea typeface="STZhongsong" panose="02010600040101010101" pitchFamily="2" charset="-122"/>
                <a:cs typeface="Times New Roman" panose="02020603050405020304" pitchFamily="18" charset="0"/>
              </a:rPr>
              <a:t>摘要</a:t>
            </a:r>
          </a:p>
          <a:p>
            <a:r>
              <a:rPr lang="zh-CN" altLang="en-US" sz="2200" dirty="0">
                <a:effectLst/>
                <a:latin typeface="STZhongsong" panose="02010600040101010101" pitchFamily="2" charset="-122"/>
                <a:ea typeface="STZhongsong" panose="02010600040101010101" pitchFamily="2" charset="-122"/>
              </a:rPr>
              <a:t>通过摘要嵌入更大的文档。通过摘要检索文档，再从文档中检索文本块</a:t>
            </a:r>
          </a:p>
        </p:txBody>
      </p:sp>
    </p:spTree>
    <p:extLst>
      <p:ext uri="{BB962C8B-B14F-4D97-AF65-F5344CB8AC3E}">
        <p14:creationId xmlns:p14="http://schemas.microsoft.com/office/powerpoint/2010/main" val="3423579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E3B7C-BF0B-4107-E25C-E522D017096F}"/>
              </a:ext>
            </a:extLst>
          </p:cNvPr>
          <p:cNvSpPr>
            <a:spLocks noGrp="1"/>
          </p:cNvSpPr>
          <p:nvPr>
            <p:ph type="title"/>
          </p:nvPr>
        </p:nvSpPr>
        <p:spPr/>
        <p:txBody>
          <a:bodyPr/>
          <a:lstStyle/>
          <a:p>
            <a:r>
              <a:rPr lang="zh-CN" altLang="en-US" dirty="0">
                <a:latin typeface="DengXian" charset="-122"/>
                <a:ea typeface="DengXian" charset="-122"/>
              </a:rPr>
              <a:t>进阶</a:t>
            </a:r>
            <a:r>
              <a:rPr lang="en" altLang="zh-CN" dirty="0">
                <a:latin typeface="DengXian" charset="-122"/>
                <a:ea typeface="DengXian" charset="-122"/>
              </a:rPr>
              <a:t>RAG</a:t>
            </a:r>
            <a:r>
              <a:rPr lang="zh-CN" altLang="en-US" dirty="0">
                <a:latin typeface="DengXian" charset="-122"/>
                <a:ea typeface="DengXian" charset="-122"/>
              </a:rPr>
              <a:t> </a:t>
            </a:r>
            <a:r>
              <a:rPr lang="en-US" altLang="zh-CN" dirty="0">
                <a:latin typeface="DengXian" charset="-122"/>
                <a:ea typeface="DengXian" charset="-122"/>
              </a:rPr>
              <a:t>-</a:t>
            </a:r>
            <a:r>
              <a:rPr lang="zh-CN" altLang="en-US" dirty="0">
                <a:latin typeface="DengXian" charset="-122"/>
                <a:ea typeface="DengXian" charset="-122"/>
              </a:rPr>
              <a:t> 查询优化 </a:t>
            </a:r>
            <a:r>
              <a:rPr lang="en-US" altLang="zh-CN" dirty="0">
                <a:latin typeface="DengXian" charset="-122"/>
                <a:ea typeface="DengXian" charset="-122"/>
              </a:rPr>
              <a:t>-</a:t>
            </a:r>
            <a:r>
              <a:rPr lang="zh-CN" altLang="en-US" dirty="0">
                <a:latin typeface="DengXian" charset="-122"/>
                <a:ea typeface="DengXian" charset="-122"/>
              </a:rPr>
              <a:t> </a:t>
            </a:r>
            <a:r>
              <a:rPr lang="en" altLang="zh-CN" dirty="0">
                <a:latin typeface="DengXian" charset="-122"/>
                <a:ea typeface="DengXian" charset="-122"/>
              </a:rPr>
              <a:t>Query </a:t>
            </a:r>
            <a:r>
              <a:rPr lang="zh-CN" altLang="en-US" dirty="0">
                <a:latin typeface="DengXian" charset="-122"/>
                <a:ea typeface="DengXian" charset="-122"/>
              </a:rPr>
              <a:t>路由</a:t>
            </a:r>
          </a:p>
        </p:txBody>
      </p:sp>
      <p:sp>
        <p:nvSpPr>
          <p:cNvPr id="4" name="灯片编号占位符 3">
            <a:extLst>
              <a:ext uri="{FF2B5EF4-FFF2-40B4-BE49-F238E27FC236}">
                <a16:creationId xmlns:a16="http://schemas.microsoft.com/office/drawing/2014/main" id="{F82673AF-07A8-09D6-0C47-7C070C169596}"/>
              </a:ext>
            </a:extLst>
          </p:cNvPr>
          <p:cNvSpPr>
            <a:spLocks noGrp="1"/>
          </p:cNvSpPr>
          <p:nvPr>
            <p:ph type="sldNum" sz="quarter" idx="4"/>
          </p:nvPr>
        </p:nvSpPr>
        <p:spPr/>
        <p:txBody>
          <a:bodyPr/>
          <a:lstStyle/>
          <a:p>
            <a:fld id="{CB97EF2D-26AB-4B8E-994F-76E2F1993B11}" type="slidenum">
              <a:rPr lang="zh-CN" altLang="en-US" smtClean="0"/>
              <a:pPr/>
              <a:t>25</a:t>
            </a:fld>
            <a:endParaRPr lang="zh-CN" altLang="en-US" dirty="0"/>
          </a:p>
        </p:txBody>
      </p:sp>
      <p:sp>
        <p:nvSpPr>
          <p:cNvPr id="6" name="内容占位符 5">
            <a:extLst>
              <a:ext uri="{FF2B5EF4-FFF2-40B4-BE49-F238E27FC236}">
                <a16:creationId xmlns:a16="http://schemas.microsoft.com/office/drawing/2014/main" id="{F4B6A199-761E-BDEB-1BCC-973D640BBC41}"/>
              </a:ext>
            </a:extLst>
          </p:cNvPr>
          <p:cNvSpPr>
            <a:spLocks noGrp="1"/>
          </p:cNvSpPr>
          <p:nvPr>
            <p:ph sz="quarter" idx="10"/>
          </p:nvPr>
        </p:nvSpPr>
        <p:spPr>
          <a:xfrm>
            <a:off x="417101" y="1253799"/>
            <a:ext cx="11103159" cy="5051897"/>
          </a:xfrm>
        </p:spPr>
        <p:txBody>
          <a:bodyPr/>
          <a:lstStyle/>
          <a:p>
            <a:pPr>
              <a:lnSpc>
                <a:spcPct val="150000"/>
              </a:lnSpc>
              <a:buFont typeface="Wingdings" pitchFamily="2" charset="2"/>
              <a:buChar char="Ø"/>
            </a:pPr>
            <a:r>
              <a:rPr kumimoji="1" lang="zh-CN" altLang="en-US" dirty="0"/>
              <a:t>根据分类器确定的给定查询的复杂性，为检索增强型 </a:t>
            </a:r>
            <a:r>
              <a:rPr kumimoji="1" lang="en" altLang="zh-CN" dirty="0"/>
              <a:t>LLM </a:t>
            </a:r>
            <a:r>
              <a:rPr kumimoji="1" lang="zh-CN" altLang="en-US" dirty="0"/>
              <a:t>选择最合适的策略，范围从迭代、单一甚至无检索方法。 </a:t>
            </a:r>
          </a:p>
        </p:txBody>
      </p:sp>
      <p:sp>
        <p:nvSpPr>
          <p:cNvPr id="10" name="文本框 9">
            <a:extLst>
              <a:ext uri="{FF2B5EF4-FFF2-40B4-BE49-F238E27FC236}">
                <a16:creationId xmlns:a16="http://schemas.microsoft.com/office/drawing/2014/main" id="{BC821C7E-6DBB-8612-EA86-B8F3044AC685}"/>
              </a:ext>
            </a:extLst>
          </p:cNvPr>
          <p:cNvSpPr txBox="1"/>
          <p:nvPr/>
        </p:nvSpPr>
        <p:spPr>
          <a:xfrm>
            <a:off x="98963" y="6182105"/>
            <a:ext cx="11739433" cy="369332"/>
          </a:xfrm>
          <a:prstGeom prst="rect">
            <a:avLst/>
          </a:prstGeom>
          <a:no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Adaptive-RAG: Learning to Adapt Retrieval-Augmented Large Language Models through Question Complexity, NAACL2024</a:t>
            </a:r>
            <a:endParaRPr kumimoji="1" lang="zh-CN" altLang="en-US"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755FDCA8-6780-66A9-3820-D5C816F49BA8}"/>
              </a:ext>
            </a:extLst>
          </p:cNvPr>
          <p:cNvPicPr>
            <a:picLocks noChangeAspect="1"/>
          </p:cNvPicPr>
          <p:nvPr/>
        </p:nvPicPr>
        <p:blipFill>
          <a:blip r:embed="rId3"/>
          <a:stretch>
            <a:fillRect/>
          </a:stretch>
        </p:blipFill>
        <p:spPr>
          <a:xfrm>
            <a:off x="226283" y="2807505"/>
            <a:ext cx="11739433" cy="2576947"/>
          </a:xfrm>
          <a:prstGeom prst="rect">
            <a:avLst/>
          </a:prstGeom>
        </p:spPr>
      </p:pic>
    </p:spTree>
    <p:extLst>
      <p:ext uri="{BB962C8B-B14F-4D97-AF65-F5344CB8AC3E}">
        <p14:creationId xmlns:p14="http://schemas.microsoft.com/office/powerpoint/2010/main" val="1230579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ADFB656-C77A-2111-97F8-DC0F27155701}"/>
              </a:ext>
            </a:extLst>
          </p:cNvPr>
          <p:cNvPicPr>
            <a:picLocks noChangeAspect="1"/>
          </p:cNvPicPr>
          <p:nvPr/>
        </p:nvPicPr>
        <p:blipFill>
          <a:blip r:embed="rId3"/>
          <a:stretch>
            <a:fillRect/>
          </a:stretch>
        </p:blipFill>
        <p:spPr>
          <a:xfrm>
            <a:off x="6096000" y="1401486"/>
            <a:ext cx="5622168" cy="4891288"/>
          </a:xfrm>
          <a:prstGeom prst="rect">
            <a:avLst/>
          </a:prstGeom>
        </p:spPr>
      </p:pic>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进阶</a:t>
            </a:r>
            <a:r>
              <a:rPr lang="en" altLang="zh-CN" dirty="0">
                <a:latin typeface="DengXian" charset="-122"/>
                <a:ea typeface="DengXian" charset="-122"/>
              </a:rPr>
              <a:t>RAG</a:t>
            </a:r>
            <a:r>
              <a:rPr lang="zh-CN" altLang="en-US" dirty="0">
                <a:latin typeface="DengXian" charset="-122"/>
                <a:ea typeface="DengXian" charset="-122"/>
              </a:rPr>
              <a:t> </a:t>
            </a:r>
            <a:r>
              <a:rPr lang="en-US" altLang="zh-CN" dirty="0">
                <a:latin typeface="DengXian" charset="-122"/>
                <a:ea typeface="DengXian" charset="-122"/>
              </a:rPr>
              <a:t>-</a:t>
            </a:r>
            <a:r>
              <a:rPr lang="zh-CN" altLang="en-US" dirty="0">
                <a:latin typeface="DengXian" charset="-122"/>
                <a:ea typeface="DengXian" charset="-122"/>
              </a:rPr>
              <a:t> 前检索模块</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a:xfrm>
                <a:off x="112299" y="1321182"/>
                <a:ext cx="6423968" cy="5051897"/>
              </a:xfrm>
            </p:spPr>
            <p:txBody>
              <a:bodyPr/>
              <a:lstStyle/>
              <a:p>
                <a:pPr marL="457189" lvl="1" indent="0">
                  <a:lnSpc>
                    <a:spcPct val="200000"/>
                  </a:lnSpc>
                  <a:buNone/>
                </a:pPr>
                <a:r>
                  <a:rPr kumimoji="1" lang="zh-CN" altLang="en-US" sz="2800" dirty="0"/>
                  <a:t>“检索</a:t>
                </a:r>
                <a:r>
                  <a:rPr kumimoji="1" lang="en-US" altLang="zh-CN" sz="2800" dirty="0"/>
                  <a:t>-</a:t>
                </a:r>
                <a:r>
                  <a:rPr kumimoji="1" lang="zh-CN" altLang="en-US" sz="2800" dirty="0"/>
                  <a:t>生成”</a:t>
                </a:r>
                <a14:m>
                  <m:oMath xmlns:m="http://schemas.openxmlformats.org/officeDocument/2006/math">
                    <m:r>
                      <a:rPr kumimoji="1" lang="zh-CN" altLang="en-US" sz="2800" i="1" smtClean="0">
                        <a:latin typeface="Cambria Math" panose="02040503050406030204" pitchFamily="18" charset="0"/>
                      </a:rPr>
                      <m:t>→</m:t>
                    </m:r>
                  </m:oMath>
                </a14:m>
                <a:r>
                  <a:rPr kumimoji="1" lang="zh-CN" altLang="en-US" sz="2800" dirty="0"/>
                  <a:t>“</a:t>
                </a:r>
                <a:r>
                  <a:rPr kumimoji="1" lang="zh-CN" altLang="en-US" sz="2800" dirty="0">
                    <a:solidFill>
                      <a:schemeClr val="accent5">
                        <a:lumMod val="50000"/>
                      </a:schemeClr>
                    </a:solidFill>
                  </a:rPr>
                  <a:t>重写</a:t>
                </a:r>
                <a:r>
                  <a:rPr kumimoji="1" lang="en-US" altLang="zh-CN" sz="2800" dirty="0"/>
                  <a:t>-</a:t>
                </a:r>
                <a:r>
                  <a:rPr kumimoji="1" lang="zh-CN" altLang="en-US" sz="2800" dirty="0"/>
                  <a:t>检索</a:t>
                </a:r>
                <a:r>
                  <a:rPr kumimoji="1" lang="en-US" altLang="zh-CN" sz="2800" dirty="0"/>
                  <a:t>-</a:t>
                </a:r>
                <a:r>
                  <a:rPr kumimoji="1" lang="zh-CN" altLang="en-US" sz="2800" dirty="0"/>
                  <a:t>生成”</a:t>
                </a:r>
                <a:endParaRPr kumimoji="1" lang="en-US" altLang="zh-CN" sz="2800" dirty="0"/>
              </a:p>
              <a:p>
                <a:pPr>
                  <a:lnSpc>
                    <a:spcPct val="150000"/>
                  </a:lnSpc>
                  <a:buFont typeface="Wingdings" pitchFamily="2" charset="2"/>
                  <a:buChar char="Ø"/>
                </a:pPr>
                <a:r>
                  <a:rPr kumimoji="1" lang="zh-CN" altLang="en-US" dirty="0"/>
                  <a:t>重写模型分解若干个小问题再进行检索，增强了检索的准确率。</a:t>
                </a:r>
                <a:endParaRPr kumimoji="1" lang="en-US" altLang="zh-CN" dirty="0"/>
              </a:p>
              <a:p>
                <a:pPr>
                  <a:lnSpc>
                    <a:spcPct val="150000"/>
                  </a:lnSpc>
                  <a:buFont typeface="Wingdings" pitchFamily="2" charset="2"/>
                  <a:buChar char="Ø"/>
                </a:pPr>
                <a:r>
                  <a:rPr kumimoji="1" lang="zh-CN" altLang="en-US" dirty="0"/>
                  <a:t>通过使用</a:t>
                </a:r>
                <a:r>
                  <a:rPr kumimoji="1" lang="en" altLang="zh-CN" dirty="0"/>
                  <a:t>LLM</a:t>
                </a:r>
                <a:r>
                  <a:rPr kumimoji="1" lang="zh-CN" altLang="en-US" dirty="0"/>
                  <a:t>性能作为奖励进行强化学习，训练重写器。</a:t>
                </a:r>
              </a:p>
              <a:p>
                <a:pPr lvl="2">
                  <a:lnSpc>
                    <a:spcPct val="200000"/>
                  </a:lnSpc>
                  <a:buFont typeface="Wingdings" pitchFamily="2" charset="2"/>
                  <a:buChar char="Ø"/>
                </a:pPr>
                <a:endParaRPr kumimoji="1" lang="zh-CN" altLang="en-US" sz="1000" dirty="0"/>
              </a:p>
              <a:p>
                <a:pPr marL="914377" lvl="2" indent="0">
                  <a:lnSpc>
                    <a:spcPct val="200000"/>
                  </a:lnSpc>
                  <a:buNone/>
                </a:pPr>
                <a:endParaRPr kumimoji="1" lang="zh-CN" altLang="en-US" sz="2000" dirty="0"/>
              </a:p>
              <a:p>
                <a:pPr lvl="1">
                  <a:lnSpc>
                    <a:spcPct val="200000"/>
                  </a:lnSpc>
                </a:pPr>
                <a:endParaRPr kumimoji="1" lang="en" altLang="zh-CN" dirty="0"/>
              </a:p>
              <a:p>
                <a:pPr lvl="2">
                  <a:buFont typeface="Wingdings" pitchFamily="2" charset="2"/>
                  <a:buChar char="Ø"/>
                </a:pPr>
                <a:endParaRPr lang="en" altLang="zh-CN" sz="2000" dirty="0">
                  <a:ea typeface="STZhongsong" panose="02010600040101010101" pitchFamily="2" charset="-122"/>
                </a:endParaRPr>
              </a:p>
              <a:p>
                <a:pPr lvl="2">
                  <a:buFont typeface="Wingdings" pitchFamily="2" charset="2"/>
                  <a:buChar char="Ø"/>
                </a:pPr>
                <a:endParaRPr lang="zh-CN" altLang="en-US" sz="2000" dirty="0">
                  <a:ea typeface="STZhongsong" panose="02010600040101010101" pitchFamily="2" charset="-122"/>
                </a:endParaRPr>
              </a:p>
              <a:p>
                <a:pPr marL="457189" lvl="1" indent="0">
                  <a:buNone/>
                </a:pPr>
                <a:endParaRPr lang="zh-CN" altLang="en-US" sz="2400" dirty="0">
                  <a:ea typeface="STZhongsong" panose="02010600040101010101" pitchFamily="2" charset="-122"/>
                </a:endParaRPr>
              </a:p>
              <a:p>
                <a:pPr marL="457189" lvl="1" indent="0">
                  <a:buNone/>
                </a:pPr>
                <a:endParaRPr lang="zh-CN" altLang="en-US" dirty="0"/>
              </a:p>
              <a:p>
                <a:pPr lvl="1"/>
                <a:endParaRPr kumimoji="1" lang="en"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FDDF5C47-B2D2-553D-2596-DDAB2D3106DA}"/>
                  </a:ext>
                </a:extLst>
              </p:cNvPr>
              <p:cNvSpPr>
                <a:spLocks noGrp="1" noRot="1" noChangeAspect="1" noMove="1" noResize="1" noEditPoints="1" noAdjustHandles="1" noChangeArrowheads="1" noChangeShapeType="1" noTextEdit="1"/>
              </p:cNvSpPr>
              <p:nvPr>
                <p:ph sz="quarter" idx="10"/>
              </p:nvPr>
            </p:nvSpPr>
            <p:spPr>
              <a:xfrm>
                <a:off x="112299" y="1321182"/>
                <a:ext cx="6423968" cy="5051897"/>
              </a:xfrm>
              <a:blipFill>
                <a:blip r:embed="rId4"/>
                <a:stretch>
                  <a:fillRect l="-789" r="-789"/>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465555B5-DE5B-7785-C78C-88E9EC582D37}"/>
              </a:ext>
            </a:extLst>
          </p:cNvPr>
          <p:cNvSpPr>
            <a:spLocks noGrp="1"/>
          </p:cNvSpPr>
          <p:nvPr>
            <p:ph type="sldNum" sz="quarter" idx="4"/>
          </p:nvPr>
        </p:nvSpPr>
        <p:spPr/>
        <p:txBody>
          <a:bodyPr/>
          <a:lstStyle/>
          <a:p>
            <a:fld id="{CB97EF2D-26AB-4B8E-994F-76E2F1993B11}" type="slidenum">
              <a:rPr lang="zh-CN" altLang="en-US" smtClean="0"/>
              <a:pPr/>
              <a:t>26</a:t>
            </a:fld>
            <a:endParaRPr lang="zh-CN" altLang="en-US" dirty="0"/>
          </a:p>
        </p:txBody>
      </p:sp>
      <p:sp>
        <p:nvSpPr>
          <p:cNvPr id="6" name="文本框 5">
            <a:extLst>
              <a:ext uri="{FF2B5EF4-FFF2-40B4-BE49-F238E27FC236}">
                <a16:creationId xmlns:a16="http://schemas.microsoft.com/office/drawing/2014/main" id="{97DEEF2E-BC3C-72CF-F95E-8BA0E848EF70}"/>
              </a:ext>
            </a:extLst>
          </p:cNvPr>
          <p:cNvSpPr txBox="1"/>
          <p:nvPr/>
        </p:nvSpPr>
        <p:spPr>
          <a:xfrm>
            <a:off x="2470143" y="6373079"/>
            <a:ext cx="7729424" cy="369332"/>
          </a:xfrm>
          <a:prstGeom prst="rect">
            <a:avLst/>
          </a:prstGeom>
          <a:noFill/>
        </p:spPr>
        <p:txBody>
          <a:bodyPr wrap="non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Query Rewriting for Retrieval-Augmented Large Language Models, EMNLP2023</a:t>
            </a:r>
            <a:endParaRPr kumimoji="1" lang="zh-CN" altLang="en-US"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7959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进阶</a:t>
            </a:r>
            <a:r>
              <a:rPr lang="en" altLang="zh-CN" dirty="0">
                <a:latin typeface="DengXian" charset="-122"/>
                <a:ea typeface="DengXian" charset="-122"/>
              </a:rPr>
              <a:t>RAG</a:t>
            </a:r>
            <a:r>
              <a:rPr lang="zh-CN" altLang="en-US" dirty="0">
                <a:latin typeface="DengXian" charset="-122"/>
                <a:ea typeface="DengXian" charset="-122"/>
              </a:rPr>
              <a:t> </a:t>
            </a:r>
            <a:r>
              <a:rPr lang="en-US" altLang="zh-CN" dirty="0">
                <a:latin typeface="DengXian" charset="-122"/>
                <a:ea typeface="DengXian" charset="-122"/>
              </a:rPr>
              <a:t>-</a:t>
            </a:r>
            <a:r>
              <a:rPr lang="zh-CN" altLang="en-US" dirty="0">
                <a:latin typeface="DengXian" charset="-122"/>
                <a:ea typeface="DengXian" charset="-122"/>
              </a:rPr>
              <a:t> </a:t>
            </a:r>
            <a:r>
              <a:rPr lang="zh-CN" altLang="en-CN" dirty="0">
                <a:latin typeface="DengXian" charset="-122"/>
                <a:ea typeface="DengXian" charset="-122"/>
              </a:rPr>
              <a:t>后检索</a:t>
            </a:r>
            <a:r>
              <a:rPr lang="zh-CN" altLang="en-US" dirty="0">
                <a:latin typeface="DengXian" charset="-122"/>
                <a:ea typeface="DengXian" charset="-122"/>
              </a:rPr>
              <a:t>模块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a:xfrm>
                <a:off x="417098" y="1290945"/>
                <a:ext cx="5891421" cy="5051897"/>
              </a:xfrm>
            </p:spPr>
            <p:txBody>
              <a:bodyPr/>
              <a:lstStyle/>
              <a:p>
                <a:pPr marL="228606" indent="0">
                  <a:lnSpc>
                    <a:spcPct val="200000"/>
                  </a:lnSpc>
                  <a:buNone/>
                </a:pPr>
                <a:r>
                  <a:rPr kumimoji="1" lang="zh-CN" altLang="en-US" dirty="0"/>
                  <a:t>“检索</a:t>
                </a:r>
                <a:r>
                  <a:rPr kumimoji="1" lang="en-US" altLang="zh-CN" dirty="0"/>
                  <a:t>-</a:t>
                </a:r>
                <a:r>
                  <a:rPr kumimoji="1" lang="zh-CN" altLang="en-US" dirty="0"/>
                  <a:t>生成”</a:t>
                </a:r>
                <a14:m>
                  <m:oMath xmlns:m="http://schemas.openxmlformats.org/officeDocument/2006/math">
                    <m:r>
                      <a:rPr kumimoji="1" lang="zh-CN" altLang="en-US" i="1" smtClean="0">
                        <a:latin typeface="Cambria Math" panose="02040503050406030204" pitchFamily="18" charset="0"/>
                      </a:rPr>
                      <m:t>→</m:t>
                    </m:r>
                  </m:oMath>
                </a14:m>
                <a:r>
                  <a:rPr kumimoji="1" lang="zh-CN" altLang="en-US" dirty="0"/>
                  <a:t>“检索</a:t>
                </a:r>
                <a:r>
                  <a:rPr kumimoji="1" lang="en-US" altLang="zh-CN" dirty="0"/>
                  <a:t>-</a:t>
                </a:r>
                <a:r>
                  <a:rPr kumimoji="1" lang="zh-CN" altLang="en-US" dirty="0">
                    <a:solidFill>
                      <a:schemeClr val="accent5">
                        <a:lumMod val="50000"/>
                      </a:schemeClr>
                    </a:solidFill>
                  </a:rPr>
                  <a:t>重排</a:t>
                </a:r>
                <a:r>
                  <a:rPr kumimoji="1" lang="en-US" altLang="zh-CN" dirty="0"/>
                  <a:t>-</a:t>
                </a:r>
                <a:r>
                  <a:rPr kumimoji="1" lang="zh-CN" altLang="en-US" dirty="0"/>
                  <a:t>生成”</a:t>
                </a:r>
                <a:endParaRPr kumimoji="1" lang="en-US" altLang="zh-CN" dirty="0"/>
              </a:p>
              <a:p>
                <a:pPr>
                  <a:lnSpc>
                    <a:spcPct val="150000"/>
                  </a:lnSpc>
                  <a:buFont typeface="Wingdings" pitchFamily="2" charset="2"/>
                  <a:buChar char="Ø"/>
                </a:pPr>
                <a:r>
                  <a:rPr kumimoji="1" lang="en" altLang="zh-CN" dirty="0"/>
                  <a:t>SAIL</a:t>
                </a:r>
                <a:r>
                  <a:rPr kumimoji="1" lang="zh-CN" altLang="en-US" dirty="0"/>
                  <a:t>为</a:t>
                </a:r>
                <a:r>
                  <a:rPr kumimoji="1" lang="en" altLang="zh-CN" dirty="0"/>
                  <a:t>LLM</a:t>
                </a:r>
                <a:r>
                  <a:rPr kumimoji="1" lang="zh-CN" altLang="en-US" dirty="0"/>
                  <a:t>引入了从检索文档中排除噪声的能力。</a:t>
                </a:r>
                <a:endParaRPr kumimoji="1" lang="en-US" altLang="zh-CN" dirty="0"/>
              </a:p>
              <a:p>
                <a:pPr>
                  <a:lnSpc>
                    <a:spcPct val="150000"/>
                  </a:lnSpc>
                  <a:buFont typeface="Wingdings" pitchFamily="2" charset="2"/>
                  <a:buChar char="Ø"/>
                </a:pPr>
                <a:r>
                  <a:rPr kumimoji="1" lang="en" altLang="zh-CN" dirty="0"/>
                  <a:t>SAIL</a:t>
                </a:r>
                <a:r>
                  <a:rPr kumimoji="1" lang="zh-CN" altLang="en-US" dirty="0"/>
                  <a:t>训练了一个</a:t>
                </a:r>
                <a:r>
                  <a:rPr kumimoji="1" lang="en" altLang="zh-CN" dirty="0"/>
                  <a:t>LLM</a:t>
                </a:r>
                <a:r>
                  <a:rPr kumimoji="1" lang="zh-CN" altLang="en" dirty="0"/>
                  <a:t>，</a:t>
                </a:r>
                <a:r>
                  <a:rPr kumimoji="1" lang="zh-CN" altLang="en-US" dirty="0"/>
                  <a:t>使其能够对证据按照相关性进行重排序，并结合参数知识与外部知识进行回答。</a:t>
                </a:r>
                <a:endParaRPr kumimoji="1" lang="en-US" altLang="zh-CN" dirty="0"/>
              </a:p>
              <a:p>
                <a:pPr>
                  <a:lnSpc>
                    <a:spcPct val="150000"/>
                  </a:lnSpc>
                  <a:buFont typeface="Wingdings" pitchFamily="2" charset="2"/>
                  <a:buChar char="Ø"/>
                </a:pPr>
                <a:r>
                  <a:rPr kumimoji="1" lang="zh-CN" altLang="en-US" dirty="0"/>
                  <a:t>分成</a:t>
                </a:r>
                <a:r>
                  <a:rPr kumimoji="1" lang="en-US" altLang="zh-CN" dirty="0"/>
                  <a:t>Informative</a:t>
                </a:r>
                <a:r>
                  <a:rPr kumimoji="1" lang="zh-CN" altLang="en-US" dirty="0"/>
                  <a:t> 和 </a:t>
                </a:r>
                <a:r>
                  <a:rPr kumimoji="1" lang="en-US" altLang="zh-CN" dirty="0"/>
                  <a:t>Distracting</a:t>
                </a:r>
                <a:r>
                  <a:rPr kumimoji="1" lang="zh-CN" altLang="en-US" dirty="0"/>
                  <a:t> 两类</a:t>
                </a:r>
              </a:p>
              <a:p>
                <a:pPr>
                  <a:lnSpc>
                    <a:spcPct val="150000"/>
                  </a:lnSpc>
                  <a:buFont typeface="Wingdings" pitchFamily="2" charset="2"/>
                  <a:buChar char="Ø"/>
                </a:pPr>
                <a:endParaRPr kumimoji="1" lang="zh-CN" altLang="en-US" dirty="0"/>
              </a:p>
              <a:p>
                <a:pPr marL="342883" lvl="1" indent="0">
                  <a:lnSpc>
                    <a:spcPct val="200000"/>
                  </a:lnSpc>
                  <a:buNone/>
                </a:pPr>
                <a:endParaRPr kumimoji="1" lang="zh-CN" altLang="en-US" sz="2400" dirty="0"/>
              </a:p>
              <a:p>
                <a:pPr lvl="1">
                  <a:lnSpc>
                    <a:spcPct val="200000"/>
                  </a:lnSpc>
                </a:pPr>
                <a:endParaRPr kumimoji="1" lang="en" altLang="zh-CN" dirty="0"/>
              </a:p>
              <a:p>
                <a:pPr lvl="2">
                  <a:buFont typeface="Wingdings" pitchFamily="2" charset="2"/>
                  <a:buChar char="Ø"/>
                </a:pPr>
                <a:endParaRPr lang="en" altLang="zh-CN" sz="2000" dirty="0">
                  <a:ea typeface="STZhongsong" panose="02010600040101010101" pitchFamily="2" charset="-122"/>
                </a:endParaRPr>
              </a:p>
              <a:p>
                <a:pPr lvl="2">
                  <a:buFont typeface="Wingdings" pitchFamily="2" charset="2"/>
                  <a:buChar char="Ø"/>
                </a:pPr>
                <a:endParaRPr lang="zh-CN" altLang="en-US" sz="2000" dirty="0">
                  <a:ea typeface="STZhongsong" panose="02010600040101010101" pitchFamily="2" charset="-122"/>
                </a:endParaRPr>
              </a:p>
              <a:p>
                <a:pPr marL="457189" lvl="1" indent="0">
                  <a:buNone/>
                </a:pPr>
                <a:endParaRPr lang="zh-CN" altLang="en-US" sz="2400" dirty="0">
                  <a:ea typeface="STZhongsong" panose="02010600040101010101" pitchFamily="2" charset="-122"/>
                </a:endParaRPr>
              </a:p>
              <a:p>
                <a:pPr marL="457189" lvl="1" indent="0">
                  <a:buNone/>
                </a:pPr>
                <a:endParaRPr lang="zh-CN" altLang="en-US" dirty="0"/>
              </a:p>
              <a:p>
                <a:pPr lvl="1"/>
                <a:endParaRPr kumimoji="1" lang="en"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FDDF5C47-B2D2-553D-2596-DDAB2D3106DA}"/>
                  </a:ext>
                </a:extLst>
              </p:cNvPr>
              <p:cNvSpPr>
                <a:spLocks noGrp="1" noRot="1" noChangeAspect="1" noMove="1" noResize="1" noEditPoints="1" noAdjustHandles="1" noChangeArrowheads="1" noChangeShapeType="1" noTextEdit="1"/>
              </p:cNvSpPr>
              <p:nvPr>
                <p:ph sz="quarter" idx="10"/>
              </p:nvPr>
            </p:nvSpPr>
            <p:spPr>
              <a:xfrm>
                <a:off x="417098" y="1290945"/>
                <a:ext cx="5891421" cy="5051897"/>
              </a:xfrm>
              <a:blipFill>
                <a:blip r:embed="rId3"/>
                <a:stretch>
                  <a:fillRect l="-860" r="-1505"/>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465555B5-DE5B-7785-C78C-88E9EC582D37}"/>
              </a:ext>
            </a:extLst>
          </p:cNvPr>
          <p:cNvSpPr>
            <a:spLocks noGrp="1"/>
          </p:cNvSpPr>
          <p:nvPr>
            <p:ph type="sldNum" sz="quarter" idx="4"/>
          </p:nvPr>
        </p:nvSpPr>
        <p:spPr/>
        <p:txBody>
          <a:bodyPr/>
          <a:lstStyle/>
          <a:p>
            <a:fld id="{CB97EF2D-26AB-4B8E-994F-76E2F1993B11}" type="slidenum">
              <a:rPr lang="zh-CN" altLang="en-US" smtClean="0"/>
              <a:pPr/>
              <a:t>27</a:t>
            </a:fld>
            <a:endParaRPr lang="zh-CN" altLang="en-US" dirty="0"/>
          </a:p>
        </p:txBody>
      </p:sp>
      <p:sp>
        <p:nvSpPr>
          <p:cNvPr id="6" name="文本框 5">
            <a:extLst>
              <a:ext uri="{FF2B5EF4-FFF2-40B4-BE49-F238E27FC236}">
                <a16:creationId xmlns:a16="http://schemas.microsoft.com/office/drawing/2014/main" id="{97DEEF2E-BC3C-72CF-F95E-8BA0E848EF70}"/>
              </a:ext>
            </a:extLst>
          </p:cNvPr>
          <p:cNvSpPr txBox="1"/>
          <p:nvPr/>
        </p:nvSpPr>
        <p:spPr>
          <a:xfrm>
            <a:off x="4014130" y="6342842"/>
            <a:ext cx="5891421" cy="369332"/>
          </a:xfrm>
          <a:prstGeom prst="rect">
            <a:avLst/>
          </a:prstGeom>
          <a:noFill/>
        </p:spPr>
        <p:txBody>
          <a:bodyPr wrap="non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SAIL: Search-Augmented Instruction Learning, EMNLP 2023</a:t>
            </a:r>
            <a:endParaRPr kumimoji="1" lang="zh-CN" altLang="en-US"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B3B770A-A900-196B-B2B0-7FD489E27A5B}"/>
              </a:ext>
            </a:extLst>
          </p:cNvPr>
          <p:cNvPicPr>
            <a:picLocks noChangeAspect="1"/>
          </p:cNvPicPr>
          <p:nvPr/>
        </p:nvPicPr>
        <p:blipFill>
          <a:blip r:embed="rId4"/>
          <a:stretch>
            <a:fillRect/>
          </a:stretch>
        </p:blipFill>
        <p:spPr>
          <a:xfrm>
            <a:off x="6272287" y="1812066"/>
            <a:ext cx="5940859" cy="4257615"/>
          </a:xfrm>
          <a:prstGeom prst="rect">
            <a:avLst/>
          </a:prstGeom>
        </p:spPr>
      </p:pic>
    </p:spTree>
    <p:extLst>
      <p:ext uri="{BB962C8B-B14F-4D97-AF65-F5344CB8AC3E}">
        <p14:creationId xmlns:p14="http://schemas.microsoft.com/office/powerpoint/2010/main" val="1808082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3E638C0-895B-E76A-3CE5-2D671234F560}"/>
              </a:ext>
            </a:extLst>
          </p:cNvPr>
          <p:cNvPicPr>
            <a:picLocks noChangeAspect="1"/>
          </p:cNvPicPr>
          <p:nvPr/>
        </p:nvPicPr>
        <p:blipFill>
          <a:blip r:embed="rId3"/>
          <a:stretch>
            <a:fillRect/>
          </a:stretch>
        </p:blipFill>
        <p:spPr>
          <a:xfrm>
            <a:off x="7857478" y="1204822"/>
            <a:ext cx="3662782" cy="3514955"/>
          </a:xfrm>
          <a:prstGeom prst="rect">
            <a:avLst/>
          </a:prstGeom>
        </p:spPr>
      </p:pic>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模块化</a:t>
            </a:r>
            <a:r>
              <a:rPr lang="en-US" altLang="zh-CN" dirty="0">
                <a:latin typeface="DengXian" charset="-122"/>
                <a:ea typeface="DengXian" charset="-122"/>
              </a:rPr>
              <a:t>RAG</a:t>
            </a:r>
            <a:endParaRPr kumimoji="1" lang="zh-CN" altLang="en-US" dirty="0"/>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a:xfrm>
            <a:off x="417098" y="1290945"/>
            <a:ext cx="7270635" cy="5051897"/>
          </a:xfrm>
        </p:spPr>
        <p:txBody>
          <a:bodyPr/>
          <a:lstStyle/>
          <a:p>
            <a:pPr>
              <a:lnSpc>
                <a:spcPct val="150000"/>
              </a:lnSpc>
            </a:pPr>
            <a:r>
              <a:rPr kumimoji="1" lang="zh-CN" altLang="en-US" dirty="0"/>
              <a:t>允许模块</a:t>
            </a:r>
            <a:r>
              <a:rPr kumimoji="1" lang="zh-CN" altLang="en-US" dirty="0">
                <a:solidFill>
                  <a:schemeClr val="accent2"/>
                </a:solidFill>
              </a:rPr>
              <a:t>替换</a:t>
            </a:r>
            <a:r>
              <a:rPr kumimoji="1" lang="zh-CN" altLang="en-US" dirty="0"/>
              <a:t>或</a:t>
            </a:r>
            <a:r>
              <a:rPr kumimoji="1" lang="zh-CN" altLang="en-US" dirty="0">
                <a:solidFill>
                  <a:schemeClr val="accent2"/>
                </a:solidFill>
              </a:rPr>
              <a:t>重新配置</a:t>
            </a:r>
            <a:r>
              <a:rPr kumimoji="1" lang="zh-CN" altLang="en-US" dirty="0"/>
              <a:t>，从而提供更强的适应性。</a:t>
            </a:r>
            <a:endParaRPr kumimoji="1" lang="en-US" altLang="zh-CN" dirty="0"/>
          </a:p>
          <a:p>
            <a:pPr>
              <a:lnSpc>
                <a:spcPct val="150000"/>
              </a:lnSpc>
            </a:pPr>
            <a:r>
              <a:rPr kumimoji="1" lang="zh-CN" altLang="en-US" dirty="0">
                <a:solidFill>
                  <a:schemeClr val="accent2"/>
                </a:solidFill>
              </a:rPr>
              <a:t>集成新模块</a:t>
            </a:r>
            <a:r>
              <a:rPr kumimoji="1" lang="zh-CN" altLang="en-US" dirty="0"/>
              <a:t>或调整现有模块之间的</a:t>
            </a:r>
            <a:r>
              <a:rPr kumimoji="1" lang="zh-CN" altLang="en-US" dirty="0">
                <a:solidFill>
                  <a:schemeClr val="accent2"/>
                </a:solidFill>
              </a:rPr>
              <a:t>交互流程</a:t>
            </a:r>
            <a:r>
              <a:rPr kumimoji="1" lang="zh-CN" altLang="en-US" dirty="0"/>
              <a:t>来扩展这种灵活性。</a:t>
            </a:r>
            <a:endParaRPr kumimoji="1" lang="en-US" altLang="zh-CN" dirty="0"/>
          </a:p>
          <a:p>
            <a:pPr marL="914377" lvl="2" indent="0">
              <a:buNone/>
            </a:pPr>
            <a:endParaRPr lang="zh-CN" altLang="en-US" sz="2000" dirty="0">
              <a:ea typeface="STZhongsong" panose="02010600040101010101" pitchFamily="2" charset="-122"/>
            </a:endParaRPr>
          </a:p>
          <a:p>
            <a:pPr marL="457189" lvl="1" indent="0">
              <a:buNone/>
            </a:pPr>
            <a:endParaRPr lang="zh-CN" altLang="en-US" sz="2400" dirty="0">
              <a:ea typeface="STZhongsong" panose="02010600040101010101" pitchFamily="2" charset="-122"/>
            </a:endParaRPr>
          </a:p>
          <a:p>
            <a:pPr lvl="1"/>
            <a:endParaRPr lang="zh-CN" altLang="en-US" dirty="0"/>
          </a:p>
          <a:p>
            <a:pPr lvl="1"/>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465555B5-DE5B-7785-C78C-88E9EC582D37}"/>
              </a:ext>
            </a:extLst>
          </p:cNvPr>
          <p:cNvSpPr>
            <a:spLocks noGrp="1"/>
          </p:cNvSpPr>
          <p:nvPr>
            <p:ph type="sldNum" sz="quarter" idx="4"/>
          </p:nvPr>
        </p:nvSpPr>
        <p:spPr/>
        <p:txBody>
          <a:bodyPr/>
          <a:lstStyle/>
          <a:p>
            <a:fld id="{CB97EF2D-26AB-4B8E-994F-76E2F1993B11}" type="slidenum">
              <a:rPr lang="zh-CN" altLang="en-US" smtClean="0"/>
              <a:pPr/>
              <a:t>28</a:t>
            </a:fld>
            <a:endParaRPr lang="zh-CN" altLang="en-US" dirty="0"/>
          </a:p>
        </p:txBody>
      </p:sp>
      <p:pic>
        <p:nvPicPr>
          <p:cNvPr id="7" name="图片 6">
            <a:extLst>
              <a:ext uri="{FF2B5EF4-FFF2-40B4-BE49-F238E27FC236}">
                <a16:creationId xmlns:a16="http://schemas.microsoft.com/office/drawing/2014/main" id="{01786C5C-C6E4-32E6-C320-DAF068699136}"/>
              </a:ext>
            </a:extLst>
          </p:cNvPr>
          <p:cNvPicPr>
            <a:picLocks noChangeAspect="1"/>
          </p:cNvPicPr>
          <p:nvPr/>
        </p:nvPicPr>
        <p:blipFill>
          <a:blip r:embed="rId4"/>
          <a:stretch>
            <a:fillRect/>
          </a:stretch>
        </p:blipFill>
        <p:spPr>
          <a:xfrm>
            <a:off x="417098" y="4697240"/>
            <a:ext cx="9591671" cy="2160760"/>
          </a:xfrm>
          <a:prstGeom prst="rect">
            <a:avLst/>
          </a:prstGeom>
        </p:spPr>
      </p:pic>
    </p:spTree>
    <p:extLst>
      <p:ext uri="{BB962C8B-B14F-4D97-AF65-F5344CB8AC3E}">
        <p14:creationId xmlns:p14="http://schemas.microsoft.com/office/powerpoint/2010/main" val="1907565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0C1C42-7771-10BD-2538-AA33AA32622E}"/>
              </a:ext>
            </a:extLst>
          </p:cNvPr>
          <p:cNvPicPr>
            <a:picLocks noChangeAspect="1"/>
          </p:cNvPicPr>
          <p:nvPr/>
        </p:nvPicPr>
        <p:blipFill>
          <a:blip r:embed="rId3"/>
          <a:stretch>
            <a:fillRect/>
          </a:stretch>
        </p:blipFill>
        <p:spPr>
          <a:xfrm>
            <a:off x="1198917" y="2298360"/>
            <a:ext cx="10135563" cy="4126721"/>
          </a:xfrm>
          <a:prstGeom prst="rect">
            <a:avLst/>
          </a:prstGeom>
        </p:spPr>
      </p:pic>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模块化</a:t>
            </a:r>
            <a:r>
              <a:rPr lang="en-US" altLang="zh-CN" dirty="0">
                <a:latin typeface="DengXian" charset="-122"/>
                <a:ea typeface="DengXian" charset="-122"/>
              </a:rPr>
              <a:t>RAG</a:t>
            </a:r>
            <a:br>
              <a:rPr kumimoji="1" lang="en" altLang="zh-CN" dirty="0">
                <a:latin typeface="Times New Roman" panose="02020603050405020304" pitchFamily="18" charset="0"/>
              </a:rPr>
            </a:b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a:xfrm>
                <a:off x="417098" y="1290945"/>
                <a:ext cx="10694247" cy="4250873"/>
              </a:xfrm>
            </p:spPr>
            <p:txBody>
              <a:bodyPr/>
              <a:lstStyle/>
              <a:p>
                <a:pPr>
                  <a:buFont typeface="Wingdings" pitchFamily="2" charset="2"/>
                  <a:buChar char="Ø"/>
                </a:pPr>
                <a:r>
                  <a:rPr kumimoji="1" lang="zh-CN" altLang="en-US" sz="3000" dirty="0"/>
                  <a:t>“检索</a:t>
                </a:r>
                <a:r>
                  <a:rPr kumimoji="1" lang="en-US" altLang="zh-CN" sz="3000" dirty="0"/>
                  <a:t>-</a:t>
                </a:r>
                <a:r>
                  <a:rPr kumimoji="1" lang="zh-CN" altLang="en-US" sz="3000" dirty="0"/>
                  <a:t>生成”</a:t>
                </a:r>
                <a14:m>
                  <m:oMath xmlns:m="http://schemas.openxmlformats.org/officeDocument/2006/math">
                    <m:r>
                      <a:rPr kumimoji="1" lang="zh-CN" altLang="en-US" sz="3000" i="1" smtClean="0">
                        <a:latin typeface="Cambria Math" panose="02040503050406030204" pitchFamily="18" charset="0"/>
                      </a:rPr>
                      <m:t>→</m:t>
                    </m:r>
                  </m:oMath>
                </a14:m>
                <a:r>
                  <a:rPr kumimoji="1" lang="zh-CN" altLang="en-US" sz="3000" dirty="0"/>
                  <a:t>“检索</a:t>
                </a:r>
                <a:r>
                  <a:rPr kumimoji="1" lang="en-US" altLang="zh-CN" sz="3000" dirty="0"/>
                  <a:t>-</a:t>
                </a:r>
                <a:r>
                  <a:rPr kumimoji="1" lang="zh-CN" altLang="en-US" sz="3000" dirty="0"/>
                  <a:t>阅读</a:t>
                </a:r>
                <a:r>
                  <a:rPr kumimoji="1" lang="en-US" altLang="zh-CN" sz="3000" dirty="0"/>
                  <a:t>-</a:t>
                </a:r>
                <a:r>
                  <a:rPr kumimoji="1" lang="zh-CN" altLang="en-US" sz="3000" dirty="0"/>
                  <a:t>检索</a:t>
                </a:r>
                <a:r>
                  <a:rPr kumimoji="1" lang="en-US" altLang="zh-CN" sz="3000" dirty="0"/>
                  <a:t>-</a:t>
                </a:r>
                <a:r>
                  <a:rPr kumimoji="1" lang="zh-CN" altLang="en-US" sz="3000" dirty="0"/>
                  <a:t>阅读</a:t>
                </a:r>
                <a:r>
                  <a:rPr kumimoji="1" lang="en-US" altLang="zh-CN" sz="3000" dirty="0"/>
                  <a:t>-</a:t>
                </a:r>
                <a:r>
                  <a:rPr kumimoji="1" lang="zh-CN" altLang="en-US" sz="3000" dirty="0"/>
                  <a:t>检索</a:t>
                </a:r>
                <a:r>
                  <a:rPr kumimoji="1" lang="en-US" altLang="zh-CN" sz="3000" dirty="0"/>
                  <a:t>-</a:t>
                </a:r>
                <a:r>
                  <a:rPr kumimoji="1" lang="zh-CN" altLang="en-US" sz="3000" dirty="0"/>
                  <a:t>阅读</a:t>
                </a:r>
                <a:r>
                  <a:rPr kumimoji="1" lang="en-US" altLang="zh-CN" sz="3000" dirty="0"/>
                  <a:t>……</a:t>
                </a:r>
                <a:r>
                  <a:rPr kumimoji="1" lang="zh-CN" altLang="en-US" sz="3000" dirty="0"/>
                  <a:t>”</a:t>
                </a:r>
                <a:endParaRPr kumimoji="1" lang="en-US" altLang="zh-CN" sz="3000" dirty="0"/>
              </a:p>
              <a:p>
                <a:pPr>
                  <a:buFont typeface="Wingdings" pitchFamily="2" charset="2"/>
                  <a:buChar char="Ø"/>
                </a:pPr>
                <a:r>
                  <a:rPr lang="zh-CN" altLang="en-US" sz="3000" b="0" i="0" dirty="0">
                    <a:solidFill>
                      <a:srgbClr val="000000"/>
                    </a:solidFill>
                    <a:effectLst/>
                    <a:latin typeface="-apple-system"/>
                  </a:rPr>
                  <a:t>迭代检索增强生成和生成增强检索</a:t>
                </a:r>
                <a:r>
                  <a:rPr kumimoji="1" lang="zh-CN" altLang="en-US" sz="3000" dirty="0"/>
                  <a:t>。</a:t>
                </a:r>
              </a:p>
              <a:p>
                <a:pPr lvl="1"/>
                <a:endParaRPr kumimoji="1" lang="en" altLang="zh-CN" dirty="0"/>
              </a:p>
              <a:p>
                <a:pPr lvl="2">
                  <a:buFont typeface="Wingdings" pitchFamily="2" charset="2"/>
                  <a:buChar char="Ø"/>
                </a:pPr>
                <a:endParaRPr lang="en" altLang="zh-CN" sz="2000" dirty="0">
                  <a:ea typeface="STZhongsong" panose="02010600040101010101" pitchFamily="2" charset="-122"/>
                </a:endParaRPr>
              </a:p>
              <a:p>
                <a:pPr lvl="2">
                  <a:buFont typeface="Wingdings" pitchFamily="2" charset="2"/>
                  <a:buChar char="Ø"/>
                </a:pPr>
                <a:endParaRPr lang="zh-CN" altLang="en-US" sz="2000" dirty="0">
                  <a:ea typeface="STZhongsong" panose="02010600040101010101" pitchFamily="2" charset="-122"/>
                </a:endParaRPr>
              </a:p>
              <a:p>
                <a:pPr marL="457189" lvl="1" indent="0">
                  <a:buNone/>
                </a:pPr>
                <a:endParaRPr lang="zh-CN" altLang="en-US" sz="2400" dirty="0">
                  <a:ea typeface="STZhongsong" panose="02010600040101010101" pitchFamily="2" charset="-122"/>
                </a:endParaRPr>
              </a:p>
              <a:p>
                <a:pPr marL="457189" lvl="1" indent="0">
                  <a:buNone/>
                </a:pPr>
                <a:endParaRPr lang="zh-CN" altLang="en-US" dirty="0"/>
              </a:p>
              <a:p>
                <a:pPr marL="457189" lvl="1" indent="0">
                  <a:buNone/>
                </a:pPr>
                <a:endParaRPr kumimoji="1" lang="en" altLang="zh-CN" dirty="0"/>
              </a:p>
            </p:txBody>
          </p:sp>
        </mc:Choice>
        <mc:Fallback xmlns="">
          <p:sp>
            <p:nvSpPr>
              <p:cNvPr id="3" name="内容占位符 2">
                <a:extLst>
                  <a:ext uri="{FF2B5EF4-FFF2-40B4-BE49-F238E27FC236}">
                    <a16:creationId xmlns:a16="http://schemas.microsoft.com/office/drawing/2014/main" id="{FDDF5C47-B2D2-553D-2596-DDAB2D3106DA}"/>
                  </a:ext>
                </a:extLst>
              </p:cNvPr>
              <p:cNvSpPr>
                <a:spLocks noGrp="1" noRot="1" noChangeAspect="1" noMove="1" noResize="1" noEditPoints="1" noAdjustHandles="1" noChangeArrowheads="1" noChangeShapeType="1" noTextEdit="1"/>
              </p:cNvSpPr>
              <p:nvPr>
                <p:ph sz="quarter" idx="10"/>
              </p:nvPr>
            </p:nvSpPr>
            <p:spPr>
              <a:xfrm>
                <a:off x="417098" y="1290945"/>
                <a:ext cx="10694247" cy="4250873"/>
              </a:xfrm>
              <a:blipFill>
                <a:blip r:embed="rId4"/>
                <a:stretch>
                  <a:fillRect l="-711" t="-1488"/>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465555B5-DE5B-7785-C78C-88E9EC582D37}"/>
              </a:ext>
            </a:extLst>
          </p:cNvPr>
          <p:cNvSpPr>
            <a:spLocks noGrp="1"/>
          </p:cNvSpPr>
          <p:nvPr>
            <p:ph type="sldNum" sz="quarter" idx="4"/>
          </p:nvPr>
        </p:nvSpPr>
        <p:spPr/>
        <p:txBody>
          <a:bodyPr/>
          <a:lstStyle/>
          <a:p>
            <a:fld id="{CB97EF2D-26AB-4B8E-994F-76E2F1993B11}" type="slidenum">
              <a:rPr lang="zh-CN" altLang="en-US" smtClean="0"/>
              <a:pPr/>
              <a:t>29</a:t>
            </a:fld>
            <a:endParaRPr lang="zh-CN" altLang="en-US" dirty="0"/>
          </a:p>
        </p:txBody>
      </p:sp>
      <p:sp>
        <p:nvSpPr>
          <p:cNvPr id="6" name="文本框 5">
            <a:extLst>
              <a:ext uri="{FF2B5EF4-FFF2-40B4-BE49-F238E27FC236}">
                <a16:creationId xmlns:a16="http://schemas.microsoft.com/office/drawing/2014/main" id="{97DEEF2E-BC3C-72CF-F95E-8BA0E848EF70}"/>
              </a:ext>
            </a:extLst>
          </p:cNvPr>
          <p:cNvSpPr txBox="1"/>
          <p:nvPr/>
        </p:nvSpPr>
        <p:spPr>
          <a:xfrm>
            <a:off x="417098" y="6425081"/>
            <a:ext cx="10917382" cy="369332"/>
          </a:xfrm>
          <a:prstGeom prst="rect">
            <a:avLst/>
          </a:prstGeom>
          <a:no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Enhancing Retrieval-Augmented Large Language Models with Iterative</a:t>
            </a:r>
            <a:r>
              <a:rPr lang="zh-CN" altLang="en-US" i="1" dirty="0">
                <a:solidFill>
                  <a:schemeClr val="accent1">
                    <a:lumMod val="50000"/>
                  </a:schemeClr>
                </a:solidFill>
                <a:latin typeface="Times New Roman" panose="02020603050405020304" pitchFamily="18" charset="0"/>
                <a:cs typeface="Times New Roman" panose="02020603050405020304" pitchFamily="18" charset="0"/>
              </a:rPr>
              <a:t> </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Retrieval-Generation Synergy, ACL</a:t>
            </a:r>
            <a:r>
              <a:rPr lang="zh-CN" altLang="en-US" i="1" dirty="0">
                <a:solidFill>
                  <a:schemeClr val="accent1">
                    <a:lumMod val="50000"/>
                  </a:schemeClr>
                </a:solidFill>
                <a:latin typeface="Times New Roman" panose="02020603050405020304" pitchFamily="18" charset="0"/>
                <a:cs typeface="Times New Roman" panose="02020603050405020304" pitchFamily="18" charset="0"/>
              </a:rPr>
              <a:t> </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2023</a:t>
            </a:r>
            <a:endParaRPr kumimoji="1" lang="zh-CN" altLang="en-US"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978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大模型的局限性</a:t>
            </a:r>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p:txBody>
          <a:bodyPr/>
          <a:lstStyle/>
          <a:p>
            <a:pPr>
              <a:lnSpc>
                <a:spcPct val="150000"/>
              </a:lnSpc>
            </a:pPr>
            <a:r>
              <a:rPr kumimoji="1" lang="zh-CN" altLang="en-US" dirty="0"/>
              <a:t>知识容易过时且难以更新</a:t>
            </a:r>
            <a:endParaRPr kumimoji="1" lang="en-US" altLang="zh-CN" dirty="0"/>
          </a:p>
          <a:p>
            <a:pPr lvl="1">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不使用新的数据进行模型训练，就难以完成新问题的回答</a:t>
            </a:r>
            <a:endParaRPr kumimoji="1" lang="en-US" altLang="zh-CN" dirty="0"/>
          </a:p>
          <a:p>
            <a:pPr marL="457189" lvl="1" indent="0">
              <a:buNone/>
            </a:pPr>
            <a:r>
              <a:rPr kumimoji="1" lang="zh-CN" altLang="en-US" dirty="0"/>
              <a:t>   </a:t>
            </a:r>
          </a:p>
        </p:txBody>
      </p:sp>
      <p:pic>
        <p:nvPicPr>
          <p:cNvPr id="6" name="图片 5">
            <a:extLst>
              <a:ext uri="{FF2B5EF4-FFF2-40B4-BE49-F238E27FC236}">
                <a16:creationId xmlns:a16="http://schemas.microsoft.com/office/drawing/2014/main" id="{20F3B402-2A84-833C-7D00-1E644E627AB1}"/>
              </a:ext>
            </a:extLst>
          </p:cNvPr>
          <p:cNvPicPr>
            <a:picLocks noChangeAspect="1"/>
          </p:cNvPicPr>
          <p:nvPr/>
        </p:nvPicPr>
        <p:blipFill>
          <a:blip r:embed="rId3"/>
          <a:stretch>
            <a:fillRect/>
          </a:stretch>
        </p:blipFill>
        <p:spPr>
          <a:xfrm>
            <a:off x="238299" y="2642744"/>
            <a:ext cx="5496020" cy="3366074"/>
          </a:xfrm>
          <a:prstGeom prst="rect">
            <a:avLst/>
          </a:prstGeom>
        </p:spPr>
      </p:pic>
      <p:pic>
        <p:nvPicPr>
          <p:cNvPr id="10" name="图片 9">
            <a:extLst>
              <a:ext uri="{FF2B5EF4-FFF2-40B4-BE49-F238E27FC236}">
                <a16:creationId xmlns:a16="http://schemas.microsoft.com/office/drawing/2014/main" id="{DC6EAE19-4961-577A-6BFD-C3C2E6EAA541}"/>
              </a:ext>
            </a:extLst>
          </p:cNvPr>
          <p:cNvPicPr>
            <a:picLocks noChangeAspect="1"/>
          </p:cNvPicPr>
          <p:nvPr/>
        </p:nvPicPr>
        <p:blipFill rotWithShape="1">
          <a:blip r:embed="rId4"/>
          <a:srcRect t="5344" r="432"/>
          <a:stretch/>
        </p:blipFill>
        <p:spPr>
          <a:xfrm>
            <a:off x="5974010" y="3619818"/>
            <a:ext cx="5785939" cy="1593532"/>
          </a:xfrm>
          <a:prstGeom prst="rect">
            <a:avLst/>
          </a:prstGeom>
        </p:spPr>
      </p:pic>
    </p:spTree>
    <p:extLst>
      <p:ext uri="{BB962C8B-B14F-4D97-AF65-F5344CB8AC3E}">
        <p14:creationId xmlns:p14="http://schemas.microsoft.com/office/powerpoint/2010/main" val="647367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E3B7C-BF0B-4107-E25C-E522D017096F}"/>
              </a:ext>
            </a:extLst>
          </p:cNvPr>
          <p:cNvSpPr>
            <a:spLocks noGrp="1"/>
          </p:cNvSpPr>
          <p:nvPr>
            <p:ph type="title"/>
          </p:nvPr>
        </p:nvSpPr>
        <p:spPr/>
        <p:txBody>
          <a:bodyPr/>
          <a:lstStyle/>
          <a:p>
            <a:r>
              <a:rPr lang="zh-CN" altLang="en-US" dirty="0">
                <a:latin typeface="DengXian" charset="-122"/>
                <a:ea typeface="DengXian" charset="-122"/>
              </a:rPr>
              <a:t>检索增强中的核心问题</a:t>
            </a:r>
          </a:p>
        </p:txBody>
      </p:sp>
      <p:sp>
        <p:nvSpPr>
          <p:cNvPr id="4" name="灯片编号占位符 3">
            <a:extLst>
              <a:ext uri="{FF2B5EF4-FFF2-40B4-BE49-F238E27FC236}">
                <a16:creationId xmlns:a16="http://schemas.microsoft.com/office/drawing/2014/main" id="{F82673AF-07A8-09D6-0C47-7C070C169596}"/>
              </a:ext>
            </a:extLst>
          </p:cNvPr>
          <p:cNvSpPr>
            <a:spLocks noGrp="1"/>
          </p:cNvSpPr>
          <p:nvPr>
            <p:ph type="sldNum" sz="quarter" idx="4"/>
          </p:nvPr>
        </p:nvSpPr>
        <p:spPr/>
        <p:txBody>
          <a:bodyPr/>
          <a:lstStyle/>
          <a:p>
            <a:fld id="{CB97EF2D-26AB-4B8E-994F-76E2F1993B11}" type="slidenum">
              <a:rPr lang="zh-CN" altLang="en-US" smtClean="0"/>
              <a:pPr/>
              <a:t>30</a:t>
            </a:fld>
            <a:endParaRPr lang="zh-CN" altLang="en-US" dirty="0"/>
          </a:p>
        </p:txBody>
      </p:sp>
      <p:sp>
        <p:nvSpPr>
          <p:cNvPr id="7" name="内容占位符 4">
            <a:extLst>
              <a:ext uri="{FF2B5EF4-FFF2-40B4-BE49-F238E27FC236}">
                <a16:creationId xmlns:a16="http://schemas.microsoft.com/office/drawing/2014/main" id="{B87383B2-7099-42A0-197A-F8AF3F62A980}"/>
              </a:ext>
            </a:extLst>
          </p:cNvPr>
          <p:cNvSpPr txBox="1">
            <a:spLocks/>
          </p:cNvSpPr>
          <p:nvPr/>
        </p:nvSpPr>
        <p:spPr>
          <a:xfrm>
            <a:off x="417100" y="1555577"/>
            <a:ext cx="11103158" cy="48904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endParaRPr lang="en-US" altLang="zh-CN" sz="3200" dirty="0"/>
          </a:p>
        </p:txBody>
      </p:sp>
      <p:pic>
        <p:nvPicPr>
          <p:cNvPr id="8" name="Picture 2">
            <a:extLst>
              <a:ext uri="{FF2B5EF4-FFF2-40B4-BE49-F238E27FC236}">
                <a16:creationId xmlns:a16="http://schemas.microsoft.com/office/drawing/2014/main" id="{E3F78512-7A4D-346B-3E07-88605C2B5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01" y="1330865"/>
            <a:ext cx="11103158" cy="416223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7EDC407-5C44-AB10-7766-120256D9D676}"/>
              </a:ext>
            </a:extLst>
          </p:cNvPr>
          <p:cNvSpPr txBox="1"/>
          <p:nvPr/>
        </p:nvSpPr>
        <p:spPr>
          <a:xfrm>
            <a:off x="417098" y="5697005"/>
            <a:ext cx="3272855" cy="400110"/>
          </a:xfrm>
          <a:prstGeom prst="rect">
            <a:avLst/>
          </a:prstGeom>
          <a:noFill/>
        </p:spPr>
        <p:txBody>
          <a:bodyPr wrap="square">
            <a:spAutoFit/>
          </a:bodyPr>
          <a:lstStyle/>
          <a:p>
            <a:pPr algn="ctr"/>
            <a:r>
              <a:rPr lang="zh-CN" altLang="en-US" sz="2000" b="1" i="0" dirty="0">
                <a:solidFill>
                  <a:srgbClr val="121212"/>
                </a:solidFill>
                <a:effectLst/>
                <a:latin typeface="-apple-system"/>
              </a:rPr>
              <a:t>检索何种形式的内容？</a:t>
            </a:r>
            <a:endParaRPr lang="zh-CN" altLang="en-US" sz="2000" b="1" dirty="0"/>
          </a:p>
        </p:txBody>
      </p:sp>
      <p:sp>
        <p:nvSpPr>
          <p:cNvPr id="10" name="文本框 9">
            <a:extLst>
              <a:ext uri="{FF2B5EF4-FFF2-40B4-BE49-F238E27FC236}">
                <a16:creationId xmlns:a16="http://schemas.microsoft.com/office/drawing/2014/main" id="{3E5CAEE8-D2EA-BF20-6936-FABB9B20DD23}"/>
              </a:ext>
            </a:extLst>
          </p:cNvPr>
          <p:cNvSpPr txBox="1"/>
          <p:nvPr/>
        </p:nvSpPr>
        <p:spPr>
          <a:xfrm>
            <a:off x="8005743" y="5688378"/>
            <a:ext cx="3514515" cy="408737"/>
          </a:xfrm>
          <a:prstGeom prst="rect">
            <a:avLst/>
          </a:prstGeom>
          <a:noFill/>
        </p:spPr>
        <p:txBody>
          <a:bodyPr wrap="square">
            <a:spAutoFit/>
          </a:bodyPr>
          <a:lstStyle/>
          <a:p>
            <a:pPr algn="ctr"/>
            <a:r>
              <a:rPr lang="zh-CN" altLang="en-US" sz="2000" b="1" i="0" dirty="0">
                <a:solidFill>
                  <a:srgbClr val="121212"/>
                </a:solidFill>
                <a:effectLst/>
                <a:latin typeface="-apple-system"/>
              </a:rPr>
              <a:t>何时执行检索操作？</a:t>
            </a:r>
            <a:endParaRPr lang="zh-CN" altLang="en-US" sz="2000" b="1" dirty="0"/>
          </a:p>
        </p:txBody>
      </p:sp>
      <p:sp>
        <p:nvSpPr>
          <p:cNvPr id="11" name="文本框 10">
            <a:extLst>
              <a:ext uri="{FF2B5EF4-FFF2-40B4-BE49-F238E27FC236}">
                <a16:creationId xmlns:a16="http://schemas.microsoft.com/office/drawing/2014/main" id="{C0D16AA0-76EC-AF11-463F-83932BED5059}"/>
              </a:ext>
            </a:extLst>
          </p:cNvPr>
          <p:cNvSpPr txBox="1"/>
          <p:nvPr/>
        </p:nvSpPr>
        <p:spPr>
          <a:xfrm>
            <a:off x="3982553" y="5709734"/>
            <a:ext cx="3682680" cy="408737"/>
          </a:xfrm>
          <a:prstGeom prst="rect">
            <a:avLst/>
          </a:prstGeom>
          <a:noFill/>
        </p:spPr>
        <p:txBody>
          <a:bodyPr wrap="square">
            <a:spAutoFit/>
          </a:bodyPr>
          <a:lstStyle/>
          <a:p>
            <a:pPr algn="ctr"/>
            <a:r>
              <a:rPr lang="zh-CN" altLang="en-US" sz="2000" b="1" i="0" dirty="0">
                <a:solidFill>
                  <a:srgbClr val="121212"/>
                </a:solidFill>
                <a:effectLst/>
                <a:latin typeface="-apple-system"/>
              </a:rPr>
              <a:t>如何去利用检索得到的内容？</a:t>
            </a:r>
            <a:endParaRPr lang="zh-CN" altLang="en-US" sz="2000" b="1" dirty="0"/>
          </a:p>
        </p:txBody>
      </p:sp>
    </p:spTree>
    <p:extLst>
      <p:ext uri="{BB962C8B-B14F-4D97-AF65-F5344CB8AC3E}">
        <p14:creationId xmlns:p14="http://schemas.microsoft.com/office/powerpoint/2010/main" val="259433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323A6D-F873-F897-511A-DA4EB5145146}"/>
              </a:ext>
            </a:extLst>
          </p:cNvPr>
          <p:cNvPicPr>
            <a:picLocks noChangeAspect="1"/>
          </p:cNvPicPr>
          <p:nvPr/>
        </p:nvPicPr>
        <p:blipFill>
          <a:blip r:embed="rId2"/>
          <a:stretch>
            <a:fillRect/>
          </a:stretch>
        </p:blipFill>
        <p:spPr>
          <a:xfrm>
            <a:off x="417100" y="1217465"/>
            <a:ext cx="11744119" cy="5549935"/>
          </a:xfrm>
          <a:prstGeom prst="rect">
            <a:avLst/>
          </a:prstGeom>
        </p:spPr>
      </p:pic>
      <p:sp>
        <p:nvSpPr>
          <p:cNvPr id="2" name="标题 1">
            <a:extLst>
              <a:ext uri="{FF2B5EF4-FFF2-40B4-BE49-F238E27FC236}">
                <a16:creationId xmlns:a16="http://schemas.microsoft.com/office/drawing/2014/main" id="{CE1E3B7C-BF0B-4107-E25C-E522D017096F}"/>
              </a:ext>
            </a:extLst>
          </p:cNvPr>
          <p:cNvSpPr>
            <a:spLocks noGrp="1"/>
          </p:cNvSpPr>
          <p:nvPr>
            <p:ph type="title"/>
          </p:nvPr>
        </p:nvSpPr>
        <p:spPr/>
        <p:txBody>
          <a:bodyPr/>
          <a:lstStyle/>
          <a:p>
            <a:r>
              <a:rPr lang="zh-CN" altLang="en-US" dirty="0">
                <a:latin typeface="DengXian" charset="-122"/>
                <a:ea typeface="DengXian" charset="-122"/>
              </a:rPr>
              <a:t>检索什么</a:t>
            </a:r>
          </a:p>
        </p:txBody>
      </p:sp>
      <p:sp>
        <p:nvSpPr>
          <p:cNvPr id="4" name="灯片编号占位符 3">
            <a:extLst>
              <a:ext uri="{FF2B5EF4-FFF2-40B4-BE49-F238E27FC236}">
                <a16:creationId xmlns:a16="http://schemas.microsoft.com/office/drawing/2014/main" id="{F82673AF-07A8-09D6-0C47-7C070C169596}"/>
              </a:ext>
            </a:extLst>
          </p:cNvPr>
          <p:cNvSpPr>
            <a:spLocks noGrp="1"/>
          </p:cNvSpPr>
          <p:nvPr>
            <p:ph type="sldNum" sz="quarter" idx="4"/>
          </p:nvPr>
        </p:nvSpPr>
        <p:spPr/>
        <p:txBody>
          <a:bodyPr/>
          <a:lstStyle/>
          <a:p>
            <a:fld id="{CB97EF2D-26AB-4B8E-994F-76E2F1993B11}" type="slidenum">
              <a:rPr lang="zh-CN" altLang="en-US" smtClean="0"/>
              <a:pPr/>
              <a:t>31</a:t>
            </a:fld>
            <a:endParaRPr lang="zh-CN" altLang="en-US" dirty="0"/>
          </a:p>
        </p:txBody>
      </p:sp>
      <p:sp>
        <p:nvSpPr>
          <p:cNvPr id="7" name="内容占位符 4">
            <a:extLst>
              <a:ext uri="{FF2B5EF4-FFF2-40B4-BE49-F238E27FC236}">
                <a16:creationId xmlns:a16="http://schemas.microsoft.com/office/drawing/2014/main" id="{B87383B2-7099-42A0-197A-F8AF3F62A980}"/>
              </a:ext>
            </a:extLst>
          </p:cNvPr>
          <p:cNvSpPr txBox="1">
            <a:spLocks/>
          </p:cNvSpPr>
          <p:nvPr/>
        </p:nvSpPr>
        <p:spPr>
          <a:xfrm>
            <a:off x="417100" y="1555577"/>
            <a:ext cx="11103158" cy="48904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endParaRPr lang="en-US" altLang="zh-CN" sz="3200" dirty="0"/>
          </a:p>
        </p:txBody>
      </p:sp>
    </p:spTree>
    <p:extLst>
      <p:ext uri="{BB962C8B-B14F-4D97-AF65-F5344CB8AC3E}">
        <p14:creationId xmlns:p14="http://schemas.microsoft.com/office/powerpoint/2010/main" val="664686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82601A4-CA5E-095E-37D2-FC3FB65AE319}"/>
              </a:ext>
            </a:extLst>
          </p:cNvPr>
          <p:cNvPicPr>
            <a:picLocks noChangeAspect="1"/>
          </p:cNvPicPr>
          <p:nvPr/>
        </p:nvPicPr>
        <p:blipFill>
          <a:blip r:embed="rId3"/>
          <a:stretch>
            <a:fillRect/>
          </a:stretch>
        </p:blipFill>
        <p:spPr>
          <a:xfrm>
            <a:off x="20007" y="1739051"/>
            <a:ext cx="11897343" cy="5118949"/>
          </a:xfrm>
          <a:prstGeom prst="rect">
            <a:avLst/>
          </a:prstGeom>
        </p:spPr>
      </p:pic>
      <p:sp>
        <p:nvSpPr>
          <p:cNvPr id="2" name="标题 1">
            <a:extLst>
              <a:ext uri="{FF2B5EF4-FFF2-40B4-BE49-F238E27FC236}">
                <a16:creationId xmlns:a16="http://schemas.microsoft.com/office/drawing/2014/main" id="{CE1E3B7C-BF0B-4107-E25C-E522D017096F}"/>
              </a:ext>
            </a:extLst>
          </p:cNvPr>
          <p:cNvSpPr>
            <a:spLocks noGrp="1"/>
          </p:cNvSpPr>
          <p:nvPr>
            <p:ph type="title"/>
          </p:nvPr>
        </p:nvSpPr>
        <p:spPr/>
        <p:txBody>
          <a:bodyPr/>
          <a:lstStyle/>
          <a:p>
            <a:r>
              <a:rPr lang="zh-CN" altLang="en-US" dirty="0">
                <a:latin typeface="DengXian" charset="-122"/>
                <a:ea typeface="DengXian" charset="-122"/>
              </a:rPr>
              <a:t>如何使用检索内容</a:t>
            </a:r>
          </a:p>
        </p:txBody>
      </p:sp>
      <p:sp>
        <p:nvSpPr>
          <p:cNvPr id="4" name="灯片编号占位符 3">
            <a:extLst>
              <a:ext uri="{FF2B5EF4-FFF2-40B4-BE49-F238E27FC236}">
                <a16:creationId xmlns:a16="http://schemas.microsoft.com/office/drawing/2014/main" id="{F82673AF-07A8-09D6-0C47-7C070C169596}"/>
              </a:ext>
            </a:extLst>
          </p:cNvPr>
          <p:cNvSpPr>
            <a:spLocks noGrp="1"/>
          </p:cNvSpPr>
          <p:nvPr>
            <p:ph type="sldNum" sz="quarter" idx="4"/>
          </p:nvPr>
        </p:nvSpPr>
        <p:spPr/>
        <p:txBody>
          <a:bodyPr/>
          <a:lstStyle/>
          <a:p>
            <a:fld id="{CB97EF2D-26AB-4B8E-994F-76E2F1993B11}" type="slidenum">
              <a:rPr lang="zh-CN" altLang="en-US" smtClean="0"/>
              <a:pPr/>
              <a:t>32</a:t>
            </a:fld>
            <a:endParaRPr lang="zh-CN" altLang="en-US" dirty="0"/>
          </a:p>
        </p:txBody>
      </p:sp>
      <p:sp>
        <p:nvSpPr>
          <p:cNvPr id="7" name="内容占位符 4">
            <a:extLst>
              <a:ext uri="{FF2B5EF4-FFF2-40B4-BE49-F238E27FC236}">
                <a16:creationId xmlns:a16="http://schemas.microsoft.com/office/drawing/2014/main" id="{B87383B2-7099-42A0-197A-F8AF3F62A980}"/>
              </a:ext>
            </a:extLst>
          </p:cNvPr>
          <p:cNvSpPr txBox="1">
            <a:spLocks/>
          </p:cNvSpPr>
          <p:nvPr/>
        </p:nvSpPr>
        <p:spPr>
          <a:xfrm>
            <a:off x="417100" y="1555577"/>
            <a:ext cx="11103158" cy="48904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endParaRPr lang="en-US" altLang="zh-CN" sz="3200" dirty="0"/>
          </a:p>
        </p:txBody>
      </p:sp>
      <p:sp>
        <p:nvSpPr>
          <p:cNvPr id="6" name="文本框 5">
            <a:extLst>
              <a:ext uri="{FF2B5EF4-FFF2-40B4-BE49-F238E27FC236}">
                <a16:creationId xmlns:a16="http://schemas.microsoft.com/office/drawing/2014/main" id="{7D89A02E-3F8F-66CC-2158-36BA6F69DE92}"/>
              </a:ext>
            </a:extLst>
          </p:cNvPr>
          <p:cNvSpPr txBox="1"/>
          <p:nvPr/>
        </p:nvSpPr>
        <p:spPr>
          <a:xfrm>
            <a:off x="671742" y="1311344"/>
            <a:ext cx="9315371" cy="492443"/>
          </a:xfrm>
          <a:prstGeom prst="rect">
            <a:avLst/>
          </a:prstGeom>
          <a:noFill/>
        </p:spPr>
        <p:txBody>
          <a:bodyPr wrap="none" rtlCol="0">
            <a:spAutoFit/>
          </a:bodyPr>
          <a:lstStyle/>
          <a:p>
            <a:pPr marL="457200" indent="-457200">
              <a:spcBef>
                <a:spcPts val="1000"/>
              </a:spcBef>
              <a:buClr>
                <a:srgbClr val="56A3E9"/>
              </a:buClr>
              <a:buSzPct val="80000"/>
              <a:buFont typeface="Times New Roman" panose="02020603050405020304" pitchFamily="18" charset="0"/>
              <a:buChar char="►"/>
            </a:pPr>
            <a:r>
              <a:rPr kumimoji="1" lang="zh-CN" altLang="en-US" sz="2600" b="1" dirty="0">
                <a:latin typeface="Times New Roman" panose="02020603050405020304" pitchFamily="18" charset="0"/>
                <a:ea typeface="华文中宋" panose="02010600040101010101" pitchFamily="2" charset="-122"/>
                <a:cs typeface="Times New Roman" panose="02020603050405020304" pitchFamily="18" charset="0"/>
              </a:rPr>
              <a:t>在推理过程中，集成检索到的信息到生成模型的不同层级中</a:t>
            </a:r>
          </a:p>
        </p:txBody>
      </p:sp>
    </p:spTree>
    <p:extLst>
      <p:ext uri="{BB962C8B-B14F-4D97-AF65-F5344CB8AC3E}">
        <p14:creationId xmlns:p14="http://schemas.microsoft.com/office/powerpoint/2010/main" val="4160521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E3B7C-BF0B-4107-E25C-E522D017096F}"/>
              </a:ext>
            </a:extLst>
          </p:cNvPr>
          <p:cNvSpPr>
            <a:spLocks noGrp="1"/>
          </p:cNvSpPr>
          <p:nvPr>
            <p:ph type="title"/>
          </p:nvPr>
        </p:nvSpPr>
        <p:spPr/>
        <p:txBody>
          <a:bodyPr/>
          <a:lstStyle/>
          <a:p>
            <a:r>
              <a:rPr lang="zh-CN" altLang="en-US" dirty="0">
                <a:latin typeface="DengXian" charset="-122"/>
                <a:ea typeface="DengXian" charset="-122"/>
              </a:rPr>
              <a:t>什么时候检索</a:t>
            </a:r>
            <a:endParaRPr kumimoji="1" lang="zh-CN" altLang="en-US" dirty="0"/>
          </a:p>
        </p:txBody>
      </p:sp>
      <p:sp>
        <p:nvSpPr>
          <p:cNvPr id="4" name="灯片编号占位符 3">
            <a:extLst>
              <a:ext uri="{FF2B5EF4-FFF2-40B4-BE49-F238E27FC236}">
                <a16:creationId xmlns:a16="http://schemas.microsoft.com/office/drawing/2014/main" id="{F82673AF-07A8-09D6-0C47-7C070C169596}"/>
              </a:ext>
            </a:extLst>
          </p:cNvPr>
          <p:cNvSpPr>
            <a:spLocks noGrp="1"/>
          </p:cNvSpPr>
          <p:nvPr>
            <p:ph type="sldNum" sz="quarter" idx="4"/>
          </p:nvPr>
        </p:nvSpPr>
        <p:spPr/>
        <p:txBody>
          <a:bodyPr/>
          <a:lstStyle/>
          <a:p>
            <a:fld id="{CB97EF2D-26AB-4B8E-994F-76E2F1993B11}" type="slidenum">
              <a:rPr lang="zh-CN" altLang="en-US" smtClean="0"/>
              <a:pPr/>
              <a:t>33</a:t>
            </a:fld>
            <a:endParaRPr lang="zh-CN" altLang="en-US" dirty="0"/>
          </a:p>
        </p:txBody>
      </p:sp>
      <p:sp>
        <p:nvSpPr>
          <p:cNvPr id="7" name="内容占位符 4">
            <a:extLst>
              <a:ext uri="{FF2B5EF4-FFF2-40B4-BE49-F238E27FC236}">
                <a16:creationId xmlns:a16="http://schemas.microsoft.com/office/drawing/2014/main" id="{B87383B2-7099-42A0-197A-F8AF3F62A980}"/>
              </a:ext>
            </a:extLst>
          </p:cNvPr>
          <p:cNvSpPr txBox="1">
            <a:spLocks/>
          </p:cNvSpPr>
          <p:nvPr/>
        </p:nvSpPr>
        <p:spPr>
          <a:xfrm>
            <a:off x="417100" y="1555577"/>
            <a:ext cx="11103158" cy="48904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endParaRPr lang="en-US" altLang="zh-CN" sz="3200" dirty="0"/>
          </a:p>
        </p:txBody>
      </p:sp>
      <p:sp>
        <p:nvSpPr>
          <p:cNvPr id="6" name="文本框 5">
            <a:extLst>
              <a:ext uri="{FF2B5EF4-FFF2-40B4-BE49-F238E27FC236}">
                <a16:creationId xmlns:a16="http://schemas.microsoft.com/office/drawing/2014/main" id="{7D89A02E-3F8F-66CC-2158-36BA6F69DE92}"/>
              </a:ext>
            </a:extLst>
          </p:cNvPr>
          <p:cNvSpPr txBox="1"/>
          <p:nvPr/>
        </p:nvSpPr>
        <p:spPr>
          <a:xfrm>
            <a:off x="384723" y="1360805"/>
            <a:ext cx="4234902" cy="5324535"/>
          </a:xfrm>
          <a:prstGeom prst="rect">
            <a:avLst/>
          </a:prstGeom>
          <a:noFill/>
        </p:spPr>
        <p:txBody>
          <a:bodyPr wrap="square" rtlCol="0">
            <a:spAutoFit/>
          </a:bodyPr>
          <a:lstStyle/>
          <a:p>
            <a:pPr marL="457200" indent="-457200">
              <a:spcBef>
                <a:spcPts val="1000"/>
              </a:spcBef>
              <a:buClr>
                <a:srgbClr val="56A3E9"/>
              </a:buClr>
              <a:buSzPct val="80000"/>
              <a:buFont typeface="Wingdings" pitchFamily="2" charset="2"/>
              <a:buChar char="l"/>
            </a:pPr>
            <a:r>
              <a:rPr kumimoji="1" lang="zh-CN" altLang="en-US" sz="2200" dirty="0">
                <a:latin typeface="Times New Roman" panose="02020603050405020304" pitchFamily="18" charset="0"/>
                <a:ea typeface="华文中宋" panose="02010600040101010101" pitchFamily="2" charset="-122"/>
                <a:cs typeface="Times New Roman" panose="02020603050405020304" pitchFamily="18" charset="0"/>
              </a:rPr>
              <a:t>检索内容不总是对回答问题有帮助，可能会误导大模型的回答，引入不相关的内容</a:t>
            </a:r>
          </a:p>
          <a:p>
            <a:pPr marL="457200" indent="-457200">
              <a:spcBef>
                <a:spcPts val="1000"/>
              </a:spcBef>
              <a:buClr>
                <a:srgbClr val="56A3E9"/>
              </a:buClr>
              <a:buSzPct val="80000"/>
              <a:buFont typeface="Wingdings" pitchFamily="2" charset="2"/>
              <a:buChar char="l"/>
            </a:pPr>
            <a:endParaRPr kumimoji="1" lang="en-US" altLang="zh-CN" sz="22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spcBef>
                <a:spcPts val="1000"/>
              </a:spcBef>
              <a:buClr>
                <a:srgbClr val="56A3E9"/>
              </a:buClr>
              <a:buSzPct val="80000"/>
              <a:buFont typeface="Wingdings" pitchFamily="2" charset="2"/>
              <a:buChar char="l"/>
            </a:pPr>
            <a:endParaRPr kumimoji="1" lang="zh-CN" altLang="en-US" sz="22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spcBef>
                <a:spcPts val="1000"/>
              </a:spcBef>
              <a:buClr>
                <a:srgbClr val="56A3E9"/>
              </a:buClr>
              <a:buSzPct val="80000"/>
              <a:buFont typeface="Wingdings" pitchFamily="2" charset="2"/>
              <a:buChar char="l"/>
            </a:pPr>
            <a:r>
              <a:rPr kumimoji="1" lang="zh-CN" altLang="en-US" sz="2200" dirty="0">
                <a:latin typeface="Times New Roman" panose="02020603050405020304" pitchFamily="18" charset="0"/>
                <a:ea typeface="华文中宋" panose="02010600040101010101" pitchFamily="2" charset="-122"/>
                <a:cs typeface="Times New Roman" panose="02020603050405020304" pitchFamily="18" charset="0"/>
              </a:rPr>
              <a:t>图中</a:t>
            </a:r>
            <a:r>
              <a:rPr kumimoji="1" lang="en" altLang="zh-CN" sz="2200" dirty="0">
                <a:latin typeface="Times New Roman" panose="02020603050405020304" pitchFamily="18" charset="0"/>
                <a:ea typeface="华文中宋" panose="02010600040101010101" pitchFamily="2" charset="-122"/>
                <a:cs typeface="Times New Roman" panose="02020603050405020304" pitchFamily="18" charset="0"/>
              </a:rPr>
              <a:t>S</a:t>
            </a:r>
            <a:r>
              <a:rPr kumimoji="1" lang="en-US" altLang="zh-CN" sz="2200" dirty="0">
                <a:latin typeface="Times New Roman" panose="02020603050405020304" pitchFamily="18" charset="0"/>
                <a:ea typeface="华文中宋" panose="02010600040101010101" pitchFamily="2" charset="-122"/>
                <a:cs typeface="Times New Roman" panose="02020603050405020304" pitchFamily="18" charset="0"/>
              </a:rPr>
              <a:t>1</a:t>
            </a:r>
            <a:r>
              <a:rPr kumimoji="1" lang="zh-CN" altLang="en" sz="2200" dirty="0">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200" dirty="0">
                <a:latin typeface="Times New Roman" panose="02020603050405020304" pitchFamily="18" charset="0"/>
                <a:ea typeface="华文中宋" panose="02010600040101010101" pitchFamily="2" charset="-122"/>
                <a:cs typeface="Times New Roman" panose="02020603050405020304" pitchFamily="18" charset="0"/>
              </a:rPr>
              <a:t>遇到不相关内容，大模型被误导生成了无关内容（</a:t>
            </a:r>
            <a:r>
              <a:rPr kumimoji="1" lang="en" altLang="zh-CN" sz="2200" dirty="0">
                <a:latin typeface="Times New Roman" panose="02020603050405020304" pitchFamily="18" charset="0"/>
                <a:ea typeface="华文中宋" panose="02010600040101010101" pitchFamily="2" charset="-122"/>
                <a:cs typeface="Times New Roman" panose="02020603050405020304" pitchFamily="18" charset="0"/>
              </a:rPr>
              <a:t>Michael Philip Jagger</a:t>
            </a:r>
            <a:r>
              <a:rPr kumimoji="1" lang="zh-CN" altLang="en" sz="2200" dirty="0">
                <a:latin typeface="Times New Roman" panose="02020603050405020304" pitchFamily="18" charset="0"/>
                <a:ea typeface="华文中宋" panose="02010600040101010101" pitchFamily="2" charset="-122"/>
                <a:cs typeface="Times New Roman" panose="02020603050405020304" pitchFamily="18" charset="0"/>
              </a:rPr>
              <a:t>）</a:t>
            </a:r>
            <a:endParaRPr kumimoji="1"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spcBef>
                <a:spcPts val="1000"/>
              </a:spcBef>
              <a:buClr>
                <a:srgbClr val="56A3E9"/>
              </a:buClr>
              <a:buSzPct val="80000"/>
              <a:buFont typeface="Wingdings" pitchFamily="2" charset="2"/>
              <a:buChar char="l"/>
            </a:pPr>
            <a:r>
              <a:rPr kumimoji="1" lang="zh-CN" altLang="en-US" sz="2200" dirty="0">
                <a:latin typeface="Times New Roman" panose="02020603050405020304" pitchFamily="18" charset="0"/>
                <a:ea typeface="华文中宋" panose="02010600040101010101" pitchFamily="2" charset="-122"/>
                <a:cs typeface="Times New Roman" panose="02020603050405020304" pitchFamily="18" charset="0"/>
              </a:rPr>
              <a:t>图中</a:t>
            </a:r>
            <a:r>
              <a:rPr kumimoji="1" lang="en" altLang="zh-CN" sz="2200" dirty="0">
                <a:latin typeface="Times New Roman" panose="02020603050405020304" pitchFamily="18" charset="0"/>
                <a:ea typeface="华文中宋" panose="02010600040101010101" pitchFamily="2" charset="-122"/>
                <a:cs typeface="Times New Roman" panose="02020603050405020304" pitchFamily="18" charset="0"/>
              </a:rPr>
              <a:t>S</a:t>
            </a:r>
            <a:r>
              <a:rPr kumimoji="1" lang="en-US" altLang="zh-CN" sz="2200" dirty="0">
                <a:latin typeface="Times New Roman" panose="02020603050405020304" pitchFamily="18" charset="0"/>
                <a:ea typeface="华文中宋" panose="02010600040101010101" pitchFamily="2" charset="-122"/>
                <a:cs typeface="Times New Roman" panose="02020603050405020304" pitchFamily="18" charset="0"/>
              </a:rPr>
              <a:t>2</a:t>
            </a:r>
            <a:r>
              <a:rPr kumimoji="1" lang="zh-CN" altLang="en" sz="2200" dirty="0">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200" dirty="0">
                <a:latin typeface="Times New Roman" panose="02020603050405020304" pitchFamily="18" charset="0"/>
                <a:ea typeface="华文中宋" panose="02010600040101010101" pitchFamily="2" charset="-122"/>
                <a:cs typeface="Times New Roman" panose="02020603050405020304" pitchFamily="18" charset="0"/>
              </a:rPr>
              <a:t>遇到相关内容，大模型生成了相关的内容（</a:t>
            </a:r>
            <a:r>
              <a:rPr kumimoji="1" lang="en" altLang="zh-CN" sz="2200" dirty="0">
                <a:latin typeface="Times New Roman" panose="02020603050405020304" pitchFamily="18" charset="0"/>
                <a:ea typeface="华文中宋" panose="02010600040101010101" pitchFamily="2" charset="-122"/>
                <a:cs typeface="Times New Roman" panose="02020603050405020304" pitchFamily="18" charset="0"/>
              </a:rPr>
              <a:t>Harry Potter</a:t>
            </a:r>
            <a:r>
              <a:rPr kumimoji="1" lang="zh-CN" altLang="en" sz="2200" dirty="0">
                <a:latin typeface="Times New Roman" panose="02020603050405020304" pitchFamily="18" charset="0"/>
                <a:ea typeface="华文中宋" panose="02010600040101010101" pitchFamily="2" charset="-122"/>
                <a:cs typeface="Times New Roman" panose="02020603050405020304" pitchFamily="18" charset="0"/>
              </a:rPr>
              <a:t>）。</a:t>
            </a:r>
            <a:endParaRPr kumimoji="1"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spcBef>
                <a:spcPts val="1000"/>
              </a:spcBef>
              <a:buClr>
                <a:srgbClr val="56A3E9"/>
              </a:buClr>
              <a:buSzPct val="80000"/>
              <a:buFont typeface="Wingdings" pitchFamily="2" charset="2"/>
              <a:buChar char="l"/>
            </a:pPr>
            <a:endParaRPr kumimoji="1" lang="zh-CN" altLang="en" sz="2200"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spcBef>
                <a:spcPts val="1000"/>
              </a:spcBef>
              <a:buClr>
                <a:srgbClr val="56A3E9"/>
              </a:buClr>
              <a:buSzPct val="80000"/>
              <a:buFont typeface="Times New Roman" panose="02020603050405020304" pitchFamily="18" charset="0"/>
              <a:buChar char="►"/>
            </a:pPr>
            <a:endParaRPr kumimoji="1" lang="zh-CN" altLang="en" sz="26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1993DF65-F82D-3A56-FDD7-D2CAD023F7F2}"/>
              </a:ext>
            </a:extLst>
          </p:cNvPr>
          <p:cNvSpPr txBox="1"/>
          <p:nvPr/>
        </p:nvSpPr>
        <p:spPr>
          <a:xfrm>
            <a:off x="5593080" y="5687695"/>
            <a:ext cx="5927177" cy="64516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检索不总是有用，我们应该只在需要的时候检索，并且只使用相关文档</a:t>
            </a:r>
          </a:p>
        </p:txBody>
      </p:sp>
      <p:pic>
        <p:nvPicPr>
          <p:cNvPr id="8" name="图片 7">
            <a:extLst>
              <a:ext uri="{FF2B5EF4-FFF2-40B4-BE49-F238E27FC236}">
                <a16:creationId xmlns:a16="http://schemas.microsoft.com/office/drawing/2014/main" id="{262240A1-165A-E0AD-5479-90A7D4047A36}"/>
              </a:ext>
            </a:extLst>
          </p:cNvPr>
          <p:cNvPicPr>
            <a:picLocks noChangeAspect="1"/>
          </p:cNvPicPr>
          <p:nvPr>
            <p:custDataLst>
              <p:tags r:id="rId1"/>
            </p:custDataLst>
          </p:nvPr>
        </p:nvPicPr>
        <p:blipFill>
          <a:blip r:embed="rId5"/>
          <a:stretch>
            <a:fillRect/>
          </a:stretch>
        </p:blipFill>
        <p:spPr>
          <a:xfrm>
            <a:off x="7343140" y="1814195"/>
            <a:ext cx="4714875" cy="3622040"/>
          </a:xfrm>
          <a:prstGeom prst="rect">
            <a:avLst/>
          </a:prstGeom>
        </p:spPr>
      </p:pic>
      <p:pic>
        <p:nvPicPr>
          <p:cNvPr id="9" name="图片 8">
            <a:extLst>
              <a:ext uri="{FF2B5EF4-FFF2-40B4-BE49-F238E27FC236}">
                <a16:creationId xmlns:a16="http://schemas.microsoft.com/office/drawing/2014/main" id="{35DE505B-AECC-C403-F874-7556C04E93EA}"/>
              </a:ext>
            </a:extLst>
          </p:cNvPr>
          <p:cNvPicPr>
            <a:picLocks noChangeAspect="1"/>
          </p:cNvPicPr>
          <p:nvPr>
            <p:custDataLst>
              <p:tags r:id="rId2"/>
            </p:custDataLst>
          </p:nvPr>
        </p:nvPicPr>
        <p:blipFill>
          <a:blip r:embed="rId6"/>
          <a:stretch>
            <a:fillRect/>
          </a:stretch>
        </p:blipFill>
        <p:spPr>
          <a:xfrm>
            <a:off x="4859655" y="1577340"/>
            <a:ext cx="2483485" cy="3858895"/>
          </a:xfrm>
          <a:prstGeom prst="rect">
            <a:avLst/>
          </a:prstGeom>
        </p:spPr>
      </p:pic>
    </p:spTree>
    <p:extLst>
      <p:ext uri="{BB962C8B-B14F-4D97-AF65-F5344CB8AC3E}">
        <p14:creationId xmlns:p14="http://schemas.microsoft.com/office/powerpoint/2010/main" val="337367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E3B7C-BF0B-4107-E25C-E522D017096F}"/>
              </a:ext>
            </a:extLst>
          </p:cNvPr>
          <p:cNvSpPr>
            <a:spLocks noGrp="1"/>
          </p:cNvSpPr>
          <p:nvPr>
            <p:ph type="title"/>
          </p:nvPr>
        </p:nvSpPr>
        <p:spPr/>
        <p:txBody>
          <a:bodyPr/>
          <a:lstStyle/>
          <a:p>
            <a:r>
              <a:rPr lang="en-US" altLang="zh-CN" dirty="0">
                <a:latin typeface="DengXian" charset="-122"/>
                <a:ea typeface="DengXian" charset="-122"/>
              </a:rPr>
              <a:t>Self</a:t>
            </a:r>
            <a:r>
              <a:rPr lang="zh-CN" altLang="en-US" dirty="0">
                <a:latin typeface="DengXian" charset="-122"/>
                <a:ea typeface="DengXian" charset="-122"/>
              </a:rPr>
              <a:t> </a:t>
            </a:r>
            <a:r>
              <a:rPr lang="en-US" altLang="zh-CN" dirty="0">
                <a:latin typeface="DengXian" charset="-122"/>
                <a:ea typeface="DengXian" charset="-122"/>
              </a:rPr>
              <a:t>RAG</a:t>
            </a:r>
            <a:endParaRPr lang="zh-CN" altLang="en-US" dirty="0">
              <a:latin typeface="DengXian" charset="-122"/>
              <a:ea typeface="DengXian" charset="-122"/>
            </a:endParaRPr>
          </a:p>
        </p:txBody>
      </p:sp>
      <p:sp>
        <p:nvSpPr>
          <p:cNvPr id="6" name="内容占位符 5">
            <a:extLst>
              <a:ext uri="{FF2B5EF4-FFF2-40B4-BE49-F238E27FC236}">
                <a16:creationId xmlns:a16="http://schemas.microsoft.com/office/drawing/2014/main" id="{F4B6A199-761E-BDEB-1BCC-973D640BBC41}"/>
              </a:ext>
            </a:extLst>
          </p:cNvPr>
          <p:cNvSpPr>
            <a:spLocks noGrp="1"/>
          </p:cNvSpPr>
          <p:nvPr>
            <p:ph sz="quarter" idx="10"/>
          </p:nvPr>
        </p:nvSpPr>
        <p:spPr>
          <a:xfrm>
            <a:off x="176342" y="1314874"/>
            <a:ext cx="5235108" cy="5051897"/>
          </a:xfrm>
        </p:spPr>
        <p:txBody>
          <a:bodyPr/>
          <a:lstStyle/>
          <a:p>
            <a:r>
              <a:rPr lang="en-US" altLang="zh-CN" dirty="0">
                <a:solidFill>
                  <a:srgbClr val="000000"/>
                </a:solidFill>
                <a:effectLst/>
                <a:ea typeface="STZhongsong" panose="02010600040101010101" pitchFamily="2" charset="-122"/>
              </a:rPr>
              <a:t>Self</a:t>
            </a:r>
            <a:r>
              <a:rPr lang="zh-CN" altLang="en-US" dirty="0">
                <a:solidFill>
                  <a:srgbClr val="000000"/>
                </a:solidFill>
                <a:effectLst/>
                <a:ea typeface="STZhongsong" panose="02010600040101010101" pitchFamily="2" charset="-122"/>
              </a:rPr>
              <a:t> </a:t>
            </a:r>
            <a:r>
              <a:rPr lang="en-US" altLang="zh-CN" dirty="0">
                <a:solidFill>
                  <a:srgbClr val="000000"/>
                </a:solidFill>
                <a:effectLst/>
                <a:ea typeface="STZhongsong" panose="02010600040101010101" pitchFamily="2" charset="-122"/>
              </a:rPr>
              <a:t>RAG</a:t>
            </a:r>
            <a:r>
              <a:rPr lang="zh-CN" altLang="en-US" dirty="0">
                <a:solidFill>
                  <a:srgbClr val="000000"/>
                </a:solidFill>
                <a:effectLst/>
                <a:ea typeface="STZhongsong" panose="02010600040101010101" pitchFamily="2" charset="-122"/>
              </a:rPr>
              <a:t>引入了动态检索</a:t>
            </a:r>
            <a:r>
              <a:rPr lang="zh-CN" altLang="en-US" dirty="0">
                <a:solidFill>
                  <a:srgbClr val="000000"/>
                </a:solidFill>
                <a:ea typeface="STZhongsong" panose="02010600040101010101" pitchFamily="2" charset="-122"/>
              </a:rPr>
              <a:t>和</a:t>
            </a:r>
            <a:r>
              <a:rPr lang="zh-CN" altLang="en-US" dirty="0">
                <a:solidFill>
                  <a:srgbClr val="000000"/>
                </a:solidFill>
                <a:effectLst/>
                <a:ea typeface="STZhongsong" panose="02010600040101010101" pitchFamily="2" charset="-122"/>
              </a:rPr>
              <a:t>自我反思能力。</a:t>
            </a:r>
            <a:endParaRPr lang="en-US" altLang="zh-CN" dirty="0">
              <a:solidFill>
                <a:srgbClr val="000000"/>
              </a:solidFill>
              <a:effectLst/>
              <a:ea typeface="STZhongsong" panose="02010600040101010101" pitchFamily="2" charset="-122"/>
            </a:endParaRPr>
          </a:p>
          <a:p>
            <a:endParaRPr lang="zh-CN" altLang="en-US" sz="1200" dirty="0">
              <a:solidFill>
                <a:srgbClr val="000000"/>
              </a:solidFill>
              <a:effectLst/>
              <a:ea typeface="STZhongsong" panose="02010600040101010101" pitchFamily="2" charset="-122"/>
            </a:endParaRPr>
          </a:p>
          <a:p>
            <a:r>
              <a:rPr lang="zh-CN" altLang="en-US" dirty="0">
                <a:solidFill>
                  <a:srgbClr val="000000"/>
                </a:solidFill>
                <a:effectLst/>
                <a:ea typeface="STZhongsong" panose="02010600040101010101" pitchFamily="2" charset="-122"/>
              </a:rPr>
              <a:t>使用特殊的</a:t>
            </a:r>
            <a:r>
              <a:rPr lang="en-US" altLang="zh-CN" dirty="0">
                <a:solidFill>
                  <a:srgbClr val="000000"/>
                </a:solidFill>
                <a:effectLst/>
                <a:ea typeface="STZhongsong" panose="02010600040101010101" pitchFamily="2" charset="-122"/>
              </a:rPr>
              <a:t>token</a:t>
            </a:r>
            <a:r>
              <a:rPr lang="zh-CN" altLang="en-US" dirty="0">
                <a:solidFill>
                  <a:srgbClr val="000000"/>
                </a:solidFill>
                <a:effectLst/>
                <a:ea typeface="STZhongsong" panose="02010600040101010101" pitchFamily="2" charset="-122"/>
              </a:rPr>
              <a:t>来反思</a:t>
            </a:r>
            <a:r>
              <a:rPr lang="zh-CN" altLang="en-US" dirty="0">
                <a:solidFill>
                  <a:schemeClr val="accent2"/>
                </a:solidFill>
                <a:effectLst/>
                <a:ea typeface="STZhongsong" panose="02010600040101010101" pitchFamily="2" charset="-122"/>
              </a:rPr>
              <a:t>是否需要检索</a:t>
            </a:r>
            <a:r>
              <a:rPr lang="zh-CN" altLang="en-US" dirty="0">
                <a:solidFill>
                  <a:srgbClr val="000000"/>
                </a:solidFill>
                <a:effectLst/>
                <a:ea typeface="STZhongsong" panose="02010600040101010101" pitchFamily="2" charset="-122"/>
              </a:rPr>
              <a:t>，检索内容的相关性。</a:t>
            </a:r>
            <a:endParaRPr lang="en-US" altLang="zh-CN" dirty="0">
              <a:solidFill>
                <a:srgbClr val="000000"/>
              </a:solidFill>
              <a:effectLst/>
              <a:ea typeface="STZhongsong" panose="02010600040101010101" pitchFamily="2" charset="-122"/>
            </a:endParaRPr>
          </a:p>
          <a:p>
            <a:endParaRPr lang="en-US" altLang="zh-CN" sz="1200" dirty="0">
              <a:solidFill>
                <a:srgbClr val="000000"/>
              </a:solidFill>
              <a:effectLst/>
              <a:ea typeface="STZhongsong" panose="02010600040101010101" pitchFamily="2" charset="-122"/>
            </a:endParaRPr>
          </a:p>
          <a:p>
            <a:r>
              <a:rPr lang="zh-CN" altLang="en-US" dirty="0">
                <a:solidFill>
                  <a:srgbClr val="000000"/>
                </a:solidFill>
                <a:effectLst/>
                <a:ea typeface="STZhongsong" panose="02010600040101010101" pitchFamily="2" charset="-122"/>
              </a:rPr>
              <a:t>使用最相关的文档生成最合适的内容。</a:t>
            </a:r>
          </a:p>
        </p:txBody>
      </p:sp>
      <p:sp>
        <p:nvSpPr>
          <p:cNvPr id="3" name="文本框 2">
            <a:extLst>
              <a:ext uri="{FF2B5EF4-FFF2-40B4-BE49-F238E27FC236}">
                <a16:creationId xmlns:a16="http://schemas.microsoft.com/office/drawing/2014/main" id="{DBD9DC8C-A1FC-4C39-76CC-DFC430D61273}"/>
              </a:ext>
            </a:extLst>
          </p:cNvPr>
          <p:cNvSpPr txBox="1"/>
          <p:nvPr/>
        </p:nvSpPr>
        <p:spPr>
          <a:xfrm>
            <a:off x="1491175" y="6446067"/>
            <a:ext cx="10224218" cy="369332"/>
          </a:xfrm>
          <a:prstGeom prst="rect">
            <a:avLst/>
          </a:prstGeom>
          <a:noFill/>
        </p:spPr>
        <p:txBody>
          <a:bodyPr wrap="square" rtlCol="0">
            <a:spAutoFit/>
          </a:bodyPr>
          <a:lstStyle/>
          <a:p>
            <a:r>
              <a:rPr lang="en" altLang="zh-CN" i="1" dirty="0">
                <a:solidFill>
                  <a:schemeClr val="accent1">
                    <a:lumMod val="50000"/>
                  </a:schemeClr>
                </a:solidFill>
                <a:effectLst/>
                <a:latin typeface="Times New Roman" panose="02020603050405020304" pitchFamily="18" charset="0"/>
                <a:ea typeface="PingFang SC" panose="020B0400000000000000" pitchFamily="34" charset="-122"/>
                <a:cs typeface="Times New Roman" panose="02020603050405020304" pitchFamily="18" charset="0"/>
              </a:rPr>
              <a:t>Self-RAG: Learning to Retrieve, Generate, and Critique through Self-Reflection, ICLR 2024</a:t>
            </a:r>
          </a:p>
        </p:txBody>
      </p:sp>
      <p:pic>
        <p:nvPicPr>
          <p:cNvPr id="10" name="图片 9">
            <a:extLst>
              <a:ext uri="{FF2B5EF4-FFF2-40B4-BE49-F238E27FC236}">
                <a16:creationId xmlns:a16="http://schemas.microsoft.com/office/drawing/2014/main" id="{6B6E6A44-E478-BB5A-B41B-6B47ACBEA5B6}"/>
              </a:ext>
            </a:extLst>
          </p:cNvPr>
          <p:cNvPicPr>
            <a:picLocks noChangeAspect="1"/>
          </p:cNvPicPr>
          <p:nvPr/>
        </p:nvPicPr>
        <p:blipFill>
          <a:blip r:embed="rId3"/>
          <a:stretch>
            <a:fillRect/>
          </a:stretch>
        </p:blipFill>
        <p:spPr>
          <a:xfrm>
            <a:off x="5464188" y="1653316"/>
            <a:ext cx="6551470" cy="4157219"/>
          </a:xfrm>
          <a:prstGeom prst="rect">
            <a:avLst/>
          </a:prstGeom>
        </p:spPr>
      </p:pic>
    </p:spTree>
    <p:extLst>
      <p:ext uri="{BB962C8B-B14F-4D97-AF65-F5344CB8AC3E}">
        <p14:creationId xmlns:p14="http://schemas.microsoft.com/office/powerpoint/2010/main" val="3099231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FE289-DDB7-7C3C-9FD5-F01536E770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74BAAFA-80CA-D6F9-3B33-FE551C45453B}"/>
              </a:ext>
            </a:extLst>
          </p:cNvPr>
          <p:cNvSpPr>
            <a:spLocks noGrp="1"/>
          </p:cNvSpPr>
          <p:nvPr>
            <p:ph type="title"/>
          </p:nvPr>
        </p:nvSpPr>
        <p:spPr/>
        <p:txBody>
          <a:bodyPr/>
          <a:lstStyle/>
          <a:p>
            <a:r>
              <a:rPr lang="zh-CN" altLang="en-US" dirty="0">
                <a:latin typeface="DengXian" charset="-122"/>
                <a:ea typeface="DengXian" charset="-122"/>
              </a:rPr>
              <a:t>大纲</a:t>
            </a:r>
          </a:p>
        </p:txBody>
      </p:sp>
      <p:sp>
        <p:nvSpPr>
          <p:cNvPr id="3" name="内容占位符 2">
            <a:extLst>
              <a:ext uri="{FF2B5EF4-FFF2-40B4-BE49-F238E27FC236}">
                <a16:creationId xmlns:a16="http://schemas.microsoft.com/office/drawing/2014/main" id="{FB7868E2-31FC-6B39-627B-3825342E1563}"/>
              </a:ext>
            </a:extLst>
          </p:cNvPr>
          <p:cNvSpPr>
            <a:spLocks noGrp="1"/>
          </p:cNvSpPr>
          <p:nvPr>
            <p:ph sz="quarter" idx="10"/>
          </p:nvPr>
        </p:nvSpPr>
        <p:spPr/>
        <p:txBody>
          <a:bodyPr/>
          <a:lstStyle/>
          <a:p>
            <a:pPr>
              <a:lnSpc>
                <a:spcPct val="150000"/>
              </a:lnSpc>
            </a:pPr>
            <a:r>
              <a:rPr kumimoji="1" lang="zh-CN" altLang="en-US" b="0" dirty="0">
                <a:solidFill>
                  <a:schemeClr val="bg1">
                    <a:lumMod val="65000"/>
                  </a:schemeClr>
                </a:solidFill>
              </a:rPr>
              <a:t>检索增强</a:t>
            </a:r>
            <a:r>
              <a:rPr kumimoji="1" lang="en-US" altLang="zh-CN" b="0" dirty="0">
                <a:solidFill>
                  <a:schemeClr val="bg1">
                    <a:lumMod val="65000"/>
                  </a:schemeClr>
                </a:solidFill>
              </a:rPr>
              <a:t> RAG</a:t>
            </a:r>
            <a:r>
              <a:rPr kumimoji="1" lang="zh-CN" altLang="en-US" b="0" dirty="0">
                <a:solidFill>
                  <a:schemeClr val="bg1">
                    <a:lumMod val="65000"/>
                  </a:schemeClr>
                </a:solidFill>
              </a:rPr>
              <a:t> 技术   </a:t>
            </a:r>
            <a:endParaRPr kumimoji="1" lang="en-US" altLang="zh-CN" b="0" dirty="0">
              <a:solidFill>
                <a:schemeClr val="bg1">
                  <a:lumMod val="65000"/>
                </a:schemeClr>
              </a:solidFill>
            </a:endParaRPr>
          </a:p>
          <a:p>
            <a:pPr>
              <a:lnSpc>
                <a:spcPct val="150000"/>
              </a:lnSpc>
            </a:pPr>
            <a:r>
              <a:rPr kumimoji="1" lang="zh-CN" altLang="en-US" dirty="0"/>
              <a:t>工具调用技术</a:t>
            </a:r>
            <a:endParaRPr kumimoji="1" lang="en-US" altLang="zh-CN" dirty="0"/>
          </a:p>
          <a:p>
            <a:pPr>
              <a:lnSpc>
                <a:spcPct val="150000"/>
              </a:lnSpc>
            </a:pPr>
            <a:r>
              <a:rPr kumimoji="1" lang="zh-CN" altLang="en-US" dirty="0">
                <a:solidFill>
                  <a:schemeClr val="bg1">
                    <a:lumMod val="65000"/>
                  </a:schemeClr>
                </a:solidFill>
              </a:rPr>
              <a:t>自我反思</a:t>
            </a:r>
            <a:endParaRPr kumimoji="1" lang="en-US" altLang="zh-CN" dirty="0">
              <a:solidFill>
                <a:schemeClr val="bg1">
                  <a:lumMod val="65000"/>
                </a:schemeClr>
              </a:solidFill>
            </a:endParaRPr>
          </a:p>
          <a:p>
            <a:pPr>
              <a:lnSpc>
                <a:spcPct val="150000"/>
              </a:lnSpc>
            </a:pPr>
            <a:r>
              <a:rPr kumimoji="1" lang="zh-CN" altLang="en-US" dirty="0">
                <a:solidFill>
                  <a:schemeClr val="bg1">
                    <a:lumMod val="65000"/>
                  </a:schemeClr>
                </a:solidFill>
              </a:rPr>
              <a:t>多智能体</a:t>
            </a:r>
          </a:p>
        </p:txBody>
      </p:sp>
    </p:spTree>
    <p:extLst>
      <p:ext uri="{BB962C8B-B14F-4D97-AF65-F5344CB8AC3E}">
        <p14:creationId xmlns:p14="http://schemas.microsoft.com/office/powerpoint/2010/main" val="3978146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66BC7-3E9C-8A9F-65E3-CC76D730B5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96A2700-FA17-52E5-4071-11B039BA05CA}"/>
              </a:ext>
            </a:extLst>
          </p:cNvPr>
          <p:cNvSpPr>
            <a:spLocks noGrp="1"/>
          </p:cNvSpPr>
          <p:nvPr>
            <p:ph type="title"/>
          </p:nvPr>
        </p:nvSpPr>
        <p:spPr/>
        <p:txBody>
          <a:bodyPr/>
          <a:lstStyle/>
          <a:p>
            <a:r>
              <a:rPr lang="zh-CN" altLang="en-US" dirty="0">
                <a:latin typeface="DengXian" charset="-122"/>
                <a:ea typeface="DengXian" charset="-122"/>
              </a:rPr>
              <a:t>从 </a:t>
            </a:r>
            <a:r>
              <a:rPr lang="en-US" altLang="zh-CN" dirty="0">
                <a:latin typeface="DengXian" charset="-122"/>
                <a:ea typeface="DengXian" charset="-122"/>
              </a:rPr>
              <a:t>"</a:t>
            </a:r>
            <a:r>
              <a:rPr lang="zh-CN" altLang="en-US" dirty="0">
                <a:latin typeface="DengXian" charset="-122"/>
                <a:ea typeface="DengXian" charset="-122"/>
              </a:rPr>
              <a:t>全能幻觉</a:t>
            </a:r>
            <a:r>
              <a:rPr lang="en-US" altLang="zh-CN" dirty="0">
                <a:latin typeface="DengXian" charset="-122"/>
                <a:ea typeface="DengXian" charset="-122"/>
              </a:rPr>
              <a:t>" </a:t>
            </a:r>
            <a:r>
              <a:rPr lang="zh-CN" altLang="en-US" dirty="0">
                <a:latin typeface="DengXian" charset="-122"/>
                <a:ea typeface="DengXian" charset="-122"/>
              </a:rPr>
              <a:t>到能力边界</a:t>
            </a:r>
          </a:p>
        </p:txBody>
      </p:sp>
      <p:sp>
        <p:nvSpPr>
          <p:cNvPr id="3" name="内容占位符 2">
            <a:extLst>
              <a:ext uri="{FF2B5EF4-FFF2-40B4-BE49-F238E27FC236}">
                <a16:creationId xmlns:a16="http://schemas.microsoft.com/office/drawing/2014/main" id="{B9C3F315-CDD1-F13D-A2E2-592110C383BD}"/>
              </a:ext>
            </a:extLst>
          </p:cNvPr>
          <p:cNvSpPr>
            <a:spLocks noGrp="1"/>
          </p:cNvSpPr>
          <p:nvPr>
            <p:ph sz="quarter" idx="10"/>
          </p:nvPr>
        </p:nvSpPr>
        <p:spPr>
          <a:xfrm>
            <a:off x="417099" y="1290945"/>
            <a:ext cx="11367069" cy="1928773"/>
          </a:xfrm>
        </p:spPr>
        <p:txBody>
          <a:bodyPr/>
          <a:lstStyle/>
          <a:p>
            <a:pPr>
              <a:lnSpc>
                <a:spcPct val="150000"/>
              </a:lnSpc>
            </a:pPr>
            <a:r>
              <a:rPr kumimoji="1" lang="zh-CN" altLang="en-US" sz="2400" dirty="0"/>
              <a:t>大模型（如 </a:t>
            </a:r>
            <a:r>
              <a:rPr kumimoji="1" lang="en" altLang="zh-CN" sz="2400" dirty="0"/>
              <a:t>GPT-4</a:t>
            </a:r>
            <a:r>
              <a:rPr kumimoji="1" lang="zh-CN" altLang="en" sz="2400" dirty="0"/>
              <a:t>、</a:t>
            </a:r>
            <a:r>
              <a:rPr kumimoji="1" lang="en-US" altLang="zh-CN" sz="2400" dirty="0"/>
              <a:t>Gemini</a:t>
            </a:r>
            <a:r>
              <a:rPr kumimoji="1" lang="zh-CN" altLang="en-US" sz="2400" dirty="0"/>
              <a:t>、</a:t>
            </a:r>
            <a:r>
              <a:rPr kumimoji="1" lang="en-US" altLang="zh-CN" sz="2400" dirty="0" err="1"/>
              <a:t>DeepSeek</a:t>
            </a:r>
            <a:r>
              <a:rPr kumimoji="1" lang="en-US" altLang="zh-CN" sz="2400" dirty="0"/>
              <a:t> </a:t>
            </a:r>
            <a:r>
              <a:rPr kumimoji="1" lang="zh-CN" altLang="en-US" sz="2400" dirty="0"/>
              <a:t>等）展现出强大语言理解能力，但在实际应用中仍需频繁调用外部工具（如计算器、搜索引擎、专业 </a:t>
            </a:r>
            <a:r>
              <a:rPr kumimoji="1" lang="en" altLang="zh-CN" sz="2400" dirty="0"/>
              <a:t>API</a:t>
            </a:r>
            <a:r>
              <a:rPr kumimoji="1" lang="zh-CN" altLang="en" sz="2400" dirty="0"/>
              <a:t>）。​</a:t>
            </a:r>
          </a:p>
          <a:p>
            <a:pPr>
              <a:lnSpc>
                <a:spcPct val="150000"/>
              </a:lnSpc>
            </a:pPr>
            <a:r>
              <a:rPr kumimoji="1" lang="zh-CN" altLang="en-US" sz="2400" dirty="0"/>
              <a:t>语言智能 ≠ 全知全能，模型能力边界与现实任务需求存在 </a:t>
            </a:r>
            <a:r>
              <a:rPr kumimoji="1" lang="en" altLang="zh-CN" sz="2400" dirty="0"/>
              <a:t>Gap</a:t>
            </a:r>
            <a:r>
              <a:rPr kumimoji="1" lang="zh-CN" altLang="en-US" sz="2400" dirty="0"/>
              <a:t>   </a:t>
            </a:r>
          </a:p>
        </p:txBody>
      </p:sp>
      <p:pic>
        <p:nvPicPr>
          <p:cNvPr id="4" name="图片 3">
            <a:extLst>
              <a:ext uri="{FF2B5EF4-FFF2-40B4-BE49-F238E27FC236}">
                <a16:creationId xmlns:a16="http://schemas.microsoft.com/office/drawing/2014/main" id="{8F685FCF-3464-69E1-E469-60DF6B57F77F}"/>
              </a:ext>
            </a:extLst>
          </p:cNvPr>
          <p:cNvPicPr>
            <a:picLocks noChangeAspect="1"/>
          </p:cNvPicPr>
          <p:nvPr/>
        </p:nvPicPr>
        <p:blipFill>
          <a:blip r:embed="rId3"/>
          <a:stretch>
            <a:fillRect/>
          </a:stretch>
        </p:blipFill>
        <p:spPr>
          <a:xfrm>
            <a:off x="2028269" y="3219718"/>
            <a:ext cx="3200553" cy="3405972"/>
          </a:xfrm>
          <a:prstGeom prst="rect">
            <a:avLst/>
          </a:prstGeom>
        </p:spPr>
      </p:pic>
      <p:pic>
        <p:nvPicPr>
          <p:cNvPr id="5" name="图片 4">
            <a:extLst>
              <a:ext uri="{FF2B5EF4-FFF2-40B4-BE49-F238E27FC236}">
                <a16:creationId xmlns:a16="http://schemas.microsoft.com/office/drawing/2014/main" id="{2350DB3C-40EE-0DDA-333C-9F7C1498A80F}"/>
              </a:ext>
            </a:extLst>
          </p:cNvPr>
          <p:cNvPicPr>
            <a:picLocks noChangeAspect="1"/>
          </p:cNvPicPr>
          <p:nvPr/>
        </p:nvPicPr>
        <p:blipFill>
          <a:blip r:embed="rId4"/>
          <a:stretch>
            <a:fillRect/>
          </a:stretch>
        </p:blipFill>
        <p:spPr>
          <a:xfrm>
            <a:off x="5808371" y="3219718"/>
            <a:ext cx="3053545" cy="3381179"/>
          </a:xfrm>
          <a:prstGeom prst="rect">
            <a:avLst/>
          </a:prstGeom>
        </p:spPr>
      </p:pic>
    </p:spTree>
    <p:extLst>
      <p:ext uri="{BB962C8B-B14F-4D97-AF65-F5344CB8AC3E}">
        <p14:creationId xmlns:p14="http://schemas.microsoft.com/office/powerpoint/2010/main" val="1186924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A41A0-42C5-1DBA-469A-65735C9D8A0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EA5EF84-367C-E69C-C4FE-10D3855B6096}"/>
              </a:ext>
            </a:extLst>
          </p:cNvPr>
          <p:cNvSpPr>
            <a:spLocks noGrp="1"/>
          </p:cNvSpPr>
          <p:nvPr>
            <p:ph type="title"/>
          </p:nvPr>
        </p:nvSpPr>
        <p:spPr/>
        <p:txBody>
          <a:bodyPr/>
          <a:lstStyle/>
          <a:p>
            <a:r>
              <a:rPr lang="zh-CN" altLang="en-US" dirty="0">
                <a:latin typeface="DengXian" charset="-122"/>
                <a:ea typeface="DengXian" charset="-122"/>
              </a:rPr>
              <a:t>专业领域：浅知识 </a:t>
            </a:r>
            <a:r>
              <a:rPr lang="en" altLang="zh-CN" dirty="0">
                <a:latin typeface="DengXian" charset="-122"/>
                <a:ea typeface="DengXian" charset="-122"/>
              </a:rPr>
              <a:t>vs </a:t>
            </a:r>
            <a:r>
              <a:rPr lang="zh-CN" altLang="en-US" dirty="0">
                <a:latin typeface="DengXian" charset="-122"/>
                <a:ea typeface="DengXian" charset="-122"/>
              </a:rPr>
              <a:t>深能力的断层</a:t>
            </a:r>
          </a:p>
        </p:txBody>
      </p:sp>
      <p:pic>
        <p:nvPicPr>
          <p:cNvPr id="8" name="图片 7">
            <a:extLst>
              <a:ext uri="{FF2B5EF4-FFF2-40B4-BE49-F238E27FC236}">
                <a16:creationId xmlns:a16="http://schemas.microsoft.com/office/drawing/2014/main" id="{44D08CF0-5408-BC6A-7592-2E03E211CA8D}"/>
              </a:ext>
            </a:extLst>
          </p:cNvPr>
          <p:cNvPicPr>
            <a:picLocks noChangeAspect="1"/>
          </p:cNvPicPr>
          <p:nvPr/>
        </p:nvPicPr>
        <p:blipFill>
          <a:blip r:embed="rId3"/>
          <a:stretch>
            <a:fillRect/>
          </a:stretch>
        </p:blipFill>
        <p:spPr>
          <a:xfrm>
            <a:off x="1534196" y="1293889"/>
            <a:ext cx="9123608" cy="5435883"/>
          </a:xfrm>
          <a:prstGeom prst="rect">
            <a:avLst/>
          </a:prstGeom>
        </p:spPr>
      </p:pic>
    </p:spTree>
    <p:extLst>
      <p:ext uri="{BB962C8B-B14F-4D97-AF65-F5344CB8AC3E}">
        <p14:creationId xmlns:p14="http://schemas.microsoft.com/office/powerpoint/2010/main" val="3776918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0DB42-B19A-5782-CBC0-B4D93297B7D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529802E-4CB3-A13D-5AB2-02F76AE505B8}"/>
              </a:ext>
            </a:extLst>
          </p:cNvPr>
          <p:cNvSpPr>
            <a:spLocks noGrp="1"/>
          </p:cNvSpPr>
          <p:nvPr>
            <p:ph type="title"/>
          </p:nvPr>
        </p:nvSpPr>
        <p:spPr/>
        <p:txBody>
          <a:bodyPr/>
          <a:lstStyle/>
          <a:p>
            <a:r>
              <a:rPr lang="zh-CN" altLang="en-US" b="1" i="0" dirty="0">
                <a:effectLst/>
                <a:latin typeface="Inter"/>
              </a:rPr>
              <a:t>执行壁垒：语言智能 ≠ 物理世界操作</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C051E909-99AA-64BF-AB94-DD220BD9EEB8}"/>
              </a:ext>
            </a:extLst>
          </p:cNvPr>
          <p:cNvPicPr>
            <a:picLocks noChangeAspect="1"/>
          </p:cNvPicPr>
          <p:nvPr/>
        </p:nvPicPr>
        <p:blipFill>
          <a:blip r:embed="rId3"/>
          <a:stretch>
            <a:fillRect/>
          </a:stretch>
        </p:blipFill>
        <p:spPr>
          <a:xfrm>
            <a:off x="465313" y="2228684"/>
            <a:ext cx="11261373" cy="3554474"/>
          </a:xfrm>
          <a:prstGeom prst="rect">
            <a:avLst/>
          </a:prstGeom>
        </p:spPr>
      </p:pic>
    </p:spTree>
    <p:extLst>
      <p:ext uri="{BB962C8B-B14F-4D97-AF65-F5344CB8AC3E}">
        <p14:creationId xmlns:p14="http://schemas.microsoft.com/office/powerpoint/2010/main" val="3271040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B9FC8-7B95-6540-D683-0E5C7ADD60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6AA032-2231-7B06-6F92-7C1371CDE220}"/>
              </a:ext>
            </a:extLst>
          </p:cNvPr>
          <p:cNvSpPr>
            <a:spLocks noGrp="1"/>
          </p:cNvSpPr>
          <p:nvPr>
            <p:ph type="title"/>
          </p:nvPr>
        </p:nvSpPr>
        <p:spPr/>
        <p:txBody>
          <a:bodyPr/>
          <a:lstStyle/>
          <a:p>
            <a:r>
              <a:rPr lang="zh-CN" altLang="en-US" b="1" i="0" dirty="0">
                <a:effectLst/>
                <a:latin typeface="Inter"/>
              </a:rPr>
              <a:t>精度要求：模糊推理 </a:t>
            </a:r>
            <a:r>
              <a:rPr lang="en" altLang="zh-CN" b="1" i="0" dirty="0">
                <a:effectLst/>
                <a:latin typeface="Inter"/>
              </a:rPr>
              <a:t>vs </a:t>
            </a:r>
            <a:r>
              <a:rPr lang="zh-CN" altLang="en-US" b="1" i="0" dirty="0">
                <a:effectLst/>
                <a:latin typeface="Inter"/>
              </a:rPr>
              <a:t>精确计算的冲突</a:t>
            </a:r>
            <a:endParaRPr lang="zh-CN" altLang="en-US" dirty="0">
              <a:latin typeface="DengXian" charset="-122"/>
              <a:ea typeface="DengXian" charset="-122"/>
            </a:endParaRPr>
          </a:p>
        </p:txBody>
      </p:sp>
      <p:pic>
        <p:nvPicPr>
          <p:cNvPr id="4" name="图片 3">
            <a:extLst>
              <a:ext uri="{FF2B5EF4-FFF2-40B4-BE49-F238E27FC236}">
                <a16:creationId xmlns:a16="http://schemas.microsoft.com/office/drawing/2014/main" id="{93AA9ABC-4E14-1321-3D97-5955CAB8A04B}"/>
              </a:ext>
            </a:extLst>
          </p:cNvPr>
          <p:cNvPicPr>
            <a:picLocks noChangeAspect="1"/>
          </p:cNvPicPr>
          <p:nvPr/>
        </p:nvPicPr>
        <p:blipFill>
          <a:blip r:embed="rId3"/>
          <a:stretch>
            <a:fillRect/>
          </a:stretch>
        </p:blipFill>
        <p:spPr>
          <a:xfrm>
            <a:off x="311662" y="2143258"/>
            <a:ext cx="11568676" cy="3175715"/>
          </a:xfrm>
          <a:prstGeom prst="rect">
            <a:avLst/>
          </a:prstGeom>
        </p:spPr>
      </p:pic>
    </p:spTree>
    <p:extLst>
      <p:ext uri="{BB962C8B-B14F-4D97-AF65-F5344CB8AC3E}">
        <p14:creationId xmlns:p14="http://schemas.microsoft.com/office/powerpoint/2010/main" val="213145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大模型的局限性</a:t>
            </a:r>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p:txBody>
          <a:bodyPr/>
          <a:lstStyle/>
          <a:p>
            <a:pPr>
              <a:lnSpc>
                <a:spcPct val="150000"/>
              </a:lnSpc>
            </a:pPr>
            <a:r>
              <a:rPr kumimoji="1" lang="en" altLang="zh-CN" dirty="0"/>
              <a:t>LLM </a:t>
            </a:r>
            <a:r>
              <a:rPr kumimoji="1" lang="zh-CN" altLang="en-US" dirty="0"/>
              <a:t>的输出结果难以解释和验证</a:t>
            </a:r>
            <a:endParaRPr kumimoji="1" lang="en-US" altLang="zh-CN" dirty="0"/>
          </a:p>
          <a:p>
            <a:pPr marL="571483" lvl="1" indent="-342900">
              <a:lnSpc>
                <a:spcPct val="150000"/>
              </a:lnSpc>
            </a:pPr>
            <a:r>
              <a:rPr lang="en-US" altLang="zh-CN" sz="2000" b="0" i="0" dirty="0">
                <a:solidFill>
                  <a:srgbClr val="121212"/>
                </a:solidFill>
                <a:effectLst/>
                <a:latin typeface="-apple-system"/>
              </a:rPr>
              <a:t>LLM</a:t>
            </a:r>
            <a:r>
              <a:rPr lang="zh-CN" altLang="en-US" sz="2000" dirty="0">
                <a:solidFill>
                  <a:srgbClr val="121212"/>
                </a:solidFill>
                <a:latin typeface="-apple-system"/>
              </a:rPr>
              <a:t> 作为 </a:t>
            </a:r>
            <a:r>
              <a:rPr lang="en-US" altLang="zh-CN" sz="2000" b="0" i="0" dirty="0">
                <a:solidFill>
                  <a:srgbClr val="121212"/>
                </a:solidFill>
                <a:effectLst/>
                <a:latin typeface="-apple-system"/>
              </a:rPr>
              <a:t>Black-Box</a:t>
            </a:r>
            <a:r>
              <a:rPr lang="zh-CN" altLang="en-US" sz="2000" b="0" i="0" dirty="0">
                <a:solidFill>
                  <a:srgbClr val="121212"/>
                </a:solidFill>
                <a:effectLst/>
                <a:latin typeface="-apple-system"/>
              </a:rPr>
              <a:t> </a:t>
            </a:r>
            <a:r>
              <a:rPr lang="zh-CN" altLang="en-US" sz="2000" dirty="0">
                <a:solidFill>
                  <a:srgbClr val="121212"/>
                </a:solidFill>
                <a:latin typeface="-apple-system"/>
              </a:rPr>
              <a:t>缺乏对其</a:t>
            </a:r>
            <a:r>
              <a:rPr lang="zh-CN" altLang="en-US" sz="2000" b="0" i="0" dirty="0">
                <a:solidFill>
                  <a:srgbClr val="121212"/>
                </a:solidFill>
                <a:effectLst/>
                <a:latin typeface="-apple-system"/>
              </a:rPr>
              <a:t>给出答案的</a:t>
            </a:r>
            <a:r>
              <a:rPr lang="zh-CN" altLang="en-US" sz="2000" b="1" i="0" dirty="0">
                <a:solidFill>
                  <a:srgbClr val="121212"/>
                </a:solidFill>
                <a:effectLst/>
                <a:latin typeface="-apple-system"/>
              </a:rPr>
              <a:t>可解释性</a:t>
            </a:r>
            <a:r>
              <a:rPr lang="zh-CN" altLang="en-US" sz="2000" b="0" i="0" dirty="0">
                <a:solidFill>
                  <a:srgbClr val="121212"/>
                </a:solidFill>
                <a:effectLst/>
                <a:latin typeface="-apple-system"/>
              </a:rPr>
              <a:t>和</a:t>
            </a:r>
            <a:r>
              <a:rPr lang="zh-CN" altLang="en-US" sz="2000" b="1" i="0" dirty="0">
                <a:solidFill>
                  <a:srgbClr val="121212"/>
                </a:solidFill>
                <a:effectLst/>
                <a:latin typeface="-apple-system"/>
              </a:rPr>
              <a:t>可验证性</a:t>
            </a:r>
            <a:r>
              <a:rPr lang="zh-CN" altLang="en-US" sz="2000" b="0" i="0" dirty="0">
                <a:solidFill>
                  <a:srgbClr val="121212"/>
                </a:solidFill>
                <a:effectLst/>
                <a:latin typeface="-apple-system"/>
              </a:rPr>
              <a:t>。</a:t>
            </a:r>
            <a:endParaRPr lang="en-US" altLang="zh-CN" sz="2000" dirty="0">
              <a:solidFill>
                <a:srgbClr val="121212"/>
              </a:solidFill>
              <a:latin typeface="-apple-system"/>
            </a:endParaRPr>
          </a:p>
          <a:p>
            <a:pPr lvl="1">
              <a:lnSpc>
                <a:spcPct val="150000"/>
              </a:lnSpc>
            </a:pPr>
            <a:endParaRPr kumimoji="1" lang="en-US" altLang="zh-CN" dirty="0"/>
          </a:p>
          <a:p>
            <a:pPr lvl="1"/>
            <a:endParaRPr kumimoji="1" lang="en-US" altLang="zh-CN" dirty="0"/>
          </a:p>
          <a:p>
            <a:pPr marL="457189" lvl="1" indent="0">
              <a:buNone/>
            </a:pPr>
            <a:r>
              <a:rPr kumimoji="1" lang="zh-CN" altLang="en-US" dirty="0"/>
              <a:t>   </a:t>
            </a:r>
          </a:p>
        </p:txBody>
      </p:sp>
      <p:sp>
        <p:nvSpPr>
          <p:cNvPr id="9" name="文本框 8">
            <a:extLst>
              <a:ext uri="{FF2B5EF4-FFF2-40B4-BE49-F238E27FC236}">
                <a16:creationId xmlns:a16="http://schemas.microsoft.com/office/drawing/2014/main" id="{13708849-FF48-6FF8-18A6-3B6C80C6036A}"/>
              </a:ext>
            </a:extLst>
          </p:cNvPr>
          <p:cNvSpPr txBox="1"/>
          <p:nvPr/>
        </p:nvSpPr>
        <p:spPr>
          <a:xfrm>
            <a:off x="2309944" y="6488668"/>
            <a:ext cx="8743950" cy="369332"/>
          </a:xfrm>
          <a:prstGeom prst="rect">
            <a:avLst/>
          </a:prstGeom>
          <a:noFill/>
        </p:spPr>
        <p:txBody>
          <a:bodyPr wrap="square" rtlCol="0">
            <a:spAutoFit/>
          </a:bodyPr>
          <a:lstStyle/>
          <a:p>
            <a:r>
              <a:rPr lang="en" altLang="zh-CN" i="1" dirty="0">
                <a:solidFill>
                  <a:schemeClr val="accent1">
                    <a:lumMod val="50000"/>
                  </a:schemeClr>
                </a:solidFill>
                <a:latin typeface="Times New Roman" panose="02020603050405020304" pitchFamily="18" charset="0"/>
                <a:cs typeface="Times New Roman" panose="02020603050405020304" pitchFamily="18" charset="0"/>
              </a:rPr>
              <a:t>Enabling Large Language Models to Generate Text with Citations</a:t>
            </a:r>
            <a:r>
              <a:rPr lang="en-US" altLang="zh-CN" dirty="0">
                <a:solidFill>
                  <a:schemeClr val="accent1">
                    <a:lumMod val="50000"/>
                  </a:schemeClr>
                </a:solidFill>
                <a:latin typeface="Times New Roman" panose="02020603050405020304" pitchFamily="18" charset="0"/>
                <a:cs typeface="Times New Roman" panose="02020603050405020304" pitchFamily="18" charset="0"/>
              </a:rPr>
              <a:t>, </a:t>
            </a:r>
            <a:r>
              <a:rPr lang="en" altLang="zh-CN" dirty="0">
                <a:solidFill>
                  <a:schemeClr val="accent1">
                    <a:lumMod val="50000"/>
                  </a:schemeClr>
                </a:solidFill>
                <a:latin typeface="Times New Roman" panose="02020603050405020304" pitchFamily="18" charset="0"/>
                <a:cs typeface="Times New Roman" panose="02020603050405020304" pitchFamily="18" charset="0"/>
              </a:rPr>
              <a:t>EMNLP2</a:t>
            </a:r>
            <a:r>
              <a:rPr lang="en-US" altLang="zh-CN" dirty="0">
                <a:solidFill>
                  <a:schemeClr val="accent1">
                    <a:lumMod val="50000"/>
                  </a:schemeClr>
                </a:solidFill>
                <a:latin typeface="Times New Roman" panose="02020603050405020304" pitchFamily="18" charset="0"/>
                <a:cs typeface="Times New Roman" panose="02020603050405020304" pitchFamily="18" charset="0"/>
              </a:rPr>
              <a:t>02</a:t>
            </a:r>
            <a:r>
              <a:rPr lang="en" altLang="zh-CN" dirty="0">
                <a:solidFill>
                  <a:schemeClr val="accent1">
                    <a:lumMod val="50000"/>
                  </a:schemeClr>
                </a:solidFill>
                <a:latin typeface="Times New Roman" panose="02020603050405020304" pitchFamily="18" charset="0"/>
                <a:cs typeface="Times New Roman" panose="02020603050405020304" pitchFamily="18" charset="0"/>
              </a:rPr>
              <a:t>3</a:t>
            </a:r>
          </a:p>
        </p:txBody>
      </p:sp>
      <p:pic>
        <p:nvPicPr>
          <p:cNvPr id="10" name="Picture 9" descr="A screenshot of a chat&#10;&#10;Description automatically generated">
            <a:extLst>
              <a:ext uri="{FF2B5EF4-FFF2-40B4-BE49-F238E27FC236}">
                <a16:creationId xmlns:a16="http://schemas.microsoft.com/office/drawing/2014/main" id="{27D5349A-4983-31CE-3CB7-A57AB68A285E}"/>
              </a:ext>
            </a:extLst>
          </p:cNvPr>
          <p:cNvPicPr>
            <a:picLocks noChangeAspect="1"/>
          </p:cNvPicPr>
          <p:nvPr/>
        </p:nvPicPr>
        <p:blipFill>
          <a:blip r:embed="rId3"/>
          <a:stretch>
            <a:fillRect/>
          </a:stretch>
        </p:blipFill>
        <p:spPr>
          <a:xfrm>
            <a:off x="2082479" y="2440951"/>
            <a:ext cx="7772400" cy="3901891"/>
          </a:xfrm>
          <a:prstGeom prst="rect">
            <a:avLst/>
          </a:prstGeom>
        </p:spPr>
      </p:pic>
    </p:spTree>
    <p:extLst>
      <p:ext uri="{BB962C8B-B14F-4D97-AF65-F5344CB8AC3E}">
        <p14:creationId xmlns:p14="http://schemas.microsoft.com/office/powerpoint/2010/main" val="696315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70A8-0C7D-B896-A6C5-BB0F827D77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ED36650-5DEC-BAB7-933E-FDBD44D9D7D4}"/>
              </a:ext>
            </a:extLst>
          </p:cNvPr>
          <p:cNvSpPr>
            <a:spLocks noGrp="1"/>
          </p:cNvSpPr>
          <p:nvPr>
            <p:ph type="title"/>
          </p:nvPr>
        </p:nvSpPr>
        <p:spPr/>
        <p:txBody>
          <a:bodyPr/>
          <a:lstStyle/>
          <a:p>
            <a:r>
              <a:rPr lang="zh-CN" altLang="en-US" dirty="0">
                <a:latin typeface="DengXian" charset="-122"/>
                <a:ea typeface="DengXian" charset="-122"/>
              </a:rPr>
              <a:t>实时需求：静态知识 </a:t>
            </a:r>
            <a:r>
              <a:rPr lang="en" altLang="zh-CN" dirty="0">
                <a:latin typeface="DengXian" charset="-122"/>
                <a:ea typeface="DengXian" charset="-122"/>
              </a:rPr>
              <a:t>vs </a:t>
            </a:r>
            <a:r>
              <a:rPr lang="zh-CN" altLang="en-US" dirty="0">
                <a:latin typeface="DengXian" charset="-122"/>
                <a:ea typeface="DengXian" charset="-122"/>
              </a:rPr>
              <a:t>动态世界的割裂​</a:t>
            </a:r>
          </a:p>
        </p:txBody>
      </p:sp>
      <p:pic>
        <p:nvPicPr>
          <p:cNvPr id="3" name="图片 2">
            <a:extLst>
              <a:ext uri="{FF2B5EF4-FFF2-40B4-BE49-F238E27FC236}">
                <a16:creationId xmlns:a16="http://schemas.microsoft.com/office/drawing/2014/main" id="{5D985714-9513-9075-7E2F-E9F77A1267F5}"/>
              </a:ext>
            </a:extLst>
          </p:cNvPr>
          <p:cNvPicPr>
            <a:picLocks noChangeAspect="1"/>
          </p:cNvPicPr>
          <p:nvPr/>
        </p:nvPicPr>
        <p:blipFill>
          <a:blip r:embed="rId3"/>
          <a:stretch>
            <a:fillRect/>
          </a:stretch>
        </p:blipFill>
        <p:spPr>
          <a:xfrm>
            <a:off x="576515" y="1767228"/>
            <a:ext cx="11038969" cy="3513109"/>
          </a:xfrm>
          <a:prstGeom prst="rect">
            <a:avLst/>
          </a:prstGeom>
        </p:spPr>
      </p:pic>
    </p:spTree>
    <p:extLst>
      <p:ext uri="{BB962C8B-B14F-4D97-AF65-F5344CB8AC3E}">
        <p14:creationId xmlns:p14="http://schemas.microsoft.com/office/powerpoint/2010/main" val="3791189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8D3BF-DAB4-E529-9EF5-602A708B79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5DFC7A-563C-8156-D8CD-4826095D37A4}"/>
              </a:ext>
            </a:extLst>
          </p:cNvPr>
          <p:cNvSpPr>
            <a:spLocks noGrp="1"/>
          </p:cNvSpPr>
          <p:nvPr>
            <p:ph type="title"/>
          </p:nvPr>
        </p:nvSpPr>
        <p:spPr/>
        <p:txBody>
          <a:bodyPr/>
          <a:lstStyle/>
          <a:p>
            <a:r>
              <a:rPr lang="zh-CN" altLang="en-US" dirty="0">
                <a:latin typeface="DengXian" charset="-122"/>
                <a:ea typeface="DengXian" charset="-122"/>
              </a:rPr>
              <a:t>工具调用的核心价值：扩展大模型能力边界</a:t>
            </a:r>
          </a:p>
        </p:txBody>
      </p:sp>
      <p:pic>
        <p:nvPicPr>
          <p:cNvPr id="4" name="图片 3">
            <a:extLst>
              <a:ext uri="{FF2B5EF4-FFF2-40B4-BE49-F238E27FC236}">
                <a16:creationId xmlns:a16="http://schemas.microsoft.com/office/drawing/2014/main" id="{00EBAAA1-40D1-11E6-7676-885BF6598A8E}"/>
              </a:ext>
            </a:extLst>
          </p:cNvPr>
          <p:cNvPicPr>
            <a:picLocks noChangeAspect="1"/>
          </p:cNvPicPr>
          <p:nvPr/>
        </p:nvPicPr>
        <p:blipFill>
          <a:blip r:embed="rId3"/>
          <a:stretch>
            <a:fillRect/>
          </a:stretch>
        </p:blipFill>
        <p:spPr>
          <a:xfrm>
            <a:off x="1379426" y="1431008"/>
            <a:ext cx="9433148" cy="5228203"/>
          </a:xfrm>
          <a:prstGeom prst="rect">
            <a:avLst/>
          </a:prstGeom>
        </p:spPr>
      </p:pic>
    </p:spTree>
    <p:extLst>
      <p:ext uri="{BB962C8B-B14F-4D97-AF65-F5344CB8AC3E}">
        <p14:creationId xmlns:p14="http://schemas.microsoft.com/office/powerpoint/2010/main" val="2532318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873B3-40F2-21D1-9C8E-61F58C4F071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610072D-0872-E0E9-69BD-6CB9AD9EEC1A}"/>
              </a:ext>
            </a:extLst>
          </p:cNvPr>
          <p:cNvSpPr>
            <a:spLocks noGrp="1"/>
          </p:cNvSpPr>
          <p:nvPr>
            <p:ph type="title"/>
          </p:nvPr>
        </p:nvSpPr>
        <p:spPr/>
        <p:txBody>
          <a:bodyPr/>
          <a:lstStyle/>
          <a:p>
            <a:r>
              <a:rPr lang="zh-CN" altLang="en-US" sz="3600" dirty="0">
                <a:latin typeface="DengXian" panose="02010600030101010101" pitchFamily="2" charset="-122"/>
                <a:ea typeface="DengXian" panose="02010600030101010101" pitchFamily="2" charset="-122"/>
                <a:cs typeface="Arial Hebrew" charset="-79"/>
              </a:rPr>
              <a:t>怎样让大模型使用工具？</a:t>
            </a:r>
            <a:endParaRPr lang="zh-CN" altLang="en-US" dirty="0">
              <a:latin typeface="DengXian" charset="-122"/>
              <a:ea typeface="DengXian" charset="-122"/>
            </a:endParaRPr>
          </a:p>
        </p:txBody>
      </p:sp>
      <p:sp>
        <p:nvSpPr>
          <p:cNvPr id="3" name="TextBox 5">
            <a:extLst>
              <a:ext uri="{FF2B5EF4-FFF2-40B4-BE49-F238E27FC236}">
                <a16:creationId xmlns:a16="http://schemas.microsoft.com/office/drawing/2014/main" id="{DE8E68BB-3B7F-50C8-A2C1-72B0F1FCD837}"/>
              </a:ext>
            </a:extLst>
          </p:cNvPr>
          <p:cNvSpPr txBox="1"/>
          <p:nvPr/>
        </p:nvSpPr>
        <p:spPr>
          <a:xfrm>
            <a:off x="838200" y="6488668"/>
            <a:ext cx="6097978" cy="369332"/>
          </a:xfrm>
          <a:prstGeom prst="rect">
            <a:avLst/>
          </a:prstGeom>
          <a:noFill/>
        </p:spPr>
        <p:txBody>
          <a:bodyPr wrap="square">
            <a:spAutoFit/>
          </a:bodyPr>
          <a:lstStyle/>
          <a:p>
            <a:r>
              <a:rPr lang="en-US" dirty="0"/>
              <a:t>Tool Learning with Foundation Models, 2023</a:t>
            </a:r>
          </a:p>
        </p:txBody>
      </p:sp>
      <p:sp>
        <p:nvSpPr>
          <p:cNvPr id="5" name="内容占位符 4">
            <a:extLst>
              <a:ext uri="{FF2B5EF4-FFF2-40B4-BE49-F238E27FC236}">
                <a16:creationId xmlns:a16="http://schemas.microsoft.com/office/drawing/2014/main" id="{7BC30EBE-2DCA-7227-0C5D-ECF765BEC6B7}"/>
              </a:ext>
            </a:extLst>
          </p:cNvPr>
          <p:cNvSpPr txBox="1">
            <a:spLocks/>
          </p:cNvSpPr>
          <p:nvPr/>
        </p:nvSpPr>
        <p:spPr>
          <a:xfrm>
            <a:off x="522802" y="1577556"/>
            <a:ext cx="11364398" cy="49111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通过提示让模型学习使用工具</a:t>
            </a:r>
            <a:endParaRPr lang="en-US" altLang="zh-CN" dirty="0"/>
          </a:p>
          <a:p>
            <a:pPr lvl="1"/>
            <a:r>
              <a:rPr lang="zh-CN" altLang="en-US" dirty="0"/>
              <a:t>零样本提示：描述工具使用方法</a:t>
            </a:r>
            <a:endParaRPr lang="en-US" altLang="zh-CN" dirty="0"/>
          </a:p>
          <a:p>
            <a:pPr lvl="1"/>
            <a:r>
              <a:rPr lang="zh-CN" altLang="en-US" dirty="0"/>
              <a:t>小样本提示：提供工具使用样例</a:t>
            </a:r>
            <a:endParaRPr lang="en-US" altLang="zh-CN" dirty="0"/>
          </a:p>
          <a:p>
            <a:r>
              <a:rPr lang="zh-CN" altLang="en-US" dirty="0"/>
              <a:t>规划工具的使用</a:t>
            </a:r>
            <a:endParaRPr lang="en-US" altLang="zh-CN" dirty="0"/>
          </a:p>
          <a:p>
            <a:pPr lvl="1"/>
            <a:r>
              <a:rPr lang="zh-CN" altLang="en-US" dirty="0"/>
              <a:t>内部推理：单轮工具使用决策</a:t>
            </a:r>
            <a:endParaRPr lang="en-US" altLang="zh-CN" dirty="0"/>
          </a:p>
          <a:p>
            <a:pPr lvl="1"/>
            <a:r>
              <a:rPr lang="zh-CN" altLang="en-US" dirty="0"/>
              <a:t>外部推理：结合工具调用结果，实现多轮工具使用决策</a:t>
            </a:r>
            <a:endParaRPr lang="en-US" altLang="zh-CN" dirty="0"/>
          </a:p>
          <a:p>
            <a:r>
              <a:rPr lang="zh-CN" altLang="en-US" dirty="0"/>
              <a:t>面向工具学习微调</a:t>
            </a:r>
            <a:endParaRPr lang="en-US" altLang="zh-CN" dirty="0"/>
          </a:p>
          <a:p>
            <a:pPr lvl="1"/>
            <a:r>
              <a:rPr lang="zh-CN" altLang="en-US" dirty="0"/>
              <a:t>演示样本：构建或标注工具调用样本数据</a:t>
            </a:r>
            <a:endParaRPr lang="en-US" altLang="zh-CN" dirty="0"/>
          </a:p>
          <a:p>
            <a:pPr lvl="1"/>
            <a:r>
              <a:rPr lang="zh-CN" altLang="en-US" dirty="0"/>
              <a:t>反馈样本：从尝试与错误中学习</a:t>
            </a:r>
            <a:endParaRPr lang="en-US" altLang="zh-CN" dirty="0"/>
          </a:p>
          <a:p>
            <a:r>
              <a:rPr lang="zh-CN" altLang="en-US" dirty="0"/>
              <a:t>统一接口可以实现工具泛化</a:t>
            </a:r>
            <a:endParaRPr lang="en-US" altLang="zh-CN" dirty="0"/>
          </a:p>
          <a:p>
            <a:pPr lvl="1"/>
            <a:r>
              <a:rPr lang="zh-CN" altLang="en-US" dirty="0"/>
              <a:t>可引入元工具、课程学习等技巧</a:t>
            </a:r>
            <a:endParaRPr lang="en-US" altLang="zh-CN" dirty="0"/>
          </a:p>
        </p:txBody>
      </p:sp>
      <p:pic>
        <p:nvPicPr>
          <p:cNvPr id="6" name="图片 10">
            <a:extLst>
              <a:ext uri="{FF2B5EF4-FFF2-40B4-BE49-F238E27FC236}">
                <a16:creationId xmlns:a16="http://schemas.microsoft.com/office/drawing/2014/main" id="{80EC381C-177B-6599-F5EF-652856786DD6}"/>
              </a:ext>
            </a:extLst>
          </p:cNvPr>
          <p:cNvPicPr>
            <a:picLocks noChangeAspect="1"/>
          </p:cNvPicPr>
          <p:nvPr/>
        </p:nvPicPr>
        <p:blipFill>
          <a:blip r:embed="rId3"/>
          <a:stretch>
            <a:fillRect/>
          </a:stretch>
        </p:blipFill>
        <p:spPr>
          <a:xfrm>
            <a:off x="7223342" y="1579201"/>
            <a:ext cx="4445855" cy="1553891"/>
          </a:xfrm>
          <a:prstGeom prst="rect">
            <a:avLst/>
          </a:prstGeom>
        </p:spPr>
      </p:pic>
      <p:pic>
        <p:nvPicPr>
          <p:cNvPr id="7" name="内容占位符 6">
            <a:extLst>
              <a:ext uri="{FF2B5EF4-FFF2-40B4-BE49-F238E27FC236}">
                <a16:creationId xmlns:a16="http://schemas.microsoft.com/office/drawing/2014/main" id="{A02B310D-D434-978D-D9DF-D682DF636BE6}"/>
              </a:ext>
            </a:extLst>
          </p:cNvPr>
          <p:cNvPicPr>
            <a:picLocks noChangeAspect="1"/>
          </p:cNvPicPr>
          <p:nvPr/>
        </p:nvPicPr>
        <p:blipFill>
          <a:blip r:embed="rId4"/>
          <a:stretch>
            <a:fillRect/>
          </a:stretch>
        </p:blipFill>
        <p:spPr>
          <a:xfrm>
            <a:off x="7223342" y="4687012"/>
            <a:ext cx="4445855" cy="1759055"/>
          </a:xfrm>
          <a:prstGeom prst="rect">
            <a:avLst/>
          </a:prstGeom>
        </p:spPr>
      </p:pic>
    </p:spTree>
    <p:extLst>
      <p:ext uri="{BB962C8B-B14F-4D97-AF65-F5344CB8AC3E}">
        <p14:creationId xmlns:p14="http://schemas.microsoft.com/office/powerpoint/2010/main" val="1563107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6D87-5657-CB37-0A27-F0772F2FEBE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584310-F416-DCB3-74CF-1EE8B6D89E76}"/>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ReAct</a:t>
            </a:r>
            <a:r>
              <a:rPr lang="en-US" altLang="zh-CN" sz="3600" dirty="0">
                <a:latin typeface="等线" panose="02010600030101010101" pitchFamily="2" charset="-122"/>
                <a:ea typeface="等线" panose="02010600030101010101" pitchFamily="2" charset="-122"/>
                <a:cs typeface="Arial Hebrew" charset="-79"/>
              </a:rPr>
              <a:t> – </a:t>
            </a:r>
            <a:r>
              <a:rPr lang="zh-CN" altLang="en-US" sz="3600" dirty="0">
                <a:latin typeface="等线" panose="02010600030101010101" pitchFamily="2" charset="-122"/>
                <a:ea typeface="等线" panose="02010600030101010101" pitchFamily="2" charset="-122"/>
                <a:cs typeface="Arial Hebrew" charset="-79"/>
              </a:rPr>
              <a:t>混合语言和动作执行</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C5A71A14-3F78-364E-3DC3-A4A8FB062408}"/>
              </a:ext>
            </a:extLst>
          </p:cNvPr>
          <p:cNvPicPr>
            <a:picLocks noChangeAspect="1"/>
          </p:cNvPicPr>
          <p:nvPr/>
        </p:nvPicPr>
        <p:blipFill>
          <a:blip r:embed="rId3"/>
          <a:stretch>
            <a:fillRect/>
          </a:stretch>
        </p:blipFill>
        <p:spPr>
          <a:xfrm>
            <a:off x="4997885" y="1643241"/>
            <a:ext cx="6204029" cy="5214759"/>
          </a:xfrm>
          <a:prstGeom prst="rect">
            <a:avLst/>
          </a:prstGeom>
        </p:spPr>
      </p:pic>
      <p:sp>
        <p:nvSpPr>
          <p:cNvPr id="4" name="内容占位符 4">
            <a:extLst>
              <a:ext uri="{FF2B5EF4-FFF2-40B4-BE49-F238E27FC236}">
                <a16:creationId xmlns:a16="http://schemas.microsoft.com/office/drawing/2014/main" id="{03BCA68A-E89E-3F68-5481-5F6EABF46595}"/>
              </a:ext>
            </a:extLst>
          </p:cNvPr>
          <p:cNvSpPr txBox="1">
            <a:spLocks/>
          </p:cNvSpPr>
          <p:nvPr/>
        </p:nvSpPr>
        <p:spPr>
          <a:xfrm>
            <a:off x="838200" y="1483200"/>
            <a:ext cx="5589862"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CN" sz="2400" b="1">
                <a:solidFill>
                  <a:srgbClr val="C00000"/>
                </a:solidFill>
                <a:latin typeface="宋体" panose="02010600030101010101" pitchFamily="2" charset="-122"/>
                <a:ea typeface="宋体" panose="02010600030101010101" pitchFamily="2" charset="-122"/>
              </a:rPr>
              <a:t>语言</a:t>
            </a:r>
            <a:r>
              <a:rPr lang="zh-CN" altLang="en-US" sz="2400" b="1">
                <a:solidFill>
                  <a:srgbClr val="C00000"/>
                </a:solidFill>
                <a:latin typeface="宋体" panose="02010600030101010101" pitchFamily="2" charset="-122"/>
                <a:ea typeface="宋体" panose="02010600030101010101" pitchFamily="2" charset="-122"/>
              </a:rPr>
              <a:t>和动作执行依赖不同的系统，即，语言模型和外部工具</a:t>
            </a:r>
            <a:endParaRPr lang="en-US" altLang="zh-CN" sz="2400" b="1">
              <a:solidFill>
                <a:srgbClr val="C00000"/>
              </a:solidFill>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Thought</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内部推理</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Act</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外部动作</a:t>
            </a:r>
            <a:endParaRPr lang="zh-CN" altLang="en-US" sz="2400" dirty="0">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37FC3A44-7E62-54B6-62CB-805B41A9E40D}"/>
              </a:ext>
            </a:extLst>
          </p:cNvPr>
          <p:cNvSpPr/>
          <p:nvPr/>
        </p:nvSpPr>
        <p:spPr>
          <a:xfrm>
            <a:off x="689922" y="6575227"/>
            <a:ext cx="9557471" cy="276999"/>
          </a:xfrm>
          <a:prstGeom prst="rect">
            <a:avLst/>
          </a:prstGeom>
        </p:spPr>
        <p:txBody>
          <a:bodyPr wrap="square">
            <a:spAutoFit/>
          </a:bodyPr>
          <a:lstStyle/>
          <a:p>
            <a:r>
              <a:rPr lang="en-GB" altLang="zh-CN" sz="1200" dirty="0" err="1">
                <a:latin typeface="Times New Roman" panose="02020603050405020304" charset="0"/>
                <a:cs typeface="Times New Roman" panose="02020603050405020304" charset="0"/>
              </a:rPr>
              <a:t>ReAct</a:t>
            </a:r>
            <a:r>
              <a:rPr lang="en-GB" altLang="zh-CN" sz="1200" dirty="0">
                <a:latin typeface="Times New Roman" panose="02020603050405020304" charset="0"/>
                <a:cs typeface="Times New Roman" panose="02020603050405020304" charset="0"/>
              </a:rPr>
              <a:t>: Synergizing reasoning and acting in language models</a:t>
            </a:r>
            <a:r>
              <a:rPr lang="zh-CN" altLang="en-US" sz="1200" dirty="0">
                <a:latin typeface="Times New Roman" panose="02020603050405020304" charset="0"/>
                <a:cs typeface="Times New Roman" panose="02020603050405020304" charset="0"/>
              </a:rPr>
              <a:t>，</a:t>
            </a:r>
            <a:r>
              <a:rPr lang="en-US" altLang="zh-CN" sz="1200" dirty="0">
                <a:latin typeface="Times New Roman" panose="02020603050405020304" charset="0"/>
                <a:cs typeface="Times New Roman" panose="02020603050405020304" charset="0"/>
              </a:rPr>
              <a:t>2023</a:t>
            </a:r>
            <a:endParaRPr lang="zh-CN" altLang="en-US"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1751763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089DE-8F2C-F8A6-F0F0-57AB672D244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9B5BAD2-FFD1-56EC-AE28-7B6A0BAD9DB9}"/>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ReAct</a:t>
            </a:r>
            <a:r>
              <a:rPr lang="en-US" altLang="zh-CN" sz="3600" dirty="0">
                <a:latin typeface="等线" panose="02010600030101010101" pitchFamily="2" charset="-122"/>
                <a:ea typeface="等线" panose="02010600030101010101" pitchFamily="2" charset="-122"/>
                <a:cs typeface="Arial Hebrew" charset="-79"/>
              </a:rPr>
              <a:t> – </a:t>
            </a:r>
            <a:r>
              <a:rPr lang="zh-CN" altLang="en-US" sz="3600" dirty="0">
                <a:latin typeface="等线" panose="02010600030101010101" pitchFamily="2" charset="-122"/>
                <a:ea typeface="等线" panose="02010600030101010101" pitchFamily="2" charset="-122"/>
                <a:cs typeface="Arial Hebrew" charset="-79"/>
              </a:rPr>
              <a:t>推理与行为协同下的规划与决策</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8A7C556F-0D01-A08B-4444-DAC7E44224EB}"/>
              </a:ext>
            </a:extLst>
          </p:cNvPr>
          <p:cNvPicPr>
            <a:picLocks noChangeAspect="1"/>
          </p:cNvPicPr>
          <p:nvPr/>
        </p:nvPicPr>
        <p:blipFill>
          <a:blip r:embed="rId3"/>
          <a:stretch>
            <a:fillRect/>
          </a:stretch>
        </p:blipFill>
        <p:spPr>
          <a:xfrm>
            <a:off x="6005199" y="1483200"/>
            <a:ext cx="5496826" cy="4582928"/>
          </a:xfrm>
          <a:prstGeom prst="rect">
            <a:avLst/>
          </a:prstGeom>
        </p:spPr>
      </p:pic>
      <p:sp>
        <p:nvSpPr>
          <p:cNvPr id="4" name="内容占位符 4">
            <a:extLst>
              <a:ext uri="{FF2B5EF4-FFF2-40B4-BE49-F238E27FC236}">
                <a16:creationId xmlns:a16="http://schemas.microsoft.com/office/drawing/2014/main" id="{FDC676F1-5CE7-3D47-4DB0-BBD935E31B5A}"/>
              </a:ext>
            </a:extLst>
          </p:cNvPr>
          <p:cNvSpPr txBox="1">
            <a:spLocks/>
          </p:cNvSpPr>
          <p:nvPr/>
        </p:nvSpPr>
        <p:spPr>
          <a:xfrm>
            <a:off x="838200" y="1483200"/>
            <a:ext cx="5166999"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CN" sz="2400">
                <a:latin typeface="宋体" panose="02010600030101010101" pitchFamily="2" charset="-122"/>
                <a:ea typeface="宋体" panose="02010600030101010101" pitchFamily="2" charset="-122"/>
              </a:rPr>
              <a:t>拓展</a:t>
            </a:r>
            <a:r>
              <a:rPr lang="zh-CN" altLang="en-US" sz="2400">
                <a:latin typeface="宋体" panose="02010600030101010101" pitchFamily="2" charset="-122"/>
                <a:ea typeface="宋体" panose="02010600030101010101" pitchFamily="2" charset="-122"/>
              </a:rPr>
              <a:t>操作空间，包含了</a:t>
            </a:r>
            <a:r>
              <a:rPr lang="zh-CN" altLang="en-US" sz="2400" u="sng">
                <a:latin typeface="宋体" panose="02010600030101010101" pitchFamily="2" charset="-122"/>
                <a:ea typeface="宋体" panose="02010600030101010101" pitchFamily="2" charset="-122"/>
              </a:rPr>
              <a:t>语言</a:t>
            </a:r>
            <a:r>
              <a:rPr lang="zh-CN" altLang="en-US" sz="2400">
                <a:latin typeface="宋体" panose="02010600030101010101" pitchFamily="2" charset="-122"/>
                <a:ea typeface="宋体" panose="02010600030101010101" pitchFamily="2" charset="-122"/>
              </a:rPr>
              <a:t>和</a:t>
            </a:r>
            <a:r>
              <a:rPr lang="zh-CN" altLang="en-US" sz="2400" u="sng">
                <a:latin typeface="宋体" panose="02010600030101010101" pitchFamily="2" charset="-122"/>
                <a:ea typeface="宋体" panose="02010600030101010101" pitchFamily="2" charset="-122"/>
              </a:rPr>
              <a:t>操作</a:t>
            </a:r>
            <a:endParaRPr lang="en-US" altLang="zh-CN" sz="2400" u="sng">
              <a:latin typeface="宋体" panose="02010600030101010101" pitchFamily="2" charset="-122"/>
              <a:ea typeface="宋体" panose="02010600030101010101" pitchFamily="2" charset="-122"/>
            </a:endParaRPr>
          </a:p>
          <a:p>
            <a:endParaRPr lang="en-US" altLang="zh-CN" sz="2400" u="sng">
              <a:latin typeface="宋体" panose="02010600030101010101" pitchFamily="2" charset="-122"/>
              <a:ea typeface="宋体" panose="02010600030101010101" pitchFamily="2" charset="-122"/>
            </a:endParaRPr>
          </a:p>
          <a:p>
            <a:endParaRPr lang="en-US" altLang="zh-CN" sz="2400" u="sng">
              <a:latin typeface="宋体" panose="02010600030101010101" pitchFamily="2" charset="-122"/>
              <a:ea typeface="宋体" panose="02010600030101010101" pitchFamily="2" charset="-122"/>
            </a:endParaRPr>
          </a:p>
          <a:p>
            <a:r>
              <a:rPr lang="en-US" altLang="zh-CN" sz="2400" u="sng">
                <a:latin typeface="宋体" panose="02010600030101010101" pitchFamily="2" charset="-122"/>
                <a:ea typeface="宋体" panose="02010600030101010101" pitchFamily="2" charset="-122"/>
              </a:rPr>
              <a:t>Thought</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语言模型</a:t>
            </a:r>
            <a:endParaRPr lang="en-US" altLang="zh-CN" sz="2400">
              <a:latin typeface="宋体" panose="02010600030101010101" pitchFamily="2" charset="-122"/>
              <a:ea typeface="宋体" panose="02010600030101010101" pitchFamily="2" charset="-122"/>
            </a:endParaRPr>
          </a:p>
          <a:p>
            <a:r>
              <a:rPr lang="en-US" altLang="zh-CN" sz="2400" u="sng">
                <a:latin typeface="宋体" panose="02010600030101010101" pitchFamily="2" charset="-122"/>
                <a:ea typeface="宋体" panose="02010600030101010101" pitchFamily="2" charset="-122"/>
              </a:rPr>
              <a:t>Act</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外部工具</a:t>
            </a:r>
            <a:endParaRPr lang="en-US" altLang="zh-CN" sz="2400">
              <a:latin typeface="宋体" panose="02010600030101010101" pitchFamily="2" charset="-122"/>
              <a:ea typeface="宋体" panose="02010600030101010101" pitchFamily="2" charset="-122"/>
            </a:endParaRPr>
          </a:p>
          <a:p>
            <a:r>
              <a:rPr lang="en-US" altLang="zh-CN" sz="2400" u="sng">
                <a:latin typeface="宋体" panose="02010600030101010101" pitchFamily="2" charset="-122"/>
                <a:ea typeface="宋体" panose="02010600030101010101" pitchFamily="2" charset="-122"/>
              </a:rPr>
              <a:t>Obs</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环境反馈</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智能体与环境进行多轮交互，交替进行内部推理和动作执行。</a:t>
            </a:r>
            <a:endParaRPr lang="en-US" altLang="zh-CN" sz="2400">
              <a:latin typeface="宋体" panose="02010600030101010101" pitchFamily="2" charset="-122"/>
              <a:ea typeface="宋体" panose="02010600030101010101" pitchFamily="2" charset="-122"/>
            </a:endParaRPr>
          </a:p>
          <a:p>
            <a:endParaRPr lang="zh-CN" altLang="en-US" sz="2400" u="sng" dirty="0">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F8720F3B-6284-3D7A-DD68-BDB1495A2DFB}"/>
              </a:ext>
            </a:extLst>
          </p:cNvPr>
          <p:cNvSpPr/>
          <p:nvPr/>
        </p:nvSpPr>
        <p:spPr>
          <a:xfrm>
            <a:off x="689922" y="6575227"/>
            <a:ext cx="9557471" cy="276999"/>
          </a:xfrm>
          <a:prstGeom prst="rect">
            <a:avLst/>
          </a:prstGeom>
        </p:spPr>
        <p:txBody>
          <a:bodyPr wrap="square">
            <a:spAutoFit/>
          </a:bodyPr>
          <a:lstStyle/>
          <a:p>
            <a:r>
              <a:rPr lang="en-GB" altLang="zh-CN" sz="1200" dirty="0" err="1">
                <a:latin typeface="Times New Roman" panose="02020603050405020304" charset="0"/>
                <a:cs typeface="Times New Roman" panose="02020603050405020304" charset="0"/>
              </a:rPr>
              <a:t>ReAct</a:t>
            </a:r>
            <a:r>
              <a:rPr lang="en-GB" altLang="zh-CN" sz="1200" dirty="0">
                <a:latin typeface="Times New Roman" panose="02020603050405020304" charset="0"/>
                <a:cs typeface="Times New Roman" panose="02020603050405020304" charset="0"/>
              </a:rPr>
              <a:t>: Synergizing reasoning and acting in language models</a:t>
            </a:r>
            <a:r>
              <a:rPr lang="zh-CN" altLang="en-US" sz="1200" dirty="0">
                <a:latin typeface="Times New Roman" panose="02020603050405020304" charset="0"/>
                <a:cs typeface="Times New Roman" panose="02020603050405020304" charset="0"/>
              </a:rPr>
              <a:t>， </a:t>
            </a:r>
            <a:r>
              <a:rPr lang="en-US" altLang="zh-CN" sz="1200" dirty="0">
                <a:latin typeface="Times New Roman" panose="02020603050405020304" charset="0"/>
                <a:cs typeface="Times New Roman" panose="02020603050405020304" charset="0"/>
              </a:rPr>
              <a:t>2023</a:t>
            </a:r>
            <a:endParaRPr lang="zh-CN" altLang="en-US"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534338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8FA58-4C8A-3383-FDF9-F6EA5C4B3A8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6ECCDB7-D7EA-919D-E5D4-FCD9B8A89659}"/>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ReAct</a:t>
            </a:r>
            <a:r>
              <a:rPr lang="en-US" altLang="zh-CN" sz="3600" dirty="0">
                <a:latin typeface="等线" panose="02010600030101010101" pitchFamily="2" charset="-122"/>
                <a:ea typeface="等线" panose="02010600030101010101" pitchFamily="2" charset="-122"/>
                <a:cs typeface="Arial Hebrew" charset="-79"/>
              </a:rPr>
              <a:t> –</a:t>
            </a:r>
            <a:r>
              <a:rPr lang="zh-CN" altLang="en-US" sz="3600" dirty="0">
                <a:latin typeface="等线" panose="02010600030101010101" pitchFamily="2" charset="-122"/>
                <a:ea typeface="等线" panose="02010600030101010101" pitchFamily="2" charset="-122"/>
                <a:cs typeface="Arial Hebrew" charset="-79"/>
              </a:rPr>
              <a:t> 热点问答问题</a:t>
            </a:r>
            <a:r>
              <a:rPr lang="en-US" altLang="zh-CN" sz="3600" dirty="0">
                <a:latin typeface="等线" panose="02010600030101010101" pitchFamily="2" charset="-122"/>
                <a:ea typeface="等线" panose="02010600030101010101" pitchFamily="2" charset="-122"/>
                <a:cs typeface="Arial Hebrew" charset="-79"/>
              </a:rPr>
              <a:t>prompt</a:t>
            </a:r>
            <a:r>
              <a:rPr lang="zh-CN" altLang="en-US" sz="3600" dirty="0">
                <a:latin typeface="等线" panose="02010600030101010101" pitchFamily="2" charset="-122"/>
                <a:ea typeface="等线" panose="02010600030101010101" pitchFamily="2" charset="-122"/>
                <a:cs typeface="Arial Hebrew" charset="-79"/>
              </a:rPr>
              <a:t>构造</a:t>
            </a:r>
            <a:endParaRPr lang="zh-CN" altLang="en-US" dirty="0">
              <a:latin typeface="DengXian" charset="-122"/>
              <a:ea typeface="DengXian" charset="-122"/>
            </a:endParaRPr>
          </a:p>
        </p:txBody>
      </p:sp>
      <p:sp>
        <p:nvSpPr>
          <p:cNvPr id="3" name="矩形 2">
            <a:extLst>
              <a:ext uri="{FF2B5EF4-FFF2-40B4-BE49-F238E27FC236}">
                <a16:creationId xmlns:a16="http://schemas.microsoft.com/office/drawing/2014/main" id="{D0D6EDB9-15E2-934A-91F9-6E6614525625}"/>
              </a:ext>
            </a:extLst>
          </p:cNvPr>
          <p:cNvSpPr/>
          <p:nvPr/>
        </p:nvSpPr>
        <p:spPr>
          <a:xfrm>
            <a:off x="856382" y="6169068"/>
            <a:ext cx="9557471" cy="276999"/>
          </a:xfrm>
          <a:prstGeom prst="rect">
            <a:avLst/>
          </a:prstGeom>
        </p:spPr>
        <p:txBody>
          <a:bodyPr wrap="square">
            <a:spAutoFit/>
          </a:bodyPr>
          <a:lstStyle/>
          <a:p>
            <a:r>
              <a:rPr lang="en-GB" altLang="zh-CN" sz="1200" dirty="0" err="1">
                <a:latin typeface="Times New Roman" panose="02020603050405020304" charset="0"/>
                <a:cs typeface="Times New Roman" panose="02020603050405020304" charset="0"/>
              </a:rPr>
              <a:t>ReAct</a:t>
            </a:r>
            <a:r>
              <a:rPr lang="en-GB" altLang="zh-CN" sz="1200" dirty="0">
                <a:latin typeface="Times New Roman" panose="02020603050405020304" charset="0"/>
                <a:cs typeface="Times New Roman" panose="02020603050405020304" charset="0"/>
              </a:rPr>
              <a:t>: Synergizing reasoning and acting in language models</a:t>
            </a:r>
            <a:r>
              <a:rPr lang="zh-CN" altLang="en-US" sz="1200" dirty="0">
                <a:latin typeface="Times New Roman" panose="02020603050405020304" charset="0"/>
                <a:cs typeface="Times New Roman" panose="02020603050405020304" charset="0"/>
              </a:rPr>
              <a:t>，</a:t>
            </a:r>
            <a:r>
              <a:rPr lang="en-US" altLang="zh-CN" sz="1200" dirty="0">
                <a:latin typeface="Times New Roman" panose="02020603050405020304" charset="0"/>
                <a:cs typeface="Times New Roman" panose="02020603050405020304" charset="0"/>
              </a:rPr>
              <a:t>2023</a:t>
            </a:r>
            <a:endParaRPr lang="zh-CN" altLang="en-US" sz="1200" dirty="0">
              <a:latin typeface="Times New Roman" panose="02020603050405020304" charset="0"/>
              <a:cs typeface="Times New Roman" panose="02020603050405020304" charset="0"/>
            </a:endParaRPr>
          </a:p>
        </p:txBody>
      </p:sp>
      <p:sp>
        <p:nvSpPr>
          <p:cNvPr id="4" name="文本框 3">
            <a:extLst>
              <a:ext uri="{FF2B5EF4-FFF2-40B4-BE49-F238E27FC236}">
                <a16:creationId xmlns:a16="http://schemas.microsoft.com/office/drawing/2014/main" id="{A46421B9-29A2-452C-2182-D0867DDA644C}"/>
              </a:ext>
            </a:extLst>
          </p:cNvPr>
          <p:cNvSpPr txBox="1"/>
          <p:nvPr/>
        </p:nvSpPr>
        <p:spPr>
          <a:xfrm>
            <a:off x="6122215" y="1346956"/>
            <a:ext cx="5398045" cy="1400383"/>
          </a:xfrm>
          <a:prstGeom prst="rect">
            <a:avLst/>
          </a:prstGeom>
          <a:solidFill>
            <a:schemeClr val="bg1">
              <a:lumMod val="95000"/>
            </a:schemeClr>
          </a:solidFill>
        </p:spPr>
        <p:txBody>
          <a:bodyPr wrap="square" rtlCol="0">
            <a:spAutoFit/>
          </a:bodyPr>
          <a:lstStyle/>
          <a:p>
            <a:r>
              <a:rPr lang="en-US" altLang="zh-CN" sz="1500" b="1" dirty="0">
                <a:latin typeface="Times New Roman" panose="02020603050405020304" pitchFamily="18" charset="0"/>
                <a:cs typeface="Times New Roman" panose="02020603050405020304" pitchFamily="18" charset="0"/>
              </a:rPr>
              <a:t>Instruction</a:t>
            </a:r>
            <a:r>
              <a:rPr lang="en-US" altLang="zh-CN" sz="1400" b="1"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通过交替的思考、行动、观察来解决问题回答任务。思考可以推理当前的情况，行动可以有三种类型：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Search[entity]</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，它在维基百科上搜索确切的实体，如果存在，则返回第一段。如果没有，它将返回一些类似的实体进行搜索。</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Lookup[keyword]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，返回当前文章中包含关键字的下一个句子。</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Finish[answer]</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，返回答案并完成任务。下面是一些例子：</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04476201-7F21-8C3D-380D-BEF25D443EF2}"/>
              </a:ext>
            </a:extLst>
          </p:cNvPr>
          <p:cNvSpPr txBox="1"/>
          <p:nvPr/>
        </p:nvSpPr>
        <p:spPr>
          <a:xfrm>
            <a:off x="6122214" y="2731951"/>
            <a:ext cx="5398046" cy="3354765"/>
          </a:xfrm>
          <a:prstGeom prst="rect">
            <a:avLst/>
          </a:prstGeom>
          <a:solidFill>
            <a:schemeClr val="bg1">
              <a:lumMod val="95000"/>
            </a:schemeClr>
          </a:solid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Example: </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Question</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Musician and satirist Allie Goertz wrote a song about the "The Simpsons" character Milhouse, who Matt Groening named after who?</a:t>
            </a:r>
          </a:p>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Thought 1</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The question simplifies to "The Simpsons" character Milhouse is named after who. I only need to search Milhouse and find who it is named after.</a:t>
            </a:r>
          </a:p>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Action 1</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Search[Milhouse]</a:t>
            </a:r>
          </a:p>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Observation 1</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Milhouse Mussolini Van </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Houten</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is a recurring character in the Fox animated television series The Simpsons voiced by Pamela Hayden and created by Matt Groening.</a:t>
            </a:r>
          </a:p>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Thought 3</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Milhouse was named after U.S. president Richard Nixon, so the answer is Richard Nixon.</a:t>
            </a:r>
          </a:p>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Action 3</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Finish[Richard Nixon]</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242B4464-9F65-0D49-8788-1F21E571B677}"/>
              </a:ext>
            </a:extLst>
          </p:cNvPr>
          <p:cNvSpPr txBox="1"/>
          <p:nvPr/>
        </p:nvSpPr>
        <p:spPr>
          <a:xfrm>
            <a:off x="1144225" y="1346956"/>
            <a:ext cx="4838423" cy="2739211"/>
          </a:xfrm>
          <a:prstGeom prst="rect">
            <a:avLst/>
          </a:prstGeom>
          <a:solidFill>
            <a:schemeClr val="bg1">
              <a:lumMod val="95000"/>
            </a:schemeClr>
          </a:solidFill>
        </p:spPr>
        <p:txBody>
          <a:bodyPr wrap="square" rtlCol="0">
            <a:spAutoFit/>
          </a:bodyPr>
          <a:lstStyle/>
          <a:p>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ReAct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伪代码：</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设置最大步数为</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max_step_num</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将</a:t>
            </a:r>
            <a:r>
              <a:rPr lang="en-US" altLang="zh-CN" sz="1400" b="1" dirty="0">
                <a:latin typeface="Times New Roman" panose="02020603050405020304" pitchFamily="18" charset="0"/>
                <a:cs typeface="Times New Roman" panose="02020603050405020304" pitchFamily="18" charset="0"/>
              </a:rPr>
              <a:t>Instruction</a:t>
            </a:r>
            <a:r>
              <a:rPr lang="zh-CN" altLang="en-US" sz="1400" dirty="0">
                <a:latin typeface="Times New Roman" panose="02020603050405020304" pitchFamily="18" charset="0"/>
                <a:cs typeface="Times New Roman" panose="02020603050405020304" pitchFamily="18" charset="0"/>
              </a:rPr>
              <a:t>与</a:t>
            </a:r>
            <a:r>
              <a:rPr lang="en-US" altLang="zh-CN" sz="1400" b="1" dirty="0">
                <a:latin typeface="Times New Roman" panose="02020603050405020304" pitchFamily="18" charset="0"/>
                <a:cs typeface="Times New Roman" panose="02020603050405020304" pitchFamily="18" charset="0"/>
              </a:rPr>
              <a:t>Examples</a:t>
            </a:r>
            <a:r>
              <a:rPr lang="zh-CN" altLang="en-US" sz="1400" dirty="0">
                <a:latin typeface="Times New Roman" panose="02020603050405020304" pitchFamily="18" charset="0"/>
                <a:cs typeface="Times New Roman" panose="02020603050405020304" pitchFamily="18" charset="0"/>
              </a:rPr>
              <a:t>拼接作为初始化</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Prompt</a:t>
            </a:r>
          </a:p>
          <a:p>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对于每一个时间步执行以下步骤：</a:t>
            </a:r>
          </a:p>
          <a:p>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将</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Prompt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输入</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LLM</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，返回</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Thought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Action</a:t>
            </a: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Action</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，返回</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Observation</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并判断是否完成任务</a:t>
            </a:r>
          </a:p>
          <a:p>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若任务完成或当前时间步大于最大步数：</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退出循环</a:t>
            </a:r>
          </a:p>
          <a:p>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否则：</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将</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Thought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Action</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Observation</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添加到</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Prompt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中，进入下一步循环</a:t>
            </a:r>
          </a:p>
        </p:txBody>
      </p:sp>
      <p:pic>
        <p:nvPicPr>
          <p:cNvPr id="7" name="图片 6">
            <a:extLst>
              <a:ext uri="{FF2B5EF4-FFF2-40B4-BE49-F238E27FC236}">
                <a16:creationId xmlns:a16="http://schemas.microsoft.com/office/drawing/2014/main" id="{A3B741B0-A567-35C6-4E69-36A952B47611}"/>
              </a:ext>
            </a:extLst>
          </p:cNvPr>
          <p:cNvPicPr>
            <a:picLocks noChangeAspect="1"/>
          </p:cNvPicPr>
          <p:nvPr/>
        </p:nvPicPr>
        <p:blipFill>
          <a:blip r:embed="rId3"/>
          <a:stretch>
            <a:fillRect/>
          </a:stretch>
        </p:blipFill>
        <p:spPr>
          <a:xfrm>
            <a:off x="1144225" y="4885115"/>
            <a:ext cx="4838422" cy="1180926"/>
          </a:xfrm>
          <a:prstGeom prst="rect">
            <a:avLst/>
          </a:prstGeom>
        </p:spPr>
      </p:pic>
    </p:spTree>
    <p:extLst>
      <p:ext uri="{BB962C8B-B14F-4D97-AF65-F5344CB8AC3E}">
        <p14:creationId xmlns:p14="http://schemas.microsoft.com/office/powerpoint/2010/main" val="1483537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B040C-D0A8-0E9E-212A-7329A80FE08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4FADC2F-FD23-E9A1-A639-2BD787377506}"/>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Toolformer</a:t>
            </a:r>
            <a:r>
              <a:rPr lang="zh-CN" altLang="en-US" sz="3600" dirty="0">
                <a:latin typeface="等线" panose="02010600030101010101" pitchFamily="2" charset="-122"/>
                <a:ea typeface="等线" panose="02010600030101010101" pitchFamily="2" charset="-122"/>
                <a:cs typeface="Arial Hebrew" charset="-79"/>
              </a:rPr>
              <a:t>：大语言模型时代的工具调用</a:t>
            </a:r>
            <a:endParaRPr lang="zh-CN" altLang="en-US" dirty="0">
              <a:latin typeface="DengXian" charset="-122"/>
              <a:ea typeface="DengXian" charset="-122"/>
            </a:endParaRPr>
          </a:p>
        </p:txBody>
      </p:sp>
      <p:sp>
        <p:nvSpPr>
          <p:cNvPr id="3" name="内容占位符 1">
            <a:extLst>
              <a:ext uri="{FF2B5EF4-FFF2-40B4-BE49-F238E27FC236}">
                <a16:creationId xmlns:a16="http://schemas.microsoft.com/office/drawing/2014/main" id="{BF14A65E-24A4-8351-13E7-D32FAF2454FC}"/>
              </a:ext>
            </a:extLst>
          </p:cNvPr>
          <p:cNvSpPr txBox="1">
            <a:spLocks/>
          </p:cNvSpPr>
          <p:nvPr/>
        </p:nvSpPr>
        <p:spPr>
          <a:xfrm>
            <a:off x="838200" y="1583935"/>
            <a:ext cx="11032503" cy="8837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提供五个工具：问答、维基搜索、计算器、日历、翻译</a:t>
            </a:r>
          </a:p>
        </p:txBody>
      </p:sp>
      <p:sp>
        <p:nvSpPr>
          <p:cNvPr id="4" name="TextBox 8">
            <a:extLst>
              <a:ext uri="{FF2B5EF4-FFF2-40B4-BE49-F238E27FC236}">
                <a16:creationId xmlns:a16="http://schemas.microsoft.com/office/drawing/2014/main" id="{ED9CF91F-576C-EB6E-682A-0DE6F1620D65}"/>
              </a:ext>
            </a:extLst>
          </p:cNvPr>
          <p:cNvSpPr txBox="1"/>
          <p:nvPr/>
        </p:nvSpPr>
        <p:spPr>
          <a:xfrm>
            <a:off x="751702" y="6384625"/>
            <a:ext cx="8565292" cy="369332"/>
          </a:xfrm>
          <a:prstGeom prst="rect">
            <a:avLst/>
          </a:prstGeom>
          <a:noFill/>
        </p:spPr>
        <p:txBody>
          <a:bodyPr wrap="square">
            <a:spAutoFit/>
          </a:bodyPr>
          <a:lstStyle/>
          <a:p>
            <a:r>
              <a:rPr lang="en-CN" dirty="0"/>
              <a:t>Toolformer: Language Models Can Teach Themselves to Use Tools, 2023</a:t>
            </a:r>
          </a:p>
        </p:txBody>
      </p:sp>
      <p:pic>
        <p:nvPicPr>
          <p:cNvPr id="5" name="图片 4">
            <a:extLst>
              <a:ext uri="{FF2B5EF4-FFF2-40B4-BE49-F238E27FC236}">
                <a16:creationId xmlns:a16="http://schemas.microsoft.com/office/drawing/2014/main" id="{9823C831-4B7B-9CE7-6DBD-F1FDE5BAC560}"/>
              </a:ext>
            </a:extLst>
          </p:cNvPr>
          <p:cNvPicPr>
            <a:picLocks noChangeAspect="1"/>
          </p:cNvPicPr>
          <p:nvPr/>
        </p:nvPicPr>
        <p:blipFill>
          <a:blip r:embed="rId3"/>
          <a:stretch>
            <a:fillRect/>
          </a:stretch>
        </p:blipFill>
        <p:spPr>
          <a:xfrm>
            <a:off x="5507309" y="2336876"/>
            <a:ext cx="6363394" cy="2075092"/>
          </a:xfrm>
          <a:prstGeom prst="rect">
            <a:avLst/>
          </a:prstGeom>
        </p:spPr>
      </p:pic>
      <p:sp>
        <p:nvSpPr>
          <p:cNvPr id="6" name="TextBox 2">
            <a:extLst>
              <a:ext uri="{FF2B5EF4-FFF2-40B4-BE49-F238E27FC236}">
                <a16:creationId xmlns:a16="http://schemas.microsoft.com/office/drawing/2014/main" id="{180B3515-FBF0-7A68-5999-396D66F13123}"/>
              </a:ext>
            </a:extLst>
          </p:cNvPr>
          <p:cNvSpPr txBox="1"/>
          <p:nvPr/>
        </p:nvSpPr>
        <p:spPr>
          <a:xfrm>
            <a:off x="838199" y="4725095"/>
            <a:ext cx="11032503" cy="1286250"/>
          </a:xfrm>
          <a:prstGeom prst="rect">
            <a:avLst/>
          </a:prstGeom>
          <a:noFill/>
        </p:spPr>
        <p:txBody>
          <a:bodyPr wrap="square">
            <a:spAutoFit/>
          </a:bodyPr>
          <a:lstStyle/>
          <a:p>
            <a:pPr marL="0" indent="0">
              <a:lnSpc>
                <a:spcPct val="150000"/>
              </a:lnSpc>
              <a:buNone/>
            </a:pP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Out of 1400 participants, 400 (or </a:t>
            </a:r>
            <a:r>
              <a:rPr lang="en-US" altLang="zh-CN" sz="1800" dirty="0">
                <a:solidFill>
                  <a:schemeClr val="accent1"/>
                </a:solidFill>
                <a:latin typeface="Times New Roman Regular" panose="02020603050405020304" charset="0"/>
                <a:ea typeface="黑体" panose="02010609060101010101" pitchFamily="49" charset="-122"/>
                <a:cs typeface="Times New Roman Regular" panose="02020603050405020304" charset="0"/>
                <a:sym typeface="+mn-ea"/>
              </a:rPr>
              <a:t>&lt;API&gt;</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Calculator(400 / 1400)</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0.29]</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&lt;/API&gt;</a:t>
            </a: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29%) passed the test.</a:t>
            </a:r>
            <a:endParaRPr lang="zh-CN" altLang="en-US" sz="1800" b="0" dirty="0">
              <a:latin typeface="Times New Roman Regular" panose="02020603050405020304" charset="0"/>
              <a:ea typeface="黑体" panose="02010609060101010101" pitchFamily="49" charset="-122"/>
              <a:cs typeface="Times New Roman Regular" panose="02020603050405020304" charset="0"/>
            </a:endParaRPr>
          </a:p>
          <a:p>
            <a:pPr marL="0" indent="0">
              <a:lnSpc>
                <a:spcPct val="150000"/>
              </a:lnSpc>
              <a:buNone/>
            </a:pP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其中</a:t>
            </a: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“&lt;API&gt;”</a:t>
            </a: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a:t>
            </a: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a:t>
            </a:r>
            <a:r>
              <a:rPr lang="zh-CN" altLang="en-US" sz="1800" b="0" dirty="0">
                <a:latin typeface="Times New Roman Bold" panose="02020603050405020304" charset="0"/>
                <a:ea typeface="黑体" panose="02010609060101010101" pitchFamily="49" charset="-122"/>
                <a:cs typeface="Times New Roman Bold" panose="02020603050405020304" charset="0"/>
                <a:sym typeface="+mn-ea"/>
              </a:rPr>
              <a:t>→</a:t>
            </a: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a:t>
            </a: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a:t>
            </a: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“&lt;/API&gt;”</a:t>
            </a: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是特殊</a:t>
            </a: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token</a:t>
            </a: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，分别表示工具</a:t>
            </a: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API</a:t>
            </a: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调用的开始、执行和结束；</a:t>
            </a:r>
          </a:p>
          <a:p>
            <a:pPr marL="0" indent="0">
              <a:lnSpc>
                <a:spcPct val="150000"/>
              </a:lnSpc>
              <a:buNone/>
            </a:pP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a:t>
            </a:r>
            <a:r>
              <a:rPr lang="zh-CN" altLang="en-US" sz="1800" b="0" dirty="0">
                <a:latin typeface="Times New Roman Bold" panose="02020603050405020304" charset="0"/>
                <a:ea typeface="黑体" panose="02010609060101010101" pitchFamily="49" charset="-122"/>
                <a:cs typeface="Times New Roman Bold" panose="02020603050405020304" charset="0"/>
                <a:sym typeface="+mn-ea"/>
              </a:rPr>
              <a:t>→</a:t>
            </a: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a:t>
            </a: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之前的字符串是工具的调用指令，包括工具名和输入的参数，</a:t>
            </a: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a:t>
            </a:r>
            <a:r>
              <a:rPr lang="zh-CN" altLang="en-US" sz="1800" b="0" dirty="0">
                <a:latin typeface="Times New Roman Bold" panose="02020603050405020304" charset="0"/>
                <a:ea typeface="黑体" panose="02010609060101010101" pitchFamily="49" charset="-122"/>
                <a:cs typeface="Times New Roman Bold" panose="02020603050405020304" charset="0"/>
                <a:sym typeface="+mn-ea"/>
              </a:rPr>
              <a:t>→</a:t>
            </a:r>
            <a:r>
              <a:rPr lang="en-US" altLang="zh-CN" sz="1800" b="0" dirty="0">
                <a:latin typeface="Times New Roman Regular" panose="02020603050405020304" charset="0"/>
                <a:ea typeface="黑体" panose="02010609060101010101" pitchFamily="49" charset="-122"/>
                <a:cs typeface="Times New Roman Regular" panose="02020603050405020304" charset="0"/>
                <a:sym typeface="+mn-ea"/>
              </a:rPr>
              <a:t>”</a:t>
            </a:r>
            <a:r>
              <a:rPr lang="zh-CN" altLang="en-US" sz="1800" b="0" dirty="0">
                <a:latin typeface="Times New Roman Regular" panose="02020603050405020304" charset="0"/>
                <a:ea typeface="黑体" panose="02010609060101010101" pitchFamily="49" charset="-122"/>
                <a:cs typeface="Times New Roman Regular" panose="02020603050405020304" charset="0"/>
                <a:sym typeface="+mn-ea"/>
              </a:rPr>
              <a:t>之后的是工具的调用结果。</a:t>
            </a:r>
          </a:p>
        </p:txBody>
      </p:sp>
      <p:pic>
        <p:nvPicPr>
          <p:cNvPr id="7" name="Picture 7" descr="A screenshot of a computer&#10;&#10;Description automatically generated">
            <a:extLst>
              <a:ext uri="{FF2B5EF4-FFF2-40B4-BE49-F238E27FC236}">
                <a16:creationId xmlns:a16="http://schemas.microsoft.com/office/drawing/2014/main" id="{4CACA64C-BC39-E32D-8140-26519E7B4E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14" y="2308543"/>
            <a:ext cx="4379534" cy="2073349"/>
          </a:xfrm>
          <a:prstGeom prst="rect">
            <a:avLst/>
          </a:prstGeom>
        </p:spPr>
      </p:pic>
    </p:spTree>
    <p:extLst>
      <p:ext uri="{BB962C8B-B14F-4D97-AF65-F5344CB8AC3E}">
        <p14:creationId xmlns:p14="http://schemas.microsoft.com/office/powerpoint/2010/main" val="143712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0E098-7922-CB8B-0BA5-CFBD4108FE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3C67696-F94D-FAE9-F621-82B118F82A7C}"/>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Toolformer</a:t>
            </a:r>
            <a:r>
              <a:rPr lang="zh-CN" altLang="en-US" sz="3600" dirty="0">
                <a:latin typeface="等线" panose="02010600030101010101" pitchFamily="2" charset="-122"/>
                <a:ea typeface="等线" panose="02010600030101010101" pitchFamily="2" charset="-122"/>
                <a:cs typeface="Arial Hebrew" charset="-79"/>
              </a:rPr>
              <a:t>：工具调用的实现方法</a:t>
            </a:r>
            <a:endParaRPr lang="zh-CN" altLang="en-US" dirty="0">
              <a:latin typeface="DengXian" charset="-122"/>
              <a:ea typeface="DengXian" charset="-122"/>
            </a:endParaRPr>
          </a:p>
        </p:txBody>
      </p:sp>
      <p:sp>
        <p:nvSpPr>
          <p:cNvPr id="3" name="TextBox 1">
            <a:extLst>
              <a:ext uri="{FF2B5EF4-FFF2-40B4-BE49-F238E27FC236}">
                <a16:creationId xmlns:a16="http://schemas.microsoft.com/office/drawing/2014/main" id="{C2B75F00-9BD4-DF8C-80B7-7BE908792136}"/>
              </a:ext>
            </a:extLst>
          </p:cNvPr>
          <p:cNvSpPr txBox="1"/>
          <p:nvPr/>
        </p:nvSpPr>
        <p:spPr>
          <a:xfrm>
            <a:off x="739344" y="6488668"/>
            <a:ext cx="8219303" cy="369332"/>
          </a:xfrm>
          <a:prstGeom prst="rect">
            <a:avLst/>
          </a:prstGeom>
          <a:noFill/>
        </p:spPr>
        <p:txBody>
          <a:bodyPr wrap="square">
            <a:spAutoFit/>
          </a:bodyPr>
          <a:lstStyle/>
          <a:p>
            <a:r>
              <a:rPr lang="en-CN" dirty="0"/>
              <a:t>Toolformer: Language Models Can Teach Themselves to Use Tools, 2023</a:t>
            </a:r>
          </a:p>
        </p:txBody>
      </p:sp>
      <p:sp>
        <p:nvSpPr>
          <p:cNvPr id="4" name="内容占位符 2">
            <a:extLst>
              <a:ext uri="{FF2B5EF4-FFF2-40B4-BE49-F238E27FC236}">
                <a16:creationId xmlns:a16="http://schemas.microsoft.com/office/drawing/2014/main" id="{922989ED-DB27-4403-98C0-CC41C860D497}"/>
              </a:ext>
            </a:extLst>
          </p:cNvPr>
          <p:cNvSpPr txBox="1">
            <a:spLocks/>
          </p:cNvSpPr>
          <p:nvPr/>
        </p:nvSpPr>
        <p:spPr>
          <a:xfrm>
            <a:off x="739344" y="1262130"/>
            <a:ext cx="11103158" cy="548045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1.</a:t>
            </a:r>
            <a:r>
              <a:rPr lang="zh-CN" altLang="en-US"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 “推理模式”：正常地输出文本；</a:t>
            </a:r>
          </a:p>
          <a:p>
            <a:pPr>
              <a:lnSpc>
                <a:spcPct val="150000"/>
              </a:lnSpc>
            </a:pPr>
            <a:r>
              <a:rPr lang="en-US" altLang="zh-CN" sz="18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	</a:t>
            </a:r>
            <a:r>
              <a:rPr lang="zh-CN" altLang="en-US" sz="18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The New England Journal of Medicine is a registered trademark of</a:t>
            </a:r>
            <a:r>
              <a:rPr lang="en-US" altLang="zh-CN" sz="18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 ... </a:t>
            </a:r>
          </a:p>
          <a:p>
            <a:pPr>
              <a:lnSpc>
                <a:spcPct val="150000"/>
              </a:lnSpc>
            </a:pPr>
            <a:r>
              <a:rPr lang="en-US" altLang="zh-CN"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2.</a:t>
            </a:r>
            <a:r>
              <a:rPr lang="zh-CN" altLang="en-US"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 “推理模式”：生成</a:t>
            </a:r>
            <a:r>
              <a:rPr lang="en-US" altLang="zh-CN"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API</a:t>
            </a:r>
            <a:r>
              <a:rPr lang="zh-CN" altLang="en-US"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调用指令；</a:t>
            </a:r>
          </a:p>
          <a:p>
            <a:pPr>
              <a:lnSpc>
                <a:spcPct val="150000"/>
              </a:lnSpc>
            </a:pPr>
            <a:r>
              <a:rPr lang="en-US" altLang="zh-CN" sz="18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	</a:t>
            </a:r>
            <a:r>
              <a:rPr lang="zh-CN" altLang="en-US" sz="18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The New England Journal of Medicine is a registered trademark of</a:t>
            </a:r>
            <a:r>
              <a:rPr lang="en-US" altLang="zh-CN" sz="18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  </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&lt;API&gt; </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QA(</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Who is the publisher of The New</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England Journal of Medicine?</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 </a:t>
            </a:r>
            <a:endParaRPr lang="zh-CN" altLang="en-US" sz="18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endParaRPr>
          </a:p>
          <a:p>
            <a:pPr>
              <a:lnSpc>
                <a:spcPct val="150000"/>
              </a:lnSpc>
            </a:pPr>
            <a:r>
              <a:rPr lang="en-US" altLang="zh-CN"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3.</a:t>
            </a:r>
            <a:r>
              <a:rPr lang="zh-CN" altLang="en-US"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 “调用模式”：遇到</a:t>
            </a:r>
            <a:r>
              <a:rPr lang="en-US" altLang="zh-CN"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token“</a:t>
            </a:r>
            <a:r>
              <a:rPr lang="zh-CN" altLang="en-US"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a:t>
            </a:r>
            <a:r>
              <a:rPr lang="en-US" altLang="zh-CN"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a:t>
            </a:r>
            <a:r>
              <a:rPr lang="zh-CN" altLang="en-US"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时，调用工具，插入结果；</a:t>
            </a:r>
          </a:p>
          <a:p>
            <a:pPr>
              <a:lnSpc>
                <a:spcPct val="150000"/>
              </a:lnSpc>
            </a:pPr>
            <a:r>
              <a:rPr lang="en-US" altLang="zh-CN" sz="1800" dirty="0">
                <a:latin typeface="Times New Roman Regular" panose="02020603050405020304" charset="0"/>
                <a:ea typeface="黑体" panose="02010609060101010101" pitchFamily="49" charset="-122"/>
                <a:cs typeface="Times New Roman Regular" panose="02020603050405020304" charset="0"/>
                <a:sym typeface="+mn-ea"/>
              </a:rPr>
              <a:t>	</a:t>
            </a:r>
            <a:r>
              <a:rPr lang="zh-CN" altLang="en-US" sz="1800" dirty="0">
                <a:latin typeface="Times New Roman Regular" panose="02020603050405020304" charset="0"/>
                <a:ea typeface="黑体" panose="02010609060101010101" pitchFamily="49" charset="-122"/>
                <a:cs typeface="Times New Roman Regular" panose="02020603050405020304" charset="0"/>
                <a:sym typeface="+mn-ea"/>
              </a:rPr>
              <a:t>The New England Journal of Medicine is a registered trademark of</a:t>
            </a:r>
            <a:r>
              <a:rPr lang="en-US" altLang="zh-CN" sz="1800" dirty="0">
                <a:latin typeface="Times New Roman Regular" panose="02020603050405020304" charset="0"/>
                <a:ea typeface="黑体" panose="02010609060101010101" pitchFamily="49" charset="-122"/>
                <a:cs typeface="Times New Roman Regular" panose="02020603050405020304" charset="0"/>
                <a:sym typeface="+mn-ea"/>
              </a:rPr>
              <a:t> </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&lt;API&gt; </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QA(</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Who is the publisher of The New</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England Journal of Medicine?</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  </a:t>
            </a:r>
            <a:r>
              <a:rPr lang="zh-CN" altLang="en-US"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Massachusetts</a:t>
            </a:r>
            <a:r>
              <a:rPr lang="en-US" altLang="zh-CN"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 </a:t>
            </a:r>
            <a:r>
              <a:rPr lang="zh-CN" altLang="en-US"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Medical Society</a:t>
            </a:r>
            <a:r>
              <a:rPr lang="en-US" altLang="zh-CN"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 &lt;/API&gt;</a:t>
            </a:r>
            <a:r>
              <a:rPr lang="en-US" altLang="zh-CN" sz="1800" dirty="0">
                <a:solidFill>
                  <a:schemeClr val="accent6"/>
                </a:solidFill>
                <a:latin typeface="Times New Roman Regular" panose="02020603050405020304" charset="0"/>
                <a:ea typeface="黑体" panose="02010609060101010101" pitchFamily="49" charset="-122"/>
                <a:cs typeface="Times New Roman Regular" panose="02020603050405020304" charset="0"/>
                <a:sym typeface="+mn-ea"/>
              </a:rPr>
              <a:t> </a:t>
            </a:r>
            <a:endParaRPr lang="zh-CN" altLang="en-US" sz="1800" dirty="0">
              <a:solidFill>
                <a:schemeClr val="accent6"/>
              </a:solidFill>
              <a:latin typeface="Times New Roman Regular" panose="02020603050405020304" charset="0"/>
              <a:ea typeface="黑体" panose="02010609060101010101" pitchFamily="49" charset="-122"/>
              <a:cs typeface="Times New Roman Regular" panose="02020603050405020304" charset="0"/>
              <a:sym typeface="+mn-ea"/>
            </a:endParaRPr>
          </a:p>
          <a:p>
            <a:pPr>
              <a:lnSpc>
                <a:spcPct val="150000"/>
              </a:lnSpc>
            </a:pPr>
            <a:r>
              <a:rPr lang="en-US" altLang="zh-CN"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4.</a:t>
            </a:r>
            <a:r>
              <a:rPr lang="zh-CN" altLang="en-US" sz="2400" b="1" u="sng"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 “推理模式”：调用结束，继续解码。</a:t>
            </a:r>
          </a:p>
          <a:p>
            <a:pPr>
              <a:lnSpc>
                <a:spcPct val="150000"/>
              </a:lnSpc>
            </a:pPr>
            <a:r>
              <a:rPr lang="en-US" altLang="zh-CN" sz="1800" dirty="0">
                <a:latin typeface="Times New Roman Regular" panose="02020603050405020304" charset="0"/>
                <a:ea typeface="黑体" panose="02010609060101010101" pitchFamily="49" charset="-122"/>
                <a:cs typeface="Times New Roman Regular" panose="02020603050405020304" charset="0"/>
                <a:sym typeface="+mn-ea"/>
              </a:rPr>
              <a:t>	</a:t>
            </a:r>
            <a:r>
              <a:rPr lang="zh-CN" altLang="en-US" sz="1800" dirty="0">
                <a:latin typeface="Times New Roman Regular" panose="02020603050405020304" charset="0"/>
                <a:ea typeface="黑体" panose="02010609060101010101" pitchFamily="49" charset="-122"/>
                <a:cs typeface="Times New Roman Regular" panose="02020603050405020304" charset="0"/>
                <a:sym typeface="+mn-ea"/>
              </a:rPr>
              <a:t>The New England Journal of Medicine is a registered trademark of</a:t>
            </a:r>
            <a:r>
              <a:rPr lang="en-US" altLang="zh-CN" sz="1800" dirty="0">
                <a:latin typeface="Times New Roman Regular" panose="02020603050405020304" charset="0"/>
                <a:ea typeface="黑体" panose="02010609060101010101" pitchFamily="49" charset="-122"/>
                <a:cs typeface="Times New Roman Regular" panose="02020603050405020304" charset="0"/>
                <a:sym typeface="+mn-ea"/>
              </a:rPr>
              <a:t> </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&lt;API&gt; </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QA(</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Who is the publisher of The New</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England Journal of Medicine?</a:t>
            </a:r>
            <a:r>
              <a:rPr lang="en-US" altLang="zh-CN"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a:t>
            </a:r>
            <a:r>
              <a:rPr lang="zh-CN" altLang="en-US" sz="1800" dirty="0">
                <a:solidFill>
                  <a:schemeClr val="accent1"/>
                </a:solidFill>
                <a:latin typeface="Times New Roman Bold" panose="02020603050405020304" charset="0"/>
                <a:ea typeface="黑体" panose="02010609060101010101" pitchFamily="49" charset="-122"/>
                <a:cs typeface="Times New Roman Bold" panose="02020603050405020304" charset="0"/>
                <a:sym typeface="+mn-ea"/>
              </a:rPr>
              <a:t>) →  </a:t>
            </a:r>
            <a:r>
              <a:rPr lang="zh-CN" altLang="en-US"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Massachusetts</a:t>
            </a:r>
            <a:r>
              <a:rPr lang="en-US" altLang="zh-CN"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 </a:t>
            </a:r>
            <a:r>
              <a:rPr lang="zh-CN" altLang="en-US"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Medical Society</a:t>
            </a:r>
            <a:r>
              <a:rPr lang="en-US" altLang="zh-CN"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 &lt;/API&gt;</a:t>
            </a:r>
            <a:r>
              <a:rPr lang="en-US" altLang="zh-CN" sz="1800" dirty="0">
                <a:latin typeface="Times New Roman Regular" panose="02020603050405020304" charset="0"/>
                <a:ea typeface="黑体" panose="02010609060101010101" pitchFamily="49" charset="-122"/>
                <a:cs typeface="Times New Roman Regular" panose="02020603050405020304" charset="0"/>
                <a:sym typeface="+mn-ea"/>
              </a:rPr>
              <a:t> </a:t>
            </a:r>
            <a:r>
              <a:rPr lang="zh-CN" altLang="en-US" sz="1800" dirty="0">
                <a:latin typeface="Times New Roman Regular" panose="02020603050405020304" charset="0"/>
                <a:ea typeface="黑体" panose="02010609060101010101" pitchFamily="49" charset="-122"/>
                <a:cs typeface="Times New Roman Regular" panose="02020603050405020304" charset="0"/>
                <a:sym typeface="+mn-ea"/>
              </a:rPr>
              <a:t>Massachusetts</a:t>
            </a:r>
            <a:r>
              <a:rPr lang="en-US" altLang="zh-CN" sz="1800" dirty="0">
                <a:latin typeface="Times New Roman Regular" panose="02020603050405020304" charset="0"/>
                <a:ea typeface="黑体" panose="02010609060101010101" pitchFamily="49" charset="-122"/>
                <a:cs typeface="Times New Roman Regular" panose="02020603050405020304" charset="0"/>
                <a:sym typeface="+mn-ea"/>
              </a:rPr>
              <a:t> </a:t>
            </a:r>
            <a:r>
              <a:rPr lang="zh-CN" altLang="en-US" sz="1800" dirty="0">
                <a:latin typeface="Times New Roman Regular" panose="02020603050405020304" charset="0"/>
                <a:ea typeface="黑体" panose="02010609060101010101" pitchFamily="49" charset="-122"/>
                <a:cs typeface="Times New Roman Regular" panose="02020603050405020304" charset="0"/>
                <a:sym typeface="+mn-ea"/>
              </a:rPr>
              <a:t>Medical Society</a:t>
            </a:r>
            <a:r>
              <a:rPr lang="en-US" altLang="zh-CN" sz="1800" dirty="0">
                <a:latin typeface="Times New Roman Regular" panose="02020603050405020304" charset="0"/>
                <a:ea typeface="黑体" panose="02010609060101010101" pitchFamily="49" charset="-122"/>
                <a:cs typeface="Times New Roman Regular" panose="02020603050405020304" charset="0"/>
                <a:sym typeface="+mn-ea"/>
              </a:rPr>
              <a:t>.</a:t>
            </a:r>
            <a:endParaRPr lang="zh-CN" altLang="en-US" sz="18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endParaRPr>
          </a:p>
          <a:p>
            <a:pPr>
              <a:lnSpc>
                <a:spcPct val="150000"/>
              </a:lnSpc>
            </a:pPr>
            <a:endParaRPr lang="zh-CN" altLang="en-US" sz="18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endParaRPr>
          </a:p>
        </p:txBody>
      </p:sp>
    </p:spTree>
    <p:extLst>
      <p:ext uri="{BB962C8B-B14F-4D97-AF65-F5344CB8AC3E}">
        <p14:creationId xmlns:p14="http://schemas.microsoft.com/office/powerpoint/2010/main" val="4284143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F4B3-3663-EEAF-4BDC-B150C3C6C4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DB99EA-6B24-14E8-90DC-043FA9CA786C}"/>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Toolformer</a:t>
            </a:r>
            <a:r>
              <a:rPr lang="zh-CN" altLang="en-US" sz="3600" dirty="0">
                <a:latin typeface="等线" panose="02010600030101010101" pitchFamily="2" charset="-122"/>
                <a:ea typeface="等线" panose="02010600030101010101" pitchFamily="2" charset="-122"/>
                <a:cs typeface="Arial Hebrew" charset="-79"/>
              </a:rPr>
              <a:t>：训练样本生成方法</a:t>
            </a:r>
            <a:endParaRPr lang="zh-CN" altLang="en-US" dirty="0">
              <a:latin typeface="DengXian" charset="-122"/>
              <a:ea typeface="DengXian" charset="-122"/>
            </a:endParaRPr>
          </a:p>
        </p:txBody>
      </p:sp>
      <p:sp>
        <p:nvSpPr>
          <p:cNvPr id="3" name="内容占位符 1">
            <a:extLst>
              <a:ext uri="{FF2B5EF4-FFF2-40B4-BE49-F238E27FC236}">
                <a16:creationId xmlns:a16="http://schemas.microsoft.com/office/drawing/2014/main" id="{1E126CCA-6208-C59A-657D-6759936DE5CA}"/>
              </a:ext>
            </a:extLst>
          </p:cNvPr>
          <p:cNvSpPr txBox="1">
            <a:spLocks/>
          </p:cNvSpPr>
          <p:nvPr/>
        </p:nvSpPr>
        <p:spPr>
          <a:xfrm>
            <a:off x="824485" y="3911725"/>
            <a:ext cx="10515600" cy="2061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将迭代自学习推广到通用语料</a:t>
            </a:r>
            <a:endParaRPr lang="en-US" altLang="zh-CN" dirty="0"/>
          </a:p>
          <a:p>
            <a:pPr lvl="1"/>
            <a:r>
              <a:rPr lang="zh-CN" altLang="en-US" dirty="0"/>
              <a:t>随机采样 </a:t>
            </a:r>
            <a:r>
              <a:rPr lang="en-US" altLang="zh-CN" dirty="0"/>
              <a:t>API </a:t>
            </a:r>
            <a:r>
              <a:rPr lang="zh-CN" altLang="en-US" dirty="0"/>
              <a:t>调用点与参数</a:t>
            </a:r>
            <a:endParaRPr lang="en-US" altLang="zh-CN" dirty="0"/>
          </a:p>
          <a:p>
            <a:pPr lvl="1"/>
            <a:r>
              <a:rPr lang="zh-CN" altLang="en-US" dirty="0"/>
              <a:t>筛选原文损失下降的有效调用</a:t>
            </a:r>
            <a:endParaRPr lang="en-US" altLang="zh-CN" dirty="0"/>
          </a:p>
          <a:p>
            <a:pPr lvl="1"/>
            <a:r>
              <a:rPr lang="zh-CN" altLang="en-US" dirty="0"/>
              <a:t>将有效调用插入调用点，获得增强精调语料</a:t>
            </a:r>
            <a:endParaRPr lang="en-US" altLang="zh-CN" dirty="0"/>
          </a:p>
        </p:txBody>
      </p:sp>
      <p:sp>
        <p:nvSpPr>
          <p:cNvPr id="4" name="TextBox 6">
            <a:extLst>
              <a:ext uri="{FF2B5EF4-FFF2-40B4-BE49-F238E27FC236}">
                <a16:creationId xmlns:a16="http://schemas.microsoft.com/office/drawing/2014/main" id="{1944ECA9-09AF-363A-AD31-CB22D53D4ED8}"/>
              </a:ext>
            </a:extLst>
          </p:cNvPr>
          <p:cNvSpPr txBox="1"/>
          <p:nvPr/>
        </p:nvSpPr>
        <p:spPr>
          <a:xfrm>
            <a:off x="824485" y="6076735"/>
            <a:ext cx="8219303" cy="369332"/>
          </a:xfrm>
          <a:prstGeom prst="rect">
            <a:avLst/>
          </a:prstGeom>
          <a:noFill/>
        </p:spPr>
        <p:txBody>
          <a:bodyPr wrap="square">
            <a:spAutoFit/>
          </a:bodyPr>
          <a:lstStyle/>
          <a:p>
            <a:r>
              <a:rPr lang="en-CN" dirty="0"/>
              <a:t>Toolformer: Language Models Can Teach Themselves to Use Tools, 2023</a:t>
            </a:r>
          </a:p>
        </p:txBody>
      </p:sp>
      <p:pic>
        <p:nvPicPr>
          <p:cNvPr id="5" name="图片 4">
            <a:extLst>
              <a:ext uri="{FF2B5EF4-FFF2-40B4-BE49-F238E27FC236}">
                <a16:creationId xmlns:a16="http://schemas.microsoft.com/office/drawing/2014/main" id="{2F7B4D70-CFCB-A562-9E45-5B2321DE91B2}"/>
              </a:ext>
            </a:extLst>
          </p:cNvPr>
          <p:cNvPicPr>
            <a:picLocks noChangeAspect="1"/>
          </p:cNvPicPr>
          <p:nvPr/>
        </p:nvPicPr>
        <p:blipFill>
          <a:blip r:embed="rId3"/>
          <a:stretch>
            <a:fillRect/>
          </a:stretch>
        </p:blipFill>
        <p:spPr>
          <a:xfrm>
            <a:off x="7705009" y="3901066"/>
            <a:ext cx="4342019" cy="2323488"/>
          </a:xfrm>
          <a:prstGeom prst="rect">
            <a:avLst/>
          </a:prstGeom>
        </p:spPr>
      </p:pic>
      <p:pic>
        <p:nvPicPr>
          <p:cNvPr id="6" name="Picture 8" descr="A screenshot of a computer&#10;&#10;Description automatically generated">
            <a:extLst>
              <a:ext uri="{FF2B5EF4-FFF2-40B4-BE49-F238E27FC236}">
                <a16:creationId xmlns:a16="http://schemas.microsoft.com/office/drawing/2014/main" id="{377C4F6F-1C84-E8C1-8DD1-40E3830F1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461" y="1483663"/>
            <a:ext cx="9917078" cy="2045930"/>
          </a:xfrm>
          <a:prstGeom prst="rect">
            <a:avLst/>
          </a:prstGeom>
        </p:spPr>
      </p:pic>
    </p:spTree>
    <p:extLst>
      <p:ext uri="{BB962C8B-B14F-4D97-AF65-F5344CB8AC3E}">
        <p14:creationId xmlns:p14="http://schemas.microsoft.com/office/powerpoint/2010/main" val="3820570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E5C05-6309-180A-ACF7-82FAACA36B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2B8BDC6-15AC-B9D7-5157-2B2244CDBEAA}"/>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Toolformer</a:t>
            </a:r>
            <a:r>
              <a:rPr lang="zh-CN" altLang="en-US" sz="3600" dirty="0">
                <a:latin typeface="等线" panose="02010600030101010101" pitchFamily="2" charset="-122"/>
                <a:ea typeface="等线" panose="02010600030101010101" pitchFamily="2" charset="-122"/>
                <a:cs typeface="Arial Hebrew" charset="-79"/>
              </a:rPr>
              <a:t>：工具调用的训练方法</a:t>
            </a:r>
            <a:endParaRPr lang="zh-CN" altLang="en-US" dirty="0">
              <a:latin typeface="DengXian" charset="-122"/>
              <a:ea typeface="DengXian" charset="-122"/>
            </a:endParaRPr>
          </a:p>
        </p:txBody>
      </p:sp>
      <p:sp>
        <p:nvSpPr>
          <p:cNvPr id="3" name="TextBox 1">
            <a:extLst>
              <a:ext uri="{FF2B5EF4-FFF2-40B4-BE49-F238E27FC236}">
                <a16:creationId xmlns:a16="http://schemas.microsoft.com/office/drawing/2014/main" id="{F0C24748-0C0F-7C85-3897-6FC6ACA018FF}"/>
              </a:ext>
            </a:extLst>
          </p:cNvPr>
          <p:cNvSpPr txBox="1"/>
          <p:nvPr/>
        </p:nvSpPr>
        <p:spPr>
          <a:xfrm>
            <a:off x="3134497" y="6488668"/>
            <a:ext cx="8219303" cy="369332"/>
          </a:xfrm>
          <a:prstGeom prst="rect">
            <a:avLst/>
          </a:prstGeom>
          <a:noFill/>
        </p:spPr>
        <p:txBody>
          <a:bodyPr wrap="square">
            <a:spAutoFit/>
          </a:bodyPr>
          <a:lstStyle/>
          <a:p>
            <a:r>
              <a:rPr lang="en-CN" dirty="0"/>
              <a:t>Toolformer: Language Models Can Teach Themselves to Use Tools, 2023</a:t>
            </a:r>
          </a:p>
        </p:txBody>
      </p:sp>
      <p:sp>
        <p:nvSpPr>
          <p:cNvPr id="4" name="内容占位符 2">
            <a:extLst>
              <a:ext uri="{FF2B5EF4-FFF2-40B4-BE49-F238E27FC236}">
                <a16:creationId xmlns:a16="http://schemas.microsoft.com/office/drawing/2014/main" id="{96F2F496-48D6-62F4-DA44-E45DBA511378}"/>
              </a:ext>
            </a:extLst>
          </p:cNvPr>
          <p:cNvSpPr txBox="1">
            <a:spLocks/>
          </p:cNvSpPr>
          <p:nvPr/>
        </p:nvSpPr>
        <p:spPr>
          <a:xfrm>
            <a:off x="838200" y="1422483"/>
            <a:ext cx="11103158" cy="424965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dirty="0">
                <a:solidFill>
                  <a:schemeClr val="tx1"/>
                </a:solidFill>
                <a:latin typeface="Times New Roman Regular" panose="02020603050405020304" charset="0"/>
                <a:ea typeface="黑体" panose="02010609060101010101" pitchFamily="49" charset="-122"/>
                <a:cs typeface="Times New Roman Regular" panose="02020603050405020304" charset="0"/>
              </a:rPr>
              <a:t>对于一段文本：</a:t>
            </a:r>
            <a:r>
              <a:rPr lang="zh-CN" altLang="en-US" sz="2400" dirty="0">
                <a:solidFill>
                  <a:schemeClr val="tx1"/>
                </a:solidFill>
                <a:latin typeface="Times New Roman Regular" panose="02020603050405020304" charset="0"/>
                <a:cs typeface="Times New Roman Regular" panose="02020603050405020304" charset="0"/>
              </a:rPr>
              <a:t>Joe Biden was born in Scranton, Pennsylvania.</a:t>
            </a:r>
          </a:p>
          <a:p>
            <a:pPr>
              <a:lnSpc>
                <a:spcPct val="150000"/>
              </a:lnSpc>
            </a:pPr>
            <a:r>
              <a:rPr lang="en-US" altLang="zh-CN"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1.</a:t>
            </a:r>
            <a:r>
              <a:rPr lang="zh-CN" altLang="en-US"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采样：使用大模型对</a:t>
            </a:r>
            <a:r>
              <a:rPr lang="en-US" altLang="zh-CN"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API</a:t>
            </a:r>
            <a:r>
              <a:rPr lang="zh-CN" altLang="en-US"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调用位置进行采样：</a:t>
            </a:r>
          </a:p>
          <a:p>
            <a:pPr>
              <a:lnSpc>
                <a:spcPct val="150000"/>
              </a:lnSpc>
            </a:pPr>
            <a:r>
              <a:rPr lang="en-US" altLang="zh-CN" sz="1800" dirty="0">
                <a:latin typeface="Times New Roman Regular" panose="02020603050405020304" charset="0"/>
                <a:cs typeface="Times New Roman Regular" panose="02020603050405020304" charset="0"/>
                <a:sym typeface="+mn-ea"/>
              </a:rPr>
              <a:t>	</a:t>
            </a:r>
            <a:r>
              <a:rPr lang="zh-CN" altLang="en-US" sz="1800" dirty="0">
                <a:latin typeface="Times New Roman Regular" panose="02020603050405020304" charset="0"/>
                <a:cs typeface="Times New Roman Regular" panose="02020603050405020304" charset="0"/>
                <a:sym typeface="+mn-ea"/>
              </a:rPr>
              <a:t>Joe Biden was born in </a:t>
            </a:r>
            <a:r>
              <a:rPr lang="en-US" altLang="zh-CN" sz="1800" dirty="0">
                <a:solidFill>
                  <a:schemeClr val="accent1"/>
                </a:solidFill>
                <a:latin typeface="Times New Roman Bold" panose="02020603050405020304" charset="0"/>
                <a:cs typeface="Times New Roman Bold" panose="02020603050405020304" charset="0"/>
                <a:sym typeface="+mn-ea"/>
              </a:rPr>
              <a:t>&lt;API&gt; </a:t>
            </a:r>
            <a:r>
              <a:rPr lang="zh-CN" altLang="en-US" sz="1800" dirty="0">
                <a:solidFill>
                  <a:schemeClr val="accent1"/>
                </a:solidFill>
                <a:latin typeface="Times New Roman Bold" panose="02020603050405020304" charset="0"/>
                <a:cs typeface="Times New Roman Bold" panose="02020603050405020304" charset="0"/>
                <a:sym typeface="+mn-ea"/>
              </a:rPr>
              <a:t>QA("Where was Joe</a:t>
            </a:r>
            <a:r>
              <a:rPr lang="en-US" altLang="zh-CN" sz="1800" dirty="0">
                <a:solidFill>
                  <a:schemeClr val="accent1"/>
                </a:solidFill>
                <a:latin typeface="Times New Roman Bold" panose="02020603050405020304" charset="0"/>
                <a:cs typeface="Times New Roman Bold" panose="02020603050405020304" charset="0"/>
                <a:sym typeface="+mn-ea"/>
              </a:rPr>
              <a:t> </a:t>
            </a:r>
            <a:r>
              <a:rPr lang="zh-CN" altLang="en-US" sz="1800" dirty="0">
                <a:solidFill>
                  <a:schemeClr val="accent1"/>
                </a:solidFill>
                <a:latin typeface="Times New Roman Bold" panose="02020603050405020304" charset="0"/>
                <a:cs typeface="Times New Roman Bold" panose="02020603050405020304" charset="0"/>
                <a:sym typeface="+mn-ea"/>
              </a:rPr>
              <a:t>Biden born?")</a:t>
            </a:r>
            <a:r>
              <a:rPr lang="en-US" altLang="zh-CN" sz="1800" dirty="0">
                <a:solidFill>
                  <a:schemeClr val="accent1"/>
                </a:solidFill>
                <a:latin typeface="Times New Roman Bold" panose="02020603050405020304" charset="0"/>
                <a:cs typeface="Times New Roman Bold" panose="02020603050405020304" charset="0"/>
                <a:sym typeface="+mn-ea"/>
              </a:rPr>
              <a:t>&lt;/API&gt;</a:t>
            </a:r>
            <a:r>
              <a:rPr lang="zh-CN" altLang="en-US" sz="1800" dirty="0">
                <a:latin typeface="Times New Roman Regular" panose="02020603050405020304" charset="0"/>
                <a:cs typeface="Times New Roman Regular" panose="02020603050405020304" charset="0"/>
                <a:sym typeface="+mn-ea"/>
              </a:rPr>
              <a:t> Scranton, </a:t>
            </a:r>
            <a:r>
              <a:rPr lang="en-US" altLang="zh-CN" sz="1800" dirty="0">
                <a:solidFill>
                  <a:schemeClr val="accent1"/>
                </a:solidFill>
                <a:latin typeface="Times New Roman Bold" panose="02020603050405020304" charset="0"/>
                <a:cs typeface="Times New Roman Bold" panose="02020603050405020304" charset="0"/>
                <a:sym typeface="+mn-ea"/>
              </a:rPr>
              <a:t>&lt;API&gt; </a:t>
            </a:r>
            <a:r>
              <a:rPr lang="zh-CN" altLang="en-US" sz="1800" dirty="0">
                <a:solidFill>
                  <a:schemeClr val="accent1"/>
                </a:solidFill>
                <a:latin typeface="Times New Roman Bold" panose="02020603050405020304" charset="0"/>
                <a:cs typeface="Times New Roman Bold" panose="02020603050405020304" charset="0"/>
                <a:sym typeface="+mn-ea"/>
              </a:rPr>
              <a:t>QA("In which state is</a:t>
            </a:r>
            <a:r>
              <a:rPr lang="en-US" altLang="zh-CN" sz="1800" dirty="0">
                <a:solidFill>
                  <a:schemeClr val="accent1"/>
                </a:solidFill>
                <a:latin typeface="Times New Roman Bold" panose="02020603050405020304" charset="0"/>
                <a:cs typeface="Times New Roman Bold" panose="02020603050405020304" charset="0"/>
                <a:sym typeface="+mn-ea"/>
              </a:rPr>
              <a:t> </a:t>
            </a:r>
            <a:r>
              <a:rPr lang="zh-CN" altLang="en-US" sz="1800" dirty="0">
                <a:solidFill>
                  <a:schemeClr val="accent1"/>
                </a:solidFill>
                <a:latin typeface="Times New Roman Bold" panose="02020603050405020304" charset="0"/>
                <a:cs typeface="Times New Roman Bold" panose="02020603050405020304" charset="0"/>
                <a:sym typeface="+mn-ea"/>
              </a:rPr>
              <a:t>Scranton?")</a:t>
            </a:r>
            <a:r>
              <a:rPr lang="en-US" altLang="zh-CN" sz="1800" dirty="0">
                <a:solidFill>
                  <a:schemeClr val="accent1"/>
                </a:solidFill>
                <a:latin typeface="Times New Roman Bold" panose="02020603050405020304" charset="0"/>
                <a:cs typeface="Times New Roman Bold" panose="02020603050405020304" charset="0"/>
                <a:sym typeface="+mn-ea"/>
              </a:rPr>
              <a:t> &lt;/API&gt;</a:t>
            </a:r>
            <a:r>
              <a:rPr lang="zh-CN" altLang="en-US" sz="1800" dirty="0">
                <a:latin typeface="Times New Roman Regular" panose="02020603050405020304" charset="0"/>
                <a:cs typeface="Times New Roman Regular" panose="02020603050405020304" charset="0"/>
                <a:sym typeface="+mn-ea"/>
              </a:rPr>
              <a:t> Pennsylvania</a:t>
            </a:r>
            <a:r>
              <a:rPr lang="en-US" altLang="zh-CN" sz="1800" dirty="0">
                <a:latin typeface="Times New Roman Regular" panose="02020603050405020304" charset="0"/>
                <a:cs typeface="Times New Roman Regular" panose="02020603050405020304" charset="0"/>
                <a:sym typeface="+mn-ea"/>
              </a:rPr>
              <a:t>.</a:t>
            </a:r>
          </a:p>
          <a:p>
            <a:pPr>
              <a:lnSpc>
                <a:spcPct val="150000"/>
              </a:lnSpc>
            </a:pPr>
            <a:r>
              <a:rPr lang="en-US" altLang="zh-CN"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2.</a:t>
            </a:r>
            <a:r>
              <a:rPr lang="zh-CN" altLang="en-US"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调用：调用工具，补充调用结果；</a:t>
            </a:r>
          </a:p>
          <a:p>
            <a:pPr>
              <a:lnSpc>
                <a:spcPct val="150000"/>
              </a:lnSpc>
            </a:pPr>
            <a:r>
              <a:rPr lang="en-US" altLang="zh-CN" sz="1800" dirty="0">
                <a:latin typeface="Times New Roman Regular" panose="02020603050405020304" charset="0"/>
                <a:cs typeface="Times New Roman Regular" panose="02020603050405020304" charset="0"/>
                <a:sym typeface="+mn-ea"/>
              </a:rPr>
              <a:t>	</a:t>
            </a:r>
            <a:r>
              <a:rPr lang="zh-CN" altLang="en-US" sz="1800" dirty="0">
                <a:latin typeface="Times New Roman Regular" panose="02020603050405020304" charset="0"/>
                <a:cs typeface="Times New Roman Regular" panose="02020603050405020304" charset="0"/>
                <a:sym typeface="+mn-ea"/>
              </a:rPr>
              <a:t>Joe Biden was born in </a:t>
            </a:r>
            <a:r>
              <a:rPr lang="en-US" altLang="zh-CN" sz="1800" dirty="0">
                <a:solidFill>
                  <a:schemeClr val="accent1"/>
                </a:solidFill>
                <a:latin typeface="Times New Roman Bold" panose="02020603050405020304" charset="0"/>
                <a:cs typeface="Times New Roman Bold" panose="02020603050405020304" charset="0"/>
                <a:sym typeface="+mn-ea"/>
              </a:rPr>
              <a:t>&lt;API&gt; </a:t>
            </a:r>
            <a:r>
              <a:rPr lang="zh-CN" altLang="en-US" sz="1800" dirty="0">
                <a:solidFill>
                  <a:schemeClr val="accent1"/>
                </a:solidFill>
                <a:latin typeface="Times New Roman Bold" panose="02020603050405020304" charset="0"/>
                <a:cs typeface="Times New Roman Bold" panose="02020603050405020304" charset="0"/>
                <a:sym typeface="+mn-ea"/>
              </a:rPr>
              <a:t>QA("Where was Joe</a:t>
            </a:r>
            <a:r>
              <a:rPr lang="en-US" altLang="zh-CN" sz="1800" dirty="0">
                <a:solidFill>
                  <a:schemeClr val="accent1"/>
                </a:solidFill>
                <a:latin typeface="Times New Roman Bold" panose="02020603050405020304" charset="0"/>
                <a:cs typeface="Times New Roman Bold" panose="02020603050405020304" charset="0"/>
                <a:sym typeface="+mn-ea"/>
              </a:rPr>
              <a:t> </a:t>
            </a:r>
            <a:r>
              <a:rPr lang="zh-CN" altLang="en-US" sz="1800" dirty="0">
                <a:solidFill>
                  <a:schemeClr val="accent1"/>
                </a:solidFill>
                <a:latin typeface="Times New Roman Bold" panose="02020603050405020304" charset="0"/>
                <a:cs typeface="Times New Roman Bold" panose="02020603050405020304" charset="0"/>
                <a:sym typeface="+mn-ea"/>
              </a:rPr>
              <a:t>Biden born?")</a:t>
            </a:r>
            <a:r>
              <a:rPr lang="en-US" altLang="zh-CN" sz="1800" dirty="0">
                <a:solidFill>
                  <a:schemeClr val="accent1"/>
                </a:solidFill>
                <a:latin typeface="Times New Roman Bold" panose="02020603050405020304" charset="0"/>
                <a:cs typeface="Times New Roman Bold" panose="02020603050405020304" charset="0"/>
                <a:sym typeface="+mn-ea"/>
              </a:rPr>
              <a:t> </a:t>
            </a:r>
            <a:r>
              <a:rPr lang="zh-CN" altLang="en-US"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a:t>
            </a:r>
            <a:r>
              <a:rPr lang="zh-CN" altLang="en-US" sz="1800" dirty="0">
                <a:solidFill>
                  <a:schemeClr val="accent2"/>
                </a:solidFill>
                <a:latin typeface="Times New Roman Bold" panose="02020603050405020304" charset="0"/>
                <a:cs typeface="Times New Roman Bold" panose="02020603050405020304" charset="0"/>
                <a:sym typeface="+mn-ea"/>
              </a:rPr>
              <a:t>Scranton</a:t>
            </a:r>
            <a:r>
              <a:rPr lang="en-US" altLang="zh-CN" sz="1800" dirty="0">
                <a:solidFill>
                  <a:schemeClr val="accent1"/>
                </a:solidFill>
                <a:latin typeface="Times New Roman Bold" panose="02020603050405020304" charset="0"/>
                <a:cs typeface="Times New Roman Bold" panose="02020603050405020304" charset="0"/>
                <a:sym typeface="+mn-ea"/>
              </a:rPr>
              <a:t>&lt;/API&gt;</a:t>
            </a:r>
            <a:r>
              <a:rPr lang="zh-CN" altLang="en-US" sz="1800" dirty="0">
                <a:solidFill>
                  <a:schemeClr val="tx1"/>
                </a:solidFill>
                <a:latin typeface="Times New Roman Bold" panose="02020603050405020304" charset="0"/>
                <a:cs typeface="Times New Roman Bold" panose="02020603050405020304" charset="0"/>
                <a:sym typeface="+mn-ea"/>
              </a:rPr>
              <a:t> </a:t>
            </a:r>
            <a:r>
              <a:rPr lang="zh-CN" altLang="en-US" sz="1800" dirty="0">
                <a:solidFill>
                  <a:schemeClr val="tx1"/>
                </a:solidFill>
                <a:sym typeface="+mn-ea"/>
              </a:rPr>
              <a:t>Scranton,</a:t>
            </a:r>
            <a:r>
              <a:rPr lang="zh-CN" altLang="en-US" sz="1800" dirty="0">
                <a:solidFill>
                  <a:schemeClr val="tx1"/>
                </a:solidFill>
                <a:latin typeface="Times New Roman Bold" panose="02020603050405020304" charset="0"/>
                <a:cs typeface="Times New Roman Bold" panose="02020603050405020304" charset="0"/>
                <a:sym typeface="+mn-ea"/>
              </a:rPr>
              <a:t> </a:t>
            </a:r>
            <a:r>
              <a:rPr lang="en-US" altLang="zh-CN" sz="1800" dirty="0">
                <a:solidFill>
                  <a:schemeClr val="accent1"/>
                </a:solidFill>
                <a:latin typeface="Times New Roman Bold" panose="02020603050405020304" charset="0"/>
                <a:cs typeface="Times New Roman Bold" panose="02020603050405020304" charset="0"/>
                <a:sym typeface="+mn-ea"/>
              </a:rPr>
              <a:t>&lt;API&gt; </a:t>
            </a:r>
            <a:r>
              <a:rPr lang="zh-CN" altLang="en-US" sz="1800" dirty="0">
                <a:solidFill>
                  <a:schemeClr val="accent1"/>
                </a:solidFill>
                <a:latin typeface="Times New Roman Bold" panose="02020603050405020304" charset="0"/>
                <a:cs typeface="Times New Roman Bold" panose="02020603050405020304" charset="0"/>
                <a:sym typeface="+mn-ea"/>
              </a:rPr>
              <a:t>QA("In which state is</a:t>
            </a:r>
            <a:r>
              <a:rPr lang="en-US" altLang="zh-CN" sz="1800" dirty="0">
                <a:solidFill>
                  <a:schemeClr val="accent1"/>
                </a:solidFill>
                <a:latin typeface="Times New Roman Bold" panose="02020603050405020304" charset="0"/>
                <a:cs typeface="Times New Roman Bold" panose="02020603050405020304" charset="0"/>
                <a:sym typeface="+mn-ea"/>
              </a:rPr>
              <a:t> </a:t>
            </a:r>
            <a:r>
              <a:rPr lang="zh-CN" altLang="en-US" sz="1800" dirty="0">
                <a:solidFill>
                  <a:schemeClr val="accent1"/>
                </a:solidFill>
                <a:latin typeface="Times New Roman Bold" panose="02020603050405020304" charset="0"/>
                <a:cs typeface="Times New Roman Bold" panose="02020603050405020304" charset="0"/>
                <a:sym typeface="+mn-ea"/>
              </a:rPr>
              <a:t>Scranton?")</a:t>
            </a:r>
            <a:r>
              <a:rPr lang="en-US" altLang="zh-CN" sz="1800" dirty="0">
                <a:solidFill>
                  <a:schemeClr val="accent1"/>
                </a:solidFill>
                <a:latin typeface="Times New Roman Bold" panose="02020603050405020304" charset="0"/>
                <a:cs typeface="Times New Roman Bold" panose="02020603050405020304" charset="0"/>
                <a:sym typeface="+mn-ea"/>
              </a:rPr>
              <a:t> </a:t>
            </a:r>
            <a:r>
              <a:rPr lang="zh-CN" altLang="en-US" sz="1800" dirty="0">
                <a:solidFill>
                  <a:schemeClr val="accent2"/>
                </a:solidFill>
                <a:latin typeface="Times New Roman Bold" panose="02020603050405020304" charset="0"/>
                <a:ea typeface="黑体" panose="02010609060101010101" pitchFamily="49" charset="-122"/>
                <a:cs typeface="Times New Roman Bold" panose="02020603050405020304" charset="0"/>
                <a:sym typeface="+mn-ea"/>
              </a:rPr>
              <a:t>→</a:t>
            </a:r>
            <a:r>
              <a:rPr lang="zh-CN" altLang="en-US" sz="1800" dirty="0">
                <a:solidFill>
                  <a:schemeClr val="accent2"/>
                </a:solidFill>
                <a:latin typeface="Times New Roman Bold" panose="02020603050405020304" charset="0"/>
                <a:cs typeface="Times New Roman Bold" panose="02020603050405020304" charset="0"/>
                <a:sym typeface="+mn-ea"/>
              </a:rPr>
              <a:t>Pennsylvania</a:t>
            </a:r>
            <a:r>
              <a:rPr lang="en-US" altLang="zh-CN" sz="1800" dirty="0">
                <a:solidFill>
                  <a:schemeClr val="accent1"/>
                </a:solidFill>
                <a:latin typeface="Times New Roman Bold" panose="02020603050405020304" charset="0"/>
                <a:cs typeface="Times New Roman Bold" panose="02020603050405020304" charset="0"/>
                <a:sym typeface="+mn-ea"/>
              </a:rPr>
              <a:t> &lt;/API&gt;</a:t>
            </a:r>
            <a:r>
              <a:rPr lang="zh-CN" altLang="en-US" sz="1800" dirty="0">
                <a:solidFill>
                  <a:schemeClr val="accent1"/>
                </a:solidFill>
                <a:latin typeface="Times New Roman Regular" panose="02020603050405020304" charset="0"/>
                <a:cs typeface="Times New Roman Regular" panose="02020603050405020304" charset="0"/>
                <a:sym typeface="+mn-ea"/>
              </a:rPr>
              <a:t> </a:t>
            </a:r>
            <a:r>
              <a:rPr lang="zh-CN" altLang="en-US" sz="1800" dirty="0">
                <a:latin typeface="Times New Roman Regular" panose="02020603050405020304" charset="0"/>
                <a:cs typeface="Times New Roman Regular" panose="02020603050405020304" charset="0"/>
                <a:sym typeface="+mn-ea"/>
              </a:rPr>
              <a:t>Pennsylvania</a:t>
            </a:r>
            <a:r>
              <a:rPr lang="en-US" altLang="zh-CN" sz="1800" dirty="0">
                <a:latin typeface="Times New Roman Regular" panose="02020603050405020304" charset="0"/>
                <a:cs typeface="Times New Roman Regular" panose="02020603050405020304" charset="0"/>
                <a:sym typeface="+mn-ea"/>
              </a:rPr>
              <a:t>.</a:t>
            </a:r>
          </a:p>
          <a:p>
            <a:pPr>
              <a:lnSpc>
                <a:spcPct val="150000"/>
              </a:lnSpc>
            </a:pPr>
            <a:r>
              <a:rPr lang="en-US" altLang="zh-CN"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3.</a:t>
            </a:r>
            <a:r>
              <a:rPr lang="zh-CN" altLang="en-US"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过滤：对比带</a:t>
            </a:r>
            <a:r>
              <a:rPr lang="en-US" altLang="zh-CN"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API</a:t>
            </a:r>
            <a:r>
              <a:rPr lang="zh-CN" altLang="en-US"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调用和不带调用的文本，保留</a:t>
            </a:r>
            <a:r>
              <a:rPr lang="en-US" altLang="zh-CN"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loss</a:t>
            </a:r>
            <a:r>
              <a:rPr lang="zh-CN" altLang="en-US"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rPr>
              <a:t> 差值高的</a:t>
            </a:r>
            <a:r>
              <a:rPr lang="zh-CN" altLang="en-US" sz="2400" dirty="0">
                <a:latin typeface="Times New Roman Regular" panose="02020603050405020304" charset="0"/>
                <a:ea typeface="黑体" panose="02010609060101010101" pitchFamily="49" charset="-122"/>
                <a:cs typeface="Times New Roman Regular" panose="02020603050405020304" charset="0"/>
                <a:sym typeface="+mn-ea"/>
              </a:rPr>
              <a:t>。</a:t>
            </a:r>
            <a:endParaRPr lang="en-US" altLang="zh-CN" sz="1800" i="1" dirty="0">
              <a:latin typeface="Times New Roman Regular" panose="02020603050405020304" charset="0"/>
              <a:ea typeface="黑体" panose="02010609060101010101" pitchFamily="49" charset="-122"/>
              <a:cs typeface="Times New Roman Regular" panose="02020603050405020304" charset="0"/>
              <a:sym typeface="+mn-ea"/>
            </a:endParaRPr>
          </a:p>
        </p:txBody>
      </p:sp>
      <mc:AlternateContent xmlns:mc="http://schemas.openxmlformats.org/markup-compatibility/2006">
        <mc:Choice xmlns:a14="http://schemas.microsoft.com/office/drawing/2010/main" Requires="a14">
          <p:sp>
            <p:nvSpPr>
              <p:cNvPr id="5" name="TextBox 5">
                <a:extLst>
                  <a:ext uri="{FF2B5EF4-FFF2-40B4-BE49-F238E27FC236}">
                    <a16:creationId xmlns:a16="http://schemas.microsoft.com/office/drawing/2014/main" id="{DA287838-6279-DFB8-1F1C-23C82EDF7299}"/>
                  </a:ext>
                </a:extLst>
              </p:cNvPr>
              <p:cNvSpPr txBox="1"/>
              <p:nvPr/>
            </p:nvSpPr>
            <p:spPr>
              <a:xfrm>
                <a:off x="4757737" y="4521709"/>
                <a:ext cx="6172200" cy="1827616"/>
              </a:xfrm>
              <a:prstGeom prst="rect">
                <a:avLst/>
              </a:prstGeom>
              <a:noFill/>
            </p:spPr>
            <p:txBody>
              <a:bodyPr wrap="square">
                <a:spAutoFit/>
              </a:bodyPr>
              <a:lstStyle/>
              <a:p>
                <a:pPr>
                  <a:lnSpc>
                    <a:spcPct val="150000"/>
                  </a:lnSpc>
                </a:pPr>
                <a:endParaRPr lang="en-US" altLang="zh-CN" sz="2400" dirty="0">
                  <a:solidFill>
                    <a:schemeClr val="tx1"/>
                  </a:solidFill>
                  <a:latin typeface="Times New Roman Regular" panose="02020603050405020304" charset="0"/>
                  <a:ea typeface="黑体" panose="02010609060101010101" pitchFamily="49" charset="-122"/>
                  <a:cs typeface="Times New Roman Regular" panose="02020603050405020304" charset="0"/>
                  <a:sym typeface="+mn-ea"/>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ctrlPr>
                        </m:sSubPr>
                        <m:e>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𝐿</m:t>
                          </m:r>
                        </m:e>
                        <m:sub>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𝑖</m:t>
                          </m:r>
                        </m:sub>
                      </m:sSub>
                      <m:d>
                        <m:dPr>
                          <m:ctrlP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ctrlPr>
                        </m:dPr>
                        <m:e>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𝑧</m:t>
                          </m:r>
                        </m:e>
                      </m:d>
                      <m:r>
                        <a:rPr lang="en-US" altLang="zh-CN" sz="1800" i="1" dirty="0">
                          <a:latin typeface="Cambria Math" panose="02040503050406030204" pitchFamily="18" charset="0"/>
                          <a:ea typeface="宋体" charset="0"/>
                          <a:cs typeface="DejaVu Math TeX Gyre" panose="02000503000000000000" charset="0"/>
                          <a:sym typeface="+mn-ea"/>
                        </a:rPr>
                        <m:t>=</m:t>
                      </m:r>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m:t>
                      </m:r>
                      <m:nary>
                        <m:naryPr>
                          <m:chr m:val="∑"/>
                          <m:limLoc m:val="undOvr"/>
                          <m:ctrlP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ctrlPr>
                        </m:naryPr>
                        <m:sub>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𝑗</m:t>
                          </m:r>
                          <m:r>
                            <a:rPr lang="en-US" altLang="zh-CN" sz="1800" i="1" dirty="0">
                              <a:latin typeface="Cambria Math" panose="02040503050406030204" pitchFamily="18" charset="0"/>
                              <a:ea typeface="宋体" charset="0"/>
                              <a:cs typeface="DejaVu Math TeX Gyre" panose="02000503000000000000" charset="0"/>
                              <a:sym typeface="+mn-ea"/>
                            </a:rPr>
                            <m:t>=</m:t>
                          </m:r>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𝑖</m:t>
                          </m:r>
                        </m:sub>
                        <m:sup>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𝑛</m:t>
                          </m:r>
                        </m:sup>
                        <m:e>
                          <m:sSub>
                            <m:sSubPr>
                              <m:ctrlP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ctrlPr>
                            </m:sSubPr>
                            <m:e>
                              <m:r>
                                <a:rPr lang="en-US" altLang="zh-CN" sz="1800" i="1" dirty="0">
                                  <a:latin typeface="Cambria Math" panose="02040503050406030204" pitchFamily="18" charset="0"/>
                                  <a:ea typeface="宋体" charset="0"/>
                                  <a:cs typeface="DejaVu Math TeX Gyre" panose="02000503000000000000" charset="0"/>
                                  <a:sym typeface="+mn-ea"/>
                                </a:rPr>
                                <m:t>𝜔</m:t>
                              </m:r>
                            </m:e>
                            <m:sub>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𝑗</m:t>
                              </m:r>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m:t>
                              </m:r>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𝑖</m:t>
                              </m:r>
                            </m:sub>
                          </m:sSub>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𝑙𝑜𝑔𝑝</m:t>
                          </m:r>
                          <m:d>
                            <m:dPr>
                              <m:ctrlP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ctrlPr>
                            </m:dPr>
                            <m:e>
                              <m:sSub>
                                <m:sSubPr>
                                  <m:ctrlP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ctrlPr>
                                </m:sSubPr>
                                <m:e>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𝑥</m:t>
                                  </m:r>
                                </m:e>
                                <m:sub>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𝑗</m:t>
                                  </m:r>
                                </m:sub>
                              </m:sSub>
                              <m:r>
                                <a:rPr lang="en-US" altLang="zh-CN" sz="1800" i="1" dirty="0">
                                  <a:latin typeface="Cambria Math" panose="02040503050406030204" pitchFamily="18" charset="0"/>
                                  <a:ea typeface="宋体" charset="0"/>
                                  <a:cs typeface="DejaVu Math TeX Gyre" panose="02000503000000000000" charset="0"/>
                                  <a:sym typeface="+mn-ea"/>
                                </a:rPr>
                                <m:t>|</m:t>
                              </m:r>
                              <m:sSub>
                                <m:sSubPr>
                                  <m:ctrlP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ctrlPr>
                                </m:sSubPr>
                                <m:e>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𝑥</m:t>
                                  </m:r>
                                </m:e>
                                <m:sub>
                                  <m:r>
                                    <a:rPr lang="en-US" altLang="zh-CN" sz="1800" i="1" dirty="0">
                                      <a:latin typeface="Cambria Math" panose="02040503050406030204" pitchFamily="18" charset="0"/>
                                      <a:ea typeface="宋体" charset="0"/>
                                      <a:cs typeface="DejaVu Math TeX Gyre" panose="02000503000000000000" charset="0"/>
                                      <a:sym typeface="+mn-ea"/>
                                    </a:rPr>
                                    <m:t>1:</m:t>
                                  </m:r>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𝑗</m:t>
                                  </m:r>
                                  <m:r>
                                    <a:rPr lang="en-US" altLang="zh-CN" sz="1800" i="1" dirty="0">
                                      <a:latin typeface="Cambria Math" panose="02040503050406030204" pitchFamily="18" charset="0"/>
                                      <a:ea typeface="黑体" panose="02010609060101010101" pitchFamily="49" charset="-122"/>
                                      <a:cs typeface="DejaVu Math TeX Gyre" panose="02000503000000000000" charset="0"/>
                                      <a:sym typeface="+mn-ea"/>
                                    </a:rPr>
                                    <m:t>−1</m:t>
                                  </m:r>
                                </m:sub>
                              </m:sSub>
                            </m:e>
                          </m:d>
                        </m:e>
                      </m:nary>
                    </m:oMath>
                  </m:oMathPara>
                </a14:m>
                <a:endParaRPr lang="en-CN" dirty="0"/>
              </a:p>
            </p:txBody>
          </p:sp>
        </mc:Choice>
        <mc:Fallback>
          <p:sp>
            <p:nvSpPr>
              <p:cNvPr id="5" name="TextBox 5">
                <a:extLst>
                  <a:ext uri="{FF2B5EF4-FFF2-40B4-BE49-F238E27FC236}">
                    <a16:creationId xmlns:a16="http://schemas.microsoft.com/office/drawing/2014/main" id="{DA287838-6279-DFB8-1F1C-23C82EDF7299}"/>
                  </a:ext>
                </a:extLst>
              </p:cNvPr>
              <p:cNvSpPr txBox="1">
                <a:spLocks noRot="1" noChangeAspect="1" noMove="1" noResize="1" noEditPoints="1" noAdjustHandles="1" noChangeArrowheads="1" noChangeShapeType="1" noTextEdit="1"/>
              </p:cNvSpPr>
              <p:nvPr/>
            </p:nvSpPr>
            <p:spPr>
              <a:xfrm>
                <a:off x="4757737" y="4521709"/>
                <a:ext cx="6172200" cy="1827616"/>
              </a:xfrm>
              <a:prstGeom prst="rect">
                <a:avLst/>
              </a:prstGeom>
              <a:blipFill>
                <a:blip r:embed="rId3"/>
                <a:stretch>
                  <a:fillRect b="-689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185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76D939E-643E-AD9C-F1E6-062B940327E5}"/>
              </a:ext>
            </a:extLst>
          </p:cNvPr>
          <p:cNvPicPr>
            <a:picLocks noChangeAspect="1"/>
          </p:cNvPicPr>
          <p:nvPr/>
        </p:nvPicPr>
        <p:blipFill>
          <a:blip r:embed="rId3"/>
          <a:stretch>
            <a:fillRect/>
          </a:stretch>
        </p:blipFill>
        <p:spPr>
          <a:xfrm>
            <a:off x="7032364" y="2410918"/>
            <a:ext cx="4236102" cy="4035149"/>
          </a:xfrm>
          <a:prstGeom prst="rect">
            <a:avLst/>
          </a:prstGeom>
        </p:spPr>
      </p:pic>
      <p:pic>
        <p:nvPicPr>
          <p:cNvPr id="6" name="图片 5">
            <a:extLst>
              <a:ext uri="{FF2B5EF4-FFF2-40B4-BE49-F238E27FC236}">
                <a16:creationId xmlns:a16="http://schemas.microsoft.com/office/drawing/2014/main" id="{2A8AD8F7-4FF4-4F59-57ED-2C739DBE24EE}"/>
              </a:ext>
            </a:extLst>
          </p:cNvPr>
          <p:cNvPicPr>
            <a:picLocks noChangeAspect="1"/>
          </p:cNvPicPr>
          <p:nvPr/>
        </p:nvPicPr>
        <p:blipFill>
          <a:blip r:embed="rId4"/>
          <a:stretch>
            <a:fillRect/>
          </a:stretch>
        </p:blipFill>
        <p:spPr>
          <a:xfrm>
            <a:off x="1607457" y="2298296"/>
            <a:ext cx="4488543" cy="4098235"/>
          </a:xfrm>
          <a:prstGeom prst="rect">
            <a:avLst/>
          </a:prstGeom>
        </p:spPr>
      </p:pic>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大模型的局限性</a:t>
            </a:r>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p:txBody>
          <a:bodyPr/>
          <a:lstStyle/>
          <a:p>
            <a:pPr>
              <a:lnSpc>
                <a:spcPct val="150000"/>
              </a:lnSpc>
            </a:pPr>
            <a:r>
              <a:rPr kumimoji="1" lang="en" altLang="zh-CN" dirty="0"/>
              <a:t>LLM </a:t>
            </a:r>
            <a:r>
              <a:rPr kumimoji="1" lang="zh-CN" altLang="en-US" dirty="0"/>
              <a:t>很容易泄露私人训练数据</a:t>
            </a:r>
            <a:endParaRPr kumimoji="1" lang="en-US" altLang="zh-CN" dirty="0"/>
          </a:p>
          <a:p>
            <a:pPr lvl="1">
              <a:lnSpc>
                <a:spcPct val="150000"/>
              </a:lnSpc>
            </a:pPr>
            <a:r>
              <a:rPr kumimoji="1" lang="zh-CN" altLang="en-US" dirty="0">
                <a:solidFill>
                  <a:srgbClr val="FF0000"/>
                </a:solidFill>
              </a:rPr>
              <a:t>将私人数据存储在数据存储库中，使其私有化。</a:t>
            </a:r>
            <a:endParaRPr kumimoji="1" lang="en-US" altLang="zh-CN" dirty="0">
              <a:solidFill>
                <a:srgbClr val="FF0000"/>
              </a:solidFill>
            </a:endParaRPr>
          </a:p>
          <a:p>
            <a:pPr marL="457189" lvl="1" indent="0">
              <a:buNone/>
            </a:pPr>
            <a:r>
              <a:rPr kumimoji="1" lang="zh-CN" altLang="en-US" dirty="0"/>
              <a:t>   </a:t>
            </a:r>
          </a:p>
        </p:txBody>
      </p:sp>
      <p:sp>
        <p:nvSpPr>
          <p:cNvPr id="9" name="文本框 8">
            <a:extLst>
              <a:ext uri="{FF2B5EF4-FFF2-40B4-BE49-F238E27FC236}">
                <a16:creationId xmlns:a16="http://schemas.microsoft.com/office/drawing/2014/main" id="{13708849-FF48-6FF8-18A6-3B6C80C6036A}"/>
              </a:ext>
            </a:extLst>
          </p:cNvPr>
          <p:cNvSpPr txBox="1"/>
          <p:nvPr/>
        </p:nvSpPr>
        <p:spPr>
          <a:xfrm>
            <a:off x="2360627" y="6396531"/>
            <a:ext cx="8743950" cy="369332"/>
          </a:xfrm>
          <a:prstGeom prst="rect">
            <a:avLst/>
          </a:prstGeom>
          <a:noFill/>
        </p:spPr>
        <p:txBody>
          <a:bodyPr wrap="square" rtlCol="0">
            <a:spAutoFit/>
          </a:bodyPr>
          <a:lstStyle/>
          <a:p>
            <a:r>
              <a:rPr lang="en" altLang="zh-CN" i="1" dirty="0">
                <a:solidFill>
                  <a:schemeClr val="accent1">
                    <a:lumMod val="50000"/>
                  </a:schemeClr>
                </a:solidFill>
                <a:latin typeface="Times New Roman" panose="02020603050405020304" pitchFamily="18" charset="0"/>
                <a:cs typeface="Times New Roman" panose="02020603050405020304" pitchFamily="18" charset="0"/>
              </a:rPr>
              <a:t>Extracting training data from large language models</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 </a:t>
            </a:r>
            <a:r>
              <a:rPr lang="en" altLang="zh-CN" i="1" dirty="0">
                <a:solidFill>
                  <a:schemeClr val="accent1">
                    <a:lumMod val="50000"/>
                  </a:schemeClr>
                </a:solidFill>
                <a:latin typeface="Times New Roman" panose="02020603050405020304" pitchFamily="18" charset="0"/>
                <a:cs typeface="Times New Roman" panose="02020603050405020304" pitchFamily="18" charset="0"/>
              </a:rPr>
              <a:t>USENIX Security 2</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02</a:t>
            </a:r>
            <a:r>
              <a:rPr lang="en" altLang="zh-CN" i="1" dirty="0">
                <a:solidFill>
                  <a:schemeClr val="accent1">
                    <a:lumMod val="50000"/>
                  </a:schemeClr>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2630985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F5D2A-DB47-4476-06DC-9B896865BF5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05FB8C2-7078-01C1-104F-CE51C30E83AF}"/>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API-Bank</a:t>
            </a:r>
            <a:r>
              <a:rPr lang="zh-CN" altLang="en-US" sz="3600" dirty="0">
                <a:latin typeface="等线" panose="02010600030101010101" pitchFamily="2" charset="-122"/>
                <a:ea typeface="等线" panose="02010600030101010101" pitchFamily="2" charset="-122"/>
                <a:cs typeface="Arial Hebrew" charset="-79"/>
              </a:rPr>
              <a:t>：评测大模型的工具使用水平</a:t>
            </a:r>
            <a:endParaRPr lang="zh-CN" altLang="en-US" dirty="0">
              <a:latin typeface="DengXian" charset="-122"/>
              <a:ea typeface="DengXian" charset="-122"/>
            </a:endParaRPr>
          </a:p>
        </p:txBody>
      </p:sp>
      <p:sp>
        <p:nvSpPr>
          <p:cNvPr id="3" name="内容占位符 1">
            <a:extLst>
              <a:ext uri="{FF2B5EF4-FFF2-40B4-BE49-F238E27FC236}">
                <a16:creationId xmlns:a16="http://schemas.microsoft.com/office/drawing/2014/main" id="{A6F7EE40-CCC9-9F48-F87A-A69C481C0DA1}"/>
              </a:ext>
            </a:extLst>
          </p:cNvPr>
          <p:cNvSpPr txBox="1"/>
          <p:nvPr/>
        </p:nvSpPr>
        <p:spPr>
          <a:xfrm>
            <a:off x="6082048" y="1658199"/>
            <a:ext cx="60198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在</a:t>
            </a:r>
            <a:r>
              <a:rPr lang="en-US" altLang="zh-CN" dirty="0"/>
              <a:t>in-context learning</a:t>
            </a:r>
            <a:r>
              <a:rPr lang="zh-CN" altLang="en-US" dirty="0"/>
              <a:t>机制下完成任务</a:t>
            </a:r>
            <a:endParaRPr lang="en-US" altLang="zh-CN" dirty="0"/>
          </a:p>
          <a:p>
            <a:pPr lvl="1"/>
            <a:r>
              <a:rPr lang="zh-CN" altLang="en-US" dirty="0"/>
              <a:t>决定是否调用 </a:t>
            </a:r>
            <a:r>
              <a:rPr lang="en-US" altLang="zh-CN" dirty="0"/>
              <a:t>API</a:t>
            </a:r>
          </a:p>
          <a:p>
            <a:pPr lvl="1"/>
            <a:r>
              <a:rPr lang="zh-CN" altLang="en-US" dirty="0"/>
              <a:t>若是，搜索可用的 </a:t>
            </a:r>
            <a:r>
              <a:rPr lang="en-US" altLang="zh-CN" dirty="0"/>
              <a:t>API</a:t>
            </a:r>
          </a:p>
          <a:p>
            <a:pPr lvl="2"/>
            <a:r>
              <a:rPr lang="zh-CN" altLang="en-US" dirty="0"/>
              <a:t>提取用户需求关键字</a:t>
            </a:r>
            <a:endParaRPr lang="en-US" altLang="zh-CN" dirty="0"/>
          </a:p>
          <a:p>
            <a:pPr lvl="2"/>
            <a:r>
              <a:rPr lang="zh-CN" altLang="en-US" dirty="0"/>
              <a:t>根据关键字搜索 </a:t>
            </a:r>
            <a:r>
              <a:rPr lang="en-US" altLang="zh-CN" dirty="0"/>
              <a:t>API</a:t>
            </a:r>
          </a:p>
          <a:p>
            <a:pPr lvl="1"/>
            <a:r>
              <a:rPr lang="zh-CN" altLang="en-US" dirty="0"/>
              <a:t>若找到，调用并获得结果</a:t>
            </a:r>
            <a:endParaRPr lang="en-US" altLang="zh-CN" dirty="0"/>
          </a:p>
          <a:p>
            <a:pPr lvl="2"/>
            <a:r>
              <a:rPr lang="zh-CN" altLang="en-US" dirty="0"/>
              <a:t>生成 </a:t>
            </a:r>
            <a:r>
              <a:rPr lang="en-US" altLang="zh-CN" dirty="0"/>
              <a:t>API </a:t>
            </a:r>
            <a:r>
              <a:rPr lang="zh-CN" altLang="en-US" dirty="0"/>
              <a:t>调用命令</a:t>
            </a:r>
            <a:endParaRPr lang="en-US" altLang="zh-CN" dirty="0"/>
          </a:p>
          <a:p>
            <a:pPr lvl="2"/>
            <a:r>
              <a:rPr lang="zh-CN" altLang="en-US" dirty="0"/>
              <a:t>发送命令，获取执行结果</a:t>
            </a:r>
            <a:endParaRPr lang="en-US" altLang="zh-CN" dirty="0"/>
          </a:p>
          <a:p>
            <a:pPr lvl="1"/>
            <a:r>
              <a:rPr lang="zh-CN" altLang="en-US" dirty="0"/>
              <a:t>若结果合理，结合结果生成反馈</a:t>
            </a:r>
            <a:endParaRPr lang="en-US" altLang="zh-CN" dirty="0"/>
          </a:p>
          <a:p>
            <a:pPr lvl="1"/>
            <a:r>
              <a:rPr lang="zh-CN" altLang="en-US" dirty="0"/>
              <a:t>若上述流程失败，直接生成反馈</a:t>
            </a:r>
            <a:endParaRPr lang="en-US" altLang="zh-CN" dirty="0"/>
          </a:p>
        </p:txBody>
      </p:sp>
      <p:sp>
        <p:nvSpPr>
          <p:cNvPr id="4" name="TextBox 2">
            <a:extLst>
              <a:ext uri="{FF2B5EF4-FFF2-40B4-BE49-F238E27FC236}">
                <a16:creationId xmlns:a16="http://schemas.microsoft.com/office/drawing/2014/main" id="{FE1C2067-541E-C747-BECE-965AB612C8A3}"/>
              </a:ext>
            </a:extLst>
          </p:cNvPr>
          <p:cNvSpPr txBox="1"/>
          <p:nvPr/>
        </p:nvSpPr>
        <p:spPr>
          <a:xfrm>
            <a:off x="748048" y="5964994"/>
            <a:ext cx="6097978" cy="369332"/>
          </a:xfrm>
          <a:prstGeom prst="rect">
            <a:avLst/>
          </a:prstGeom>
          <a:noFill/>
        </p:spPr>
        <p:txBody>
          <a:bodyPr wrap="square">
            <a:spAutoFit/>
          </a:bodyPr>
          <a:lstStyle/>
          <a:p>
            <a:r>
              <a:rPr lang="en-US" dirty="0"/>
              <a:t>API-Bank</a:t>
            </a:r>
            <a:r>
              <a:rPr lang="zh-CN" altLang="en-US" dirty="0"/>
              <a:t>：</a:t>
            </a:r>
            <a:r>
              <a:rPr lang="en-US" altLang="zh-CN" dirty="0"/>
              <a:t>A</a:t>
            </a:r>
            <a:r>
              <a:rPr lang="zh-CN" altLang="en-US" dirty="0"/>
              <a:t> </a:t>
            </a:r>
            <a:r>
              <a:rPr lang="en-US" altLang="zh-CN" dirty="0"/>
              <a:t>Benchmark</a:t>
            </a:r>
            <a:r>
              <a:rPr lang="zh-CN" altLang="en-US" dirty="0"/>
              <a:t> </a:t>
            </a:r>
            <a:r>
              <a:rPr lang="en-US" altLang="zh-CN" dirty="0"/>
              <a:t>for Tool-Augmented LLMs</a:t>
            </a:r>
            <a:r>
              <a:rPr lang="zh-CN" altLang="en-US" dirty="0"/>
              <a:t>，</a:t>
            </a:r>
            <a:r>
              <a:rPr lang="en-US" altLang="zh-CN" dirty="0"/>
              <a:t>2023</a:t>
            </a:r>
            <a:endParaRPr lang="en-US" dirty="0"/>
          </a:p>
        </p:txBody>
      </p:sp>
      <p:pic>
        <p:nvPicPr>
          <p:cNvPr id="5" name="内容占位符 6">
            <a:extLst>
              <a:ext uri="{FF2B5EF4-FFF2-40B4-BE49-F238E27FC236}">
                <a16:creationId xmlns:a16="http://schemas.microsoft.com/office/drawing/2014/main" id="{45B63F03-93F7-49E7-7761-B99FE670B448}"/>
              </a:ext>
            </a:extLst>
          </p:cNvPr>
          <p:cNvPicPr>
            <a:picLocks noChangeAspect="1"/>
          </p:cNvPicPr>
          <p:nvPr/>
        </p:nvPicPr>
        <p:blipFill>
          <a:blip r:embed="rId3"/>
          <a:stretch>
            <a:fillRect/>
          </a:stretch>
        </p:blipFill>
        <p:spPr>
          <a:xfrm>
            <a:off x="95453" y="1882091"/>
            <a:ext cx="5834195" cy="3510842"/>
          </a:xfrm>
          <a:prstGeom prst="rect">
            <a:avLst/>
          </a:prstGeom>
        </p:spPr>
      </p:pic>
    </p:spTree>
    <p:extLst>
      <p:ext uri="{BB962C8B-B14F-4D97-AF65-F5344CB8AC3E}">
        <p14:creationId xmlns:p14="http://schemas.microsoft.com/office/powerpoint/2010/main" val="626204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31F6F-FF97-D0C2-8880-60633D6E4A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30E35B2-8AC0-7CD7-D420-7049039943D1}"/>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API-Bank</a:t>
            </a:r>
            <a:r>
              <a:rPr lang="zh-CN" altLang="en-US" sz="3600" dirty="0">
                <a:latin typeface="等线" panose="02010600030101010101" pitchFamily="2" charset="-122"/>
                <a:ea typeface="等线" panose="02010600030101010101" pitchFamily="2" charset="-122"/>
                <a:cs typeface="Arial Hebrew" charset="-79"/>
              </a:rPr>
              <a:t>：评测大模型的工具使用水平</a:t>
            </a:r>
            <a:endParaRPr lang="zh-CN" altLang="en-US" dirty="0">
              <a:latin typeface="DengXian" charset="-122"/>
              <a:ea typeface="DengXian" charset="-122"/>
            </a:endParaRPr>
          </a:p>
        </p:txBody>
      </p:sp>
      <p:sp>
        <p:nvSpPr>
          <p:cNvPr id="3" name="内容占位符 1">
            <a:extLst>
              <a:ext uri="{FF2B5EF4-FFF2-40B4-BE49-F238E27FC236}">
                <a16:creationId xmlns:a16="http://schemas.microsoft.com/office/drawing/2014/main" id="{56FF4FE0-5C47-E1D9-536E-61CB3BBBE063}"/>
              </a:ext>
            </a:extLst>
          </p:cNvPr>
          <p:cNvSpPr txBox="1"/>
          <p:nvPr/>
        </p:nvSpPr>
        <p:spPr>
          <a:xfrm>
            <a:off x="6267358" y="1589157"/>
            <a:ext cx="5665573"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一级：使用</a:t>
            </a:r>
            <a:endParaRPr lang="en-US" altLang="zh-CN" dirty="0"/>
          </a:p>
          <a:p>
            <a:pPr lvl="1"/>
            <a:r>
              <a:rPr lang="zh-CN" altLang="en-US" dirty="0"/>
              <a:t>提供待调用 </a:t>
            </a:r>
            <a:r>
              <a:rPr lang="en-US" altLang="zh-CN" dirty="0"/>
              <a:t>API </a:t>
            </a:r>
            <a:r>
              <a:rPr lang="zh-CN" altLang="en-US" dirty="0"/>
              <a:t>文档和用户需求</a:t>
            </a:r>
            <a:endParaRPr lang="en-US" altLang="zh-CN" dirty="0"/>
          </a:p>
          <a:p>
            <a:pPr lvl="1"/>
            <a:r>
              <a:rPr lang="zh-CN" altLang="en-US" dirty="0"/>
              <a:t>评测是否能够确定调用</a:t>
            </a:r>
            <a:r>
              <a:rPr lang="en-US" altLang="zh-CN" dirty="0"/>
              <a:t>API</a:t>
            </a:r>
          </a:p>
          <a:p>
            <a:r>
              <a:rPr lang="zh-CN" altLang="en-US" dirty="0"/>
              <a:t>二级：检索</a:t>
            </a:r>
            <a:endParaRPr lang="en-US" altLang="zh-CN" dirty="0"/>
          </a:p>
          <a:p>
            <a:pPr lvl="1"/>
            <a:r>
              <a:rPr lang="zh-CN" altLang="en-US" dirty="0"/>
              <a:t>提供工具检索 </a:t>
            </a:r>
            <a:r>
              <a:rPr lang="en-US" altLang="zh-CN" dirty="0"/>
              <a:t>API </a:t>
            </a:r>
            <a:r>
              <a:rPr lang="zh-CN" altLang="en-US" dirty="0"/>
              <a:t>文档和用户需求</a:t>
            </a:r>
            <a:endParaRPr lang="en-US" altLang="zh-CN" dirty="0"/>
          </a:p>
          <a:p>
            <a:pPr lvl="1"/>
            <a:r>
              <a:rPr lang="zh-CN" altLang="en-US" dirty="0"/>
              <a:t>评测是否可以检索到正确</a:t>
            </a:r>
            <a:r>
              <a:rPr lang="en-US" altLang="zh-CN" dirty="0"/>
              <a:t>API</a:t>
            </a:r>
          </a:p>
          <a:p>
            <a:r>
              <a:rPr lang="zh-CN" altLang="en-US" dirty="0"/>
              <a:t>三级：规划</a:t>
            </a:r>
            <a:endParaRPr lang="en-US" altLang="zh-CN" dirty="0"/>
          </a:p>
          <a:p>
            <a:pPr lvl="1"/>
            <a:r>
              <a:rPr lang="zh-CN" altLang="en-US" dirty="0"/>
              <a:t>提供场景、用户需求和关键信息</a:t>
            </a:r>
            <a:endParaRPr lang="en-US" altLang="zh-CN" dirty="0"/>
          </a:p>
          <a:p>
            <a:pPr lvl="1"/>
            <a:r>
              <a:rPr lang="zh-CN" altLang="en-US" dirty="0"/>
              <a:t>评测用户得到满意结果所需的轮数</a:t>
            </a:r>
            <a:endParaRPr lang="en-US" altLang="zh-CN" dirty="0"/>
          </a:p>
        </p:txBody>
      </p:sp>
      <p:sp>
        <p:nvSpPr>
          <p:cNvPr id="4" name="TextBox 7">
            <a:extLst>
              <a:ext uri="{FF2B5EF4-FFF2-40B4-BE49-F238E27FC236}">
                <a16:creationId xmlns:a16="http://schemas.microsoft.com/office/drawing/2014/main" id="{081A3960-D6DA-8236-1A58-263D4EE42DDC}"/>
              </a:ext>
            </a:extLst>
          </p:cNvPr>
          <p:cNvSpPr txBox="1"/>
          <p:nvPr/>
        </p:nvSpPr>
        <p:spPr>
          <a:xfrm>
            <a:off x="831033" y="5984773"/>
            <a:ext cx="6097978" cy="369332"/>
          </a:xfrm>
          <a:prstGeom prst="rect">
            <a:avLst/>
          </a:prstGeom>
          <a:noFill/>
        </p:spPr>
        <p:txBody>
          <a:bodyPr wrap="square">
            <a:spAutoFit/>
          </a:bodyPr>
          <a:lstStyle/>
          <a:p>
            <a:r>
              <a:rPr lang="en-US" dirty="0"/>
              <a:t>API-Bank</a:t>
            </a:r>
            <a:r>
              <a:rPr lang="zh-CN" altLang="en-US" dirty="0"/>
              <a:t>：</a:t>
            </a:r>
            <a:r>
              <a:rPr lang="en-US" altLang="zh-CN" dirty="0"/>
              <a:t>A</a:t>
            </a:r>
            <a:r>
              <a:rPr lang="zh-CN" altLang="en-US" dirty="0"/>
              <a:t> </a:t>
            </a:r>
            <a:r>
              <a:rPr lang="en-US" altLang="zh-CN" dirty="0"/>
              <a:t>Benchmark</a:t>
            </a:r>
            <a:r>
              <a:rPr lang="zh-CN" altLang="en-US" dirty="0"/>
              <a:t> </a:t>
            </a:r>
            <a:r>
              <a:rPr lang="en-US" altLang="zh-CN" dirty="0"/>
              <a:t>for Tool-Augmented LLMs</a:t>
            </a:r>
            <a:r>
              <a:rPr lang="zh-CN" altLang="en-US" dirty="0"/>
              <a:t>，</a:t>
            </a:r>
            <a:r>
              <a:rPr lang="en-US" altLang="zh-CN" dirty="0"/>
              <a:t>2023</a:t>
            </a:r>
            <a:endParaRPr lang="en-US" dirty="0"/>
          </a:p>
        </p:txBody>
      </p:sp>
      <p:pic>
        <p:nvPicPr>
          <p:cNvPr id="5" name="内容占位符 12">
            <a:extLst>
              <a:ext uri="{FF2B5EF4-FFF2-40B4-BE49-F238E27FC236}">
                <a16:creationId xmlns:a16="http://schemas.microsoft.com/office/drawing/2014/main" id="{238C31CD-3674-91CA-373A-A4E83D63D788}"/>
              </a:ext>
            </a:extLst>
          </p:cNvPr>
          <p:cNvPicPr>
            <a:picLocks noChangeAspect="1"/>
          </p:cNvPicPr>
          <p:nvPr/>
        </p:nvPicPr>
        <p:blipFill>
          <a:blip r:embed="rId3"/>
          <a:stretch>
            <a:fillRect/>
          </a:stretch>
        </p:blipFill>
        <p:spPr>
          <a:xfrm>
            <a:off x="914400" y="1589157"/>
            <a:ext cx="5181600" cy="1839843"/>
          </a:xfrm>
          <a:prstGeom prst="rect">
            <a:avLst/>
          </a:prstGeom>
        </p:spPr>
      </p:pic>
      <p:sp>
        <p:nvSpPr>
          <p:cNvPr id="6" name="TextBox 2">
            <a:extLst>
              <a:ext uri="{FF2B5EF4-FFF2-40B4-BE49-F238E27FC236}">
                <a16:creationId xmlns:a16="http://schemas.microsoft.com/office/drawing/2014/main" id="{E021810C-7F6F-2138-7875-BC158203581C}"/>
              </a:ext>
            </a:extLst>
          </p:cNvPr>
          <p:cNvSpPr txBox="1"/>
          <p:nvPr/>
        </p:nvSpPr>
        <p:spPr>
          <a:xfrm>
            <a:off x="830953" y="4245221"/>
            <a:ext cx="6098058" cy="1754326"/>
          </a:xfrm>
          <a:prstGeom prst="rect">
            <a:avLst/>
          </a:prstGeom>
          <a:noFill/>
        </p:spPr>
        <p:txBody>
          <a:bodyPr wrap="square">
            <a:spAutoFit/>
          </a:bodyPr>
          <a:lstStyle/>
          <a:p>
            <a:r>
              <a:rPr lang="zh-CN" altLang="en-US" dirty="0"/>
              <a:t>评测指标：</a:t>
            </a:r>
            <a:endParaRPr lang="en-US" altLang="zh-CN" dirty="0"/>
          </a:p>
          <a:p>
            <a:r>
              <a:rPr lang="en-US" altLang="zh-CN" dirty="0"/>
              <a:t>	API</a:t>
            </a:r>
            <a:r>
              <a:rPr lang="zh-CN" altLang="en-US" dirty="0"/>
              <a:t> 调用：</a:t>
            </a:r>
            <a:r>
              <a:rPr lang="en-US" altLang="zh-CN" dirty="0"/>
              <a:t>API</a:t>
            </a:r>
            <a:r>
              <a:rPr lang="zh-CN" altLang="en-US" dirty="0"/>
              <a:t>名字，参数，</a:t>
            </a:r>
            <a:r>
              <a:rPr lang="en-US" altLang="zh-CN" dirty="0"/>
              <a:t>Accuracy</a:t>
            </a:r>
          </a:p>
          <a:p>
            <a:r>
              <a:rPr lang="en-US" altLang="zh-CN" dirty="0"/>
              <a:t>	</a:t>
            </a:r>
            <a:r>
              <a:rPr lang="zh-CN" altLang="en-US" dirty="0"/>
              <a:t>调用后的对话：文本匹配，</a:t>
            </a:r>
            <a:r>
              <a:rPr lang="en-US" altLang="zh-CN" dirty="0"/>
              <a:t>ROUGE</a:t>
            </a:r>
          </a:p>
          <a:p>
            <a:r>
              <a:rPr lang="zh-CN" altLang="en-US" dirty="0"/>
              <a:t>评测结果</a:t>
            </a:r>
            <a:endParaRPr lang="en-US" altLang="zh-CN" dirty="0"/>
          </a:p>
          <a:p>
            <a:pPr lvl="1"/>
            <a:r>
              <a:rPr lang="en-US" altLang="zh-CN" dirty="0"/>
              <a:t>	GPT-3.5 </a:t>
            </a:r>
            <a:r>
              <a:rPr lang="zh-CN" altLang="en-US" dirty="0"/>
              <a:t>在前两级评测上优于 </a:t>
            </a:r>
            <a:r>
              <a:rPr lang="en-US" altLang="zh-CN" dirty="0"/>
              <a:t>GPT-3</a:t>
            </a:r>
          </a:p>
          <a:p>
            <a:pPr lvl="1"/>
            <a:r>
              <a:rPr lang="en-US" altLang="zh-CN" dirty="0"/>
              <a:t>	GPT-4 </a:t>
            </a:r>
            <a:r>
              <a:rPr lang="zh-CN" altLang="en-US" dirty="0"/>
              <a:t>在三级评测上优于 </a:t>
            </a:r>
            <a:r>
              <a:rPr lang="en-US" altLang="zh-CN" dirty="0"/>
              <a:t>GPT-3.5</a:t>
            </a:r>
            <a:endParaRPr lang="zh-CN" altLang="en-US" dirty="0"/>
          </a:p>
        </p:txBody>
      </p:sp>
    </p:spTree>
    <p:extLst>
      <p:ext uri="{BB962C8B-B14F-4D97-AF65-F5344CB8AC3E}">
        <p14:creationId xmlns:p14="http://schemas.microsoft.com/office/powerpoint/2010/main" val="141062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E8611-6185-B264-C76D-2B6AFF9E16D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AECD2EF-ADC7-0DAA-8747-C8F337C2132F}"/>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HuggingGPT</a:t>
            </a:r>
            <a:r>
              <a:rPr lang="zh-CN" altLang="en-US" sz="3600" dirty="0">
                <a:latin typeface="等线" panose="02010600030101010101" pitchFamily="2" charset="-122"/>
                <a:ea typeface="等线" panose="02010600030101010101" pitchFamily="2" charset="-122"/>
                <a:cs typeface="Arial Hebrew" charset="-79"/>
              </a:rPr>
              <a:t>：社区精神</a:t>
            </a:r>
            <a:endParaRPr lang="zh-CN" altLang="en-US" dirty="0">
              <a:latin typeface="DengXian" charset="-122"/>
              <a:ea typeface="DengXian" charset="-122"/>
            </a:endParaRPr>
          </a:p>
        </p:txBody>
      </p:sp>
      <p:sp>
        <p:nvSpPr>
          <p:cNvPr id="3" name="内容占位符 1">
            <a:extLst>
              <a:ext uri="{FF2B5EF4-FFF2-40B4-BE49-F238E27FC236}">
                <a16:creationId xmlns:a16="http://schemas.microsoft.com/office/drawing/2014/main" id="{F0B83D44-CC5C-42C3-7312-688C92FAC70C}"/>
              </a:ext>
            </a:extLst>
          </p:cNvPr>
          <p:cNvSpPr txBox="1">
            <a:spLocks/>
          </p:cNvSpPr>
          <p:nvPr/>
        </p:nvSpPr>
        <p:spPr>
          <a:xfrm>
            <a:off x="1004660" y="5274926"/>
            <a:ext cx="10515600" cy="14542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机器难题社区的众多模型作为工具</a:t>
            </a:r>
            <a:endParaRPr lang="en-US" altLang="zh-CN" dirty="0"/>
          </a:p>
          <a:p>
            <a:pPr lvl="1"/>
            <a:r>
              <a:rPr lang="zh-CN" altLang="en-US" dirty="0"/>
              <a:t>由大模型分析任务，并挑选合适的</a:t>
            </a:r>
            <a:r>
              <a:rPr lang="en-US" altLang="zh-CN" dirty="0" err="1"/>
              <a:t>huggingface</a:t>
            </a:r>
            <a:r>
              <a:rPr lang="zh-CN" altLang="en-US" dirty="0"/>
              <a:t>模型</a:t>
            </a:r>
            <a:endParaRPr lang="en-US" altLang="zh-CN" dirty="0"/>
          </a:p>
          <a:p>
            <a:pPr lvl="1"/>
            <a:r>
              <a:rPr lang="zh-CN" altLang="en-US" dirty="0"/>
              <a:t>由</a:t>
            </a:r>
            <a:r>
              <a:rPr lang="en-US" altLang="zh-CN" dirty="0" err="1"/>
              <a:t>huggingface</a:t>
            </a:r>
            <a:r>
              <a:rPr lang="zh-CN" altLang="en-US" dirty="0"/>
              <a:t>模型提供所需能力</a:t>
            </a:r>
            <a:endParaRPr lang="en-US" altLang="zh-CN" dirty="0"/>
          </a:p>
        </p:txBody>
      </p:sp>
      <p:pic>
        <p:nvPicPr>
          <p:cNvPr id="4" name="Picture 7" descr="A diagram of a giraffe&#10;&#10;Description automatically generated">
            <a:extLst>
              <a:ext uri="{FF2B5EF4-FFF2-40B4-BE49-F238E27FC236}">
                <a16:creationId xmlns:a16="http://schemas.microsoft.com/office/drawing/2014/main" id="{3DC59B8A-56AA-918D-3B7F-9E5AECF26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170" y="1373315"/>
            <a:ext cx="8627165" cy="3901611"/>
          </a:xfrm>
          <a:prstGeom prst="rect">
            <a:avLst/>
          </a:prstGeom>
        </p:spPr>
      </p:pic>
    </p:spTree>
    <p:extLst>
      <p:ext uri="{BB962C8B-B14F-4D97-AF65-F5344CB8AC3E}">
        <p14:creationId xmlns:p14="http://schemas.microsoft.com/office/powerpoint/2010/main" val="20679906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3591A-D4D7-B966-B3A7-B11E483F0A2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898B8F0-A244-612B-A9CA-4AF5EEE161B5}"/>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HuggingGPT</a:t>
            </a:r>
            <a:r>
              <a:rPr lang="zh-CN" altLang="en-US" sz="3600" dirty="0">
                <a:latin typeface="等线" panose="02010600030101010101" pitchFamily="2" charset="-122"/>
                <a:ea typeface="等线" panose="02010600030101010101" pitchFamily="2" charset="-122"/>
                <a:cs typeface="Arial Hebrew" charset="-79"/>
              </a:rPr>
              <a:t>：如何高效使用海量</a:t>
            </a:r>
            <a:r>
              <a:rPr lang="en-US" altLang="zh-CN" sz="3600" dirty="0" err="1">
                <a:latin typeface="等线" panose="02010600030101010101" pitchFamily="2" charset="-122"/>
                <a:ea typeface="等线" panose="02010600030101010101" pitchFamily="2" charset="-122"/>
                <a:cs typeface="Arial Hebrew" charset="-79"/>
              </a:rPr>
              <a:t>huggingface</a:t>
            </a:r>
            <a:r>
              <a:rPr lang="zh-CN" altLang="en-US" sz="3600" dirty="0">
                <a:latin typeface="等线" panose="02010600030101010101" pitchFamily="2" charset="-122"/>
                <a:ea typeface="等线" panose="02010600030101010101" pitchFamily="2" charset="-122"/>
                <a:cs typeface="Arial Hebrew" charset="-79"/>
              </a:rPr>
              <a:t>模型</a:t>
            </a:r>
            <a:endParaRPr lang="zh-CN" altLang="en-US" dirty="0">
              <a:latin typeface="DengXian" charset="-122"/>
              <a:ea typeface="DengXian" charset="-122"/>
            </a:endParaRPr>
          </a:p>
        </p:txBody>
      </p:sp>
      <p:sp>
        <p:nvSpPr>
          <p:cNvPr id="3" name="内容占位符 1">
            <a:extLst>
              <a:ext uri="{FF2B5EF4-FFF2-40B4-BE49-F238E27FC236}">
                <a16:creationId xmlns:a16="http://schemas.microsoft.com/office/drawing/2014/main" id="{6BF310F0-D388-0F05-E343-9E4629BB66E7}"/>
              </a:ext>
            </a:extLst>
          </p:cNvPr>
          <p:cNvSpPr txBox="1">
            <a:spLocks/>
          </p:cNvSpPr>
          <p:nvPr/>
        </p:nvSpPr>
        <p:spPr>
          <a:xfrm>
            <a:off x="5006008" y="1407595"/>
            <a:ext cx="7185992"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任务规划</a:t>
            </a:r>
            <a:endParaRPr lang="en-US" altLang="zh-CN" dirty="0"/>
          </a:p>
          <a:p>
            <a:pPr lvl="1"/>
            <a:r>
              <a:rPr lang="zh-CN" altLang="en-US" sz="2800" dirty="0"/>
              <a:t>大模型根据用户输入列出任务清单</a:t>
            </a:r>
            <a:endParaRPr lang="en-US" altLang="zh-CN" sz="2800" dirty="0"/>
          </a:p>
          <a:p>
            <a:r>
              <a:rPr lang="zh-CN" altLang="en-US" dirty="0"/>
              <a:t>模型选择</a:t>
            </a:r>
            <a:endParaRPr lang="en-US" altLang="zh-CN" dirty="0"/>
          </a:p>
          <a:p>
            <a:pPr lvl="1"/>
            <a:r>
              <a:rPr lang="zh-CN" altLang="en-US" sz="2800" dirty="0"/>
              <a:t>大模型比较任务清单与模型的描述，选择合适的模型</a:t>
            </a:r>
            <a:endParaRPr lang="en-US" altLang="zh-CN" sz="2800" dirty="0"/>
          </a:p>
          <a:p>
            <a:r>
              <a:rPr lang="zh-CN" altLang="en-US" dirty="0"/>
              <a:t>任务执行</a:t>
            </a:r>
            <a:endParaRPr lang="en-US" altLang="zh-CN" dirty="0"/>
          </a:p>
          <a:p>
            <a:pPr lvl="1"/>
            <a:r>
              <a:rPr lang="en-US" altLang="zh-CN" sz="2800" dirty="0" err="1"/>
              <a:t>huggingface</a:t>
            </a:r>
            <a:r>
              <a:rPr lang="zh-CN" altLang="en-US" sz="2800" dirty="0"/>
              <a:t>模型执行清单上的各个任务</a:t>
            </a:r>
            <a:endParaRPr lang="en-US" altLang="zh-CN" sz="2800" dirty="0"/>
          </a:p>
          <a:p>
            <a:r>
              <a:rPr lang="zh-CN" altLang="en-US" dirty="0"/>
              <a:t>结果生成</a:t>
            </a:r>
            <a:endParaRPr lang="en-US" altLang="zh-CN" dirty="0"/>
          </a:p>
          <a:p>
            <a:pPr lvl="1"/>
            <a:r>
              <a:rPr lang="zh-CN" altLang="en-US" sz="2800" dirty="0"/>
              <a:t>大模型总结模型返回的结果</a:t>
            </a:r>
            <a:endParaRPr lang="en-US" altLang="zh-CN" sz="2800" dirty="0"/>
          </a:p>
        </p:txBody>
      </p:sp>
      <p:sp>
        <p:nvSpPr>
          <p:cNvPr id="4" name="TextBox 4">
            <a:extLst>
              <a:ext uri="{FF2B5EF4-FFF2-40B4-BE49-F238E27FC236}">
                <a16:creationId xmlns:a16="http://schemas.microsoft.com/office/drawing/2014/main" id="{956B51CC-0583-B4D4-D159-92FFE5371CE1}"/>
              </a:ext>
            </a:extLst>
          </p:cNvPr>
          <p:cNvSpPr txBox="1"/>
          <p:nvPr/>
        </p:nvSpPr>
        <p:spPr>
          <a:xfrm>
            <a:off x="828260" y="6125063"/>
            <a:ext cx="9287312" cy="369332"/>
          </a:xfrm>
          <a:prstGeom prst="rect">
            <a:avLst/>
          </a:prstGeom>
          <a:noFill/>
        </p:spPr>
        <p:txBody>
          <a:bodyPr wrap="square">
            <a:spAutoFit/>
          </a:bodyPr>
          <a:lstStyle/>
          <a:p>
            <a:r>
              <a:rPr lang="en-US" dirty="0" err="1"/>
              <a:t>HuggingGPT</a:t>
            </a:r>
            <a:r>
              <a:rPr lang="zh-CN" altLang="en-US" dirty="0"/>
              <a:t>：</a:t>
            </a:r>
            <a:r>
              <a:rPr lang="en-US" altLang="zh-CN" dirty="0"/>
              <a:t>Solving AI Tasks with </a:t>
            </a:r>
            <a:r>
              <a:rPr lang="en-US" altLang="zh-CN" dirty="0" err="1"/>
              <a:t>ChatGPT</a:t>
            </a:r>
            <a:r>
              <a:rPr lang="en-US" altLang="zh-CN" dirty="0"/>
              <a:t> and its Friends in Hugging Face, 2023</a:t>
            </a:r>
            <a:endParaRPr lang="en-CN" dirty="0"/>
          </a:p>
        </p:txBody>
      </p:sp>
      <p:pic>
        <p:nvPicPr>
          <p:cNvPr id="5" name="内容占位符 6">
            <a:extLst>
              <a:ext uri="{FF2B5EF4-FFF2-40B4-BE49-F238E27FC236}">
                <a16:creationId xmlns:a16="http://schemas.microsoft.com/office/drawing/2014/main" id="{5D80FDDC-C026-5724-CDB4-6CA43E40651F}"/>
              </a:ext>
            </a:extLst>
          </p:cNvPr>
          <p:cNvPicPr>
            <a:picLocks noChangeAspect="1"/>
          </p:cNvPicPr>
          <p:nvPr/>
        </p:nvPicPr>
        <p:blipFill>
          <a:blip r:embed="rId3"/>
          <a:stretch>
            <a:fillRect/>
          </a:stretch>
        </p:blipFill>
        <p:spPr>
          <a:xfrm>
            <a:off x="828260" y="1408572"/>
            <a:ext cx="3662192" cy="4351338"/>
          </a:xfrm>
          <a:prstGeom prst="rect">
            <a:avLst/>
          </a:prstGeom>
        </p:spPr>
      </p:pic>
    </p:spTree>
    <p:extLst>
      <p:ext uri="{BB962C8B-B14F-4D97-AF65-F5344CB8AC3E}">
        <p14:creationId xmlns:p14="http://schemas.microsoft.com/office/powerpoint/2010/main" val="4174457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10F9A-45D7-2DE4-AC3A-3D151316CA9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3D404F8-DEE5-3777-9AD8-0006F0386F34}"/>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HuggingGPT</a:t>
            </a:r>
            <a:r>
              <a:rPr lang="zh-CN" altLang="en-US" sz="3600" dirty="0">
                <a:latin typeface="等线" panose="02010600030101010101" pitchFamily="2" charset="-122"/>
                <a:ea typeface="等线" panose="02010600030101010101" pitchFamily="2" charset="-122"/>
                <a:cs typeface="Arial Hebrew" charset="-79"/>
              </a:rPr>
              <a:t>：社区精神</a:t>
            </a:r>
            <a:endParaRPr lang="zh-CN" altLang="en-US" dirty="0">
              <a:latin typeface="DengXian" charset="-122"/>
              <a:ea typeface="DengXian" charset="-122"/>
            </a:endParaRPr>
          </a:p>
        </p:txBody>
      </p:sp>
      <p:sp>
        <p:nvSpPr>
          <p:cNvPr id="3" name="内容占位符 1">
            <a:extLst>
              <a:ext uri="{FF2B5EF4-FFF2-40B4-BE49-F238E27FC236}">
                <a16:creationId xmlns:a16="http://schemas.microsoft.com/office/drawing/2014/main" id="{E7602D06-C932-2730-EBE0-3AC8CD260140}"/>
              </a:ext>
            </a:extLst>
          </p:cNvPr>
          <p:cNvSpPr txBox="1">
            <a:spLocks/>
          </p:cNvSpPr>
          <p:nvPr/>
        </p:nvSpPr>
        <p:spPr>
          <a:xfrm>
            <a:off x="3742708" y="1769940"/>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全过程采用上下文学习</a:t>
            </a:r>
            <a:endParaRPr lang="en-US" altLang="zh-CN" dirty="0"/>
          </a:p>
          <a:p>
            <a:pPr lvl="1"/>
            <a:r>
              <a:rPr lang="zh-CN" altLang="en-US" dirty="0"/>
              <a:t>利用 </a:t>
            </a:r>
            <a:r>
              <a:rPr lang="en-US" altLang="zh-CN" dirty="0"/>
              <a:t>GPT-3.5</a:t>
            </a:r>
            <a:r>
              <a:rPr lang="zh-CN" altLang="en-US" dirty="0"/>
              <a:t>、</a:t>
            </a:r>
            <a:r>
              <a:rPr lang="en-US" altLang="zh-CN" dirty="0"/>
              <a:t>GPT-4 </a:t>
            </a:r>
            <a:r>
              <a:rPr lang="zh-CN" altLang="en-US" dirty="0"/>
              <a:t>等超大模型</a:t>
            </a:r>
            <a:endParaRPr lang="en-US" altLang="zh-CN" dirty="0"/>
          </a:p>
          <a:p>
            <a:pPr lvl="1"/>
            <a:r>
              <a:rPr lang="zh-CN" altLang="en-US" dirty="0"/>
              <a:t>不再需要针对 </a:t>
            </a:r>
            <a:r>
              <a:rPr lang="en-US" altLang="zh-CN" dirty="0"/>
              <a:t>API </a:t>
            </a:r>
            <a:r>
              <a:rPr lang="zh-CN" altLang="en-US" dirty="0"/>
              <a:t>调用精调</a:t>
            </a:r>
            <a:endParaRPr lang="en-US" altLang="zh-CN" dirty="0"/>
          </a:p>
          <a:p>
            <a:r>
              <a:rPr lang="zh-CN" altLang="en-US" dirty="0"/>
              <a:t> </a:t>
            </a:r>
            <a:r>
              <a:rPr lang="en-US" altLang="zh-CN" dirty="0"/>
              <a:t>GPT 3.5 </a:t>
            </a:r>
            <a:r>
              <a:rPr lang="zh-CN" altLang="en-US" dirty="0"/>
              <a:t>有强大任务规划能力</a:t>
            </a:r>
            <a:endParaRPr lang="en-US" altLang="zh-CN" dirty="0"/>
          </a:p>
          <a:p>
            <a:pPr lvl="1"/>
            <a:r>
              <a:rPr lang="zh-CN" altLang="en-US" dirty="0"/>
              <a:t>涵盖单任务、线性、分支多任务</a:t>
            </a:r>
            <a:endParaRPr lang="en-US" altLang="zh-CN" dirty="0"/>
          </a:p>
          <a:p>
            <a:pPr lvl="1"/>
            <a:r>
              <a:rPr lang="zh-CN" altLang="en-US" dirty="0"/>
              <a:t>优于 </a:t>
            </a:r>
            <a:r>
              <a:rPr lang="en-US" altLang="zh-CN" dirty="0"/>
              <a:t>Alpaca</a:t>
            </a:r>
            <a:r>
              <a:rPr lang="zh-CN" altLang="en-US" dirty="0"/>
              <a:t> 和 </a:t>
            </a:r>
            <a:r>
              <a:rPr lang="en-US" altLang="zh-CN" dirty="0"/>
              <a:t>Vicuna</a:t>
            </a:r>
          </a:p>
        </p:txBody>
      </p:sp>
      <p:sp>
        <p:nvSpPr>
          <p:cNvPr id="4" name="TextBox 7">
            <a:extLst>
              <a:ext uri="{FF2B5EF4-FFF2-40B4-BE49-F238E27FC236}">
                <a16:creationId xmlns:a16="http://schemas.microsoft.com/office/drawing/2014/main" id="{6F124CE4-A171-CD26-62C5-8815284A17E1}"/>
              </a:ext>
            </a:extLst>
          </p:cNvPr>
          <p:cNvSpPr txBox="1"/>
          <p:nvPr/>
        </p:nvSpPr>
        <p:spPr>
          <a:xfrm>
            <a:off x="921390" y="6076735"/>
            <a:ext cx="9354424" cy="369332"/>
          </a:xfrm>
          <a:prstGeom prst="rect">
            <a:avLst/>
          </a:prstGeom>
          <a:noFill/>
        </p:spPr>
        <p:txBody>
          <a:bodyPr wrap="square">
            <a:spAutoFit/>
          </a:bodyPr>
          <a:lstStyle/>
          <a:p>
            <a:r>
              <a:rPr lang="en-US" dirty="0" err="1"/>
              <a:t>HuggingGPT</a:t>
            </a:r>
            <a:r>
              <a:rPr lang="zh-CN" altLang="en-US" dirty="0"/>
              <a:t>：</a:t>
            </a:r>
            <a:r>
              <a:rPr lang="en-US" altLang="zh-CN" dirty="0"/>
              <a:t>Solving AI Tasks with </a:t>
            </a:r>
            <a:r>
              <a:rPr lang="en-US" altLang="zh-CN" dirty="0" err="1"/>
              <a:t>ChatGPT</a:t>
            </a:r>
            <a:r>
              <a:rPr lang="en-US" altLang="zh-CN" dirty="0"/>
              <a:t> and its Friends in Hugging Face, 2023</a:t>
            </a:r>
            <a:endParaRPr lang="en-CN" dirty="0"/>
          </a:p>
        </p:txBody>
      </p:sp>
      <p:pic>
        <p:nvPicPr>
          <p:cNvPr id="5" name="内容占位符 9">
            <a:extLst>
              <a:ext uri="{FF2B5EF4-FFF2-40B4-BE49-F238E27FC236}">
                <a16:creationId xmlns:a16="http://schemas.microsoft.com/office/drawing/2014/main" id="{3953B860-BB0E-42FF-B22F-692EAAB7B4D1}"/>
              </a:ext>
            </a:extLst>
          </p:cNvPr>
          <p:cNvPicPr>
            <a:picLocks noChangeAspect="1"/>
          </p:cNvPicPr>
          <p:nvPr/>
        </p:nvPicPr>
        <p:blipFill>
          <a:blip r:embed="rId3"/>
          <a:stretch>
            <a:fillRect/>
          </a:stretch>
        </p:blipFill>
        <p:spPr>
          <a:xfrm>
            <a:off x="417101" y="1769940"/>
            <a:ext cx="3325607" cy="4351338"/>
          </a:xfrm>
          <a:prstGeom prst="rect">
            <a:avLst/>
          </a:prstGeom>
        </p:spPr>
      </p:pic>
      <p:pic>
        <p:nvPicPr>
          <p:cNvPr id="6" name="图片 11">
            <a:extLst>
              <a:ext uri="{FF2B5EF4-FFF2-40B4-BE49-F238E27FC236}">
                <a16:creationId xmlns:a16="http://schemas.microsoft.com/office/drawing/2014/main" id="{98EC3035-DFF8-5E92-BE44-2A5D4A5ACDFF}"/>
              </a:ext>
            </a:extLst>
          </p:cNvPr>
          <p:cNvPicPr>
            <a:picLocks noChangeAspect="1"/>
          </p:cNvPicPr>
          <p:nvPr/>
        </p:nvPicPr>
        <p:blipFill>
          <a:blip r:embed="rId4"/>
          <a:stretch>
            <a:fillRect/>
          </a:stretch>
        </p:blipFill>
        <p:spPr>
          <a:xfrm>
            <a:off x="4334327" y="4563841"/>
            <a:ext cx="3998362" cy="1512894"/>
          </a:xfrm>
          <a:prstGeom prst="rect">
            <a:avLst/>
          </a:prstGeom>
        </p:spPr>
      </p:pic>
      <p:pic>
        <p:nvPicPr>
          <p:cNvPr id="7" name="图片 14">
            <a:extLst>
              <a:ext uri="{FF2B5EF4-FFF2-40B4-BE49-F238E27FC236}">
                <a16:creationId xmlns:a16="http://schemas.microsoft.com/office/drawing/2014/main" id="{70C6AAD2-77AD-73C3-CD8B-8EA49CCE2C0C}"/>
              </a:ext>
            </a:extLst>
          </p:cNvPr>
          <p:cNvPicPr>
            <a:picLocks noChangeAspect="1"/>
          </p:cNvPicPr>
          <p:nvPr/>
        </p:nvPicPr>
        <p:blipFill>
          <a:blip r:embed="rId5"/>
          <a:stretch>
            <a:fillRect/>
          </a:stretch>
        </p:blipFill>
        <p:spPr>
          <a:xfrm>
            <a:off x="8951257" y="1769603"/>
            <a:ext cx="3115110" cy="1390844"/>
          </a:xfrm>
          <a:prstGeom prst="rect">
            <a:avLst/>
          </a:prstGeom>
        </p:spPr>
      </p:pic>
      <p:pic>
        <p:nvPicPr>
          <p:cNvPr id="8" name="图片 16">
            <a:extLst>
              <a:ext uri="{FF2B5EF4-FFF2-40B4-BE49-F238E27FC236}">
                <a16:creationId xmlns:a16="http://schemas.microsoft.com/office/drawing/2014/main" id="{670E77C5-F0CB-C636-31F0-5A22975C0C37}"/>
              </a:ext>
            </a:extLst>
          </p:cNvPr>
          <p:cNvPicPr>
            <a:picLocks noChangeAspect="1"/>
          </p:cNvPicPr>
          <p:nvPr/>
        </p:nvPicPr>
        <p:blipFill>
          <a:blip r:embed="rId6"/>
          <a:stretch>
            <a:fillRect/>
          </a:stretch>
        </p:blipFill>
        <p:spPr>
          <a:xfrm>
            <a:off x="8924308" y="3160447"/>
            <a:ext cx="3142059" cy="1407180"/>
          </a:xfrm>
          <a:prstGeom prst="rect">
            <a:avLst/>
          </a:prstGeom>
        </p:spPr>
      </p:pic>
      <p:pic>
        <p:nvPicPr>
          <p:cNvPr id="9" name="图片 18">
            <a:extLst>
              <a:ext uri="{FF2B5EF4-FFF2-40B4-BE49-F238E27FC236}">
                <a16:creationId xmlns:a16="http://schemas.microsoft.com/office/drawing/2014/main" id="{6AABCDA6-53C1-F2CD-D177-D43FF0E81929}"/>
              </a:ext>
            </a:extLst>
          </p:cNvPr>
          <p:cNvPicPr>
            <a:picLocks noChangeAspect="1"/>
          </p:cNvPicPr>
          <p:nvPr/>
        </p:nvPicPr>
        <p:blipFill>
          <a:blip r:embed="rId7"/>
          <a:stretch>
            <a:fillRect/>
          </a:stretch>
        </p:blipFill>
        <p:spPr>
          <a:xfrm>
            <a:off x="8408256" y="4685891"/>
            <a:ext cx="3658111" cy="1267002"/>
          </a:xfrm>
          <a:prstGeom prst="rect">
            <a:avLst/>
          </a:prstGeom>
        </p:spPr>
      </p:pic>
    </p:spTree>
    <p:extLst>
      <p:ext uri="{BB962C8B-B14F-4D97-AF65-F5344CB8AC3E}">
        <p14:creationId xmlns:p14="http://schemas.microsoft.com/office/powerpoint/2010/main" val="1947235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BD11E-BDBE-8F61-62DF-B05F64D644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7BEFFEC-BACB-6F33-8304-570408184635}"/>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ToolLLM</a:t>
            </a:r>
            <a:r>
              <a:rPr lang="zh-CN" altLang="en-US" sz="3600" dirty="0">
                <a:latin typeface="等线" panose="02010600030101010101" pitchFamily="2" charset="-122"/>
                <a:ea typeface="等线" panose="02010600030101010101" pitchFamily="2" charset="-122"/>
                <a:cs typeface="Arial Hebrew" charset="-79"/>
              </a:rPr>
              <a:t>：开源通用工具学习框架</a:t>
            </a:r>
            <a:endParaRPr lang="zh-CN" altLang="en-US" dirty="0">
              <a:latin typeface="DengXian" charset="-122"/>
              <a:ea typeface="DengXian" charset="-122"/>
            </a:endParaRPr>
          </a:p>
        </p:txBody>
      </p:sp>
      <p:sp>
        <p:nvSpPr>
          <p:cNvPr id="3" name="TextBox 8">
            <a:extLst>
              <a:ext uri="{FF2B5EF4-FFF2-40B4-BE49-F238E27FC236}">
                <a16:creationId xmlns:a16="http://schemas.microsoft.com/office/drawing/2014/main" id="{FA8D392A-24FF-F19C-0279-2E9EC8CB7C38}"/>
              </a:ext>
            </a:extLst>
          </p:cNvPr>
          <p:cNvSpPr txBox="1"/>
          <p:nvPr/>
        </p:nvSpPr>
        <p:spPr>
          <a:xfrm>
            <a:off x="966989" y="6230935"/>
            <a:ext cx="9455092" cy="369332"/>
          </a:xfrm>
          <a:prstGeom prst="rect">
            <a:avLst/>
          </a:prstGeom>
          <a:noFill/>
        </p:spPr>
        <p:txBody>
          <a:bodyPr wrap="square">
            <a:spAutoFit/>
          </a:bodyPr>
          <a:lstStyle/>
          <a:p>
            <a:r>
              <a:rPr lang="en-CN" dirty="0"/>
              <a:t>TOOLLLM</a:t>
            </a:r>
            <a:r>
              <a:rPr lang="zh-CN" altLang="en-US" dirty="0"/>
              <a:t>：</a:t>
            </a:r>
            <a:r>
              <a:rPr lang="en-CN" altLang="zh-CN" dirty="0"/>
              <a:t>Facilitating Large Language Modles to Master 16000+ Real-World APIs, 2023</a:t>
            </a:r>
            <a:endParaRPr lang="en-CN" dirty="0"/>
          </a:p>
        </p:txBody>
      </p:sp>
      <p:pic>
        <p:nvPicPr>
          <p:cNvPr id="4" name="Content Placeholder 4" descr="A diagram of a dog&#10;&#10;Description automatically generated">
            <a:extLst>
              <a:ext uri="{FF2B5EF4-FFF2-40B4-BE49-F238E27FC236}">
                <a16:creationId xmlns:a16="http://schemas.microsoft.com/office/drawing/2014/main" id="{D04DF878-43A2-31CA-EFA4-7F54B6C6D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89" y="1491422"/>
            <a:ext cx="10033000" cy="2552700"/>
          </a:xfrm>
          <a:prstGeom prst="rect">
            <a:avLst/>
          </a:prstGeom>
        </p:spPr>
      </p:pic>
      <p:sp>
        <p:nvSpPr>
          <p:cNvPr id="5" name="TextBox 6">
            <a:extLst>
              <a:ext uri="{FF2B5EF4-FFF2-40B4-BE49-F238E27FC236}">
                <a16:creationId xmlns:a16="http://schemas.microsoft.com/office/drawing/2014/main" id="{E7761A2B-E109-207E-3F61-CE099F5F928F}"/>
              </a:ext>
            </a:extLst>
          </p:cNvPr>
          <p:cNvSpPr txBox="1"/>
          <p:nvPr/>
        </p:nvSpPr>
        <p:spPr>
          <a:xfrm>
            <a:off x="1208288" y="4044122"/>
            <a:ext cx="10748065" cy="2241960"/>
          </a:xfrm>
          <a:prstGeom prst="rect">
            <a:avLst/>
          </a:prstGeom>
          <a:noFill/>
        </p:spPr>
        <p:txBody>
          <a:bodyPr wrap="square">
            <a:spAutoFit/>
          </a:bodyPr>
          <a:lstStyle/>
          <a:p>
            <a:pPr>
              <a:lnSpc>
                <a:spcPct val="150000"/>
              </a:lnSpc>
            </a:pPr>
            <a:r>
              <a:rPr lang="en-US" altLang="zh-CN" sz="2400" b="0" dirty="0" err="1">
                <a:latin typeface="Times New Roman Regular" panose="02020603050405020304" charset="0"/>
                <a:ea typeface="黑体" charset="0"/>
                <a:cs typeface="Times New Roman Regular" panose="02020603050405020304" charset="0"/>
              </a:rPr>
              <a:t>ToolLLaMA</a:t>
            </a:r>
            <a:r>
              <a:rPr lang="zh-CN" altLang="en-US" sz="2400" b="0" dirty="0">
                <a:latin typeface="Times New Roman Regular" panose="02020603050405020304" charset="0"/>
                <a:ea typeface="黑体" charset="0"/>
                <a:cs typeface="Times New Roman Regular" panose="02020603050405020304" charset="0"/>
              </a:rPr>
              <a:t>是在</a:t>
            </a:r>
            <a:r>
              <a:rPr lang="zh-CN" altLang="en-US" sz="2400" dirty="0">
                <a:solidFill>
                  <a:schemeClr val="accent1"/>
                </a:solidFill>
                <a:latin typeface="Times New Roman Bold" panose="02020603050405020304" charset="0"/>
                <a:ea typeface="黑体" charset="0"/>
                <a:cs typeface="Times New Roman Bold" panose="02020603050405020304" charset="0"/>
              </a:rPr>
              <a:t>LLaMA-2-7b</a:t>
            </a:r>
            <a:r>
              <a:rPr lang="zh-CN" altLang="en-US" sz="2400" b="0" dirty="0">
                <a:latin typeface="Times New Roman Regular" panose="02020603050405020304" charset="0"/>
                <a:ea typeface="黑体" charset="0"/>
                <a:cs typeface="Times New Roman Regular" panose="02020603050405020304" charset="0"/>
              </a:rPr>
              <a:t>上微调得到的模型</a:t>
            </a:r>
          </a:p>
          <a:p>
            <a:pPr>
              <a:lnSpc>
                <a:spcPct val="150000"/>
              </a:lnSpc>
            </a:pPr>
            <a:r>
              <a:rPr lang="zh-CN" altLang="en-US" sz="2400" b="0" dirty="0">
                <a:latin typeface="Times New Roman Regular" panose="02020603050405020304" charset="0"/>
                <a:ea typeface="黑体" charset="0"/>
                <a:cs typeface="Times New Roman Regular" panose="02020603050405020304" charset="0"/>
              </a:rPr>
              <a:t>基于</a:t>
            </a:r>
            <a:r>
              <a:rPr lang="en-US" altLang="zh-CN" sz="2400" b="0" dirty="0" err="1">
                <a:latin typeface="Times New Roman Regular" panose="02020603050405020304" charset="0"/>
                <a:ea typeface="黑体" charset="0"/>
                <a:cs typeface="Times New Roman Regular" panose="02020603050405020304" charset="0"/>
              </a:rPr>
              <a:t>RapidAPI</a:t>
            </a:r>
            <a:r>
              <a:rPr lang="zh-CN" altLang="en-US" sz="2400" b="0" dirty="0">
                <a:latin typeface="Times New Roman Regular" panose="02020603050405020304" charset="0"/>
                <a:ea typeface="黑体" charset="0"/>
                <a:cs typeface="Times New Roman Regular" panose="02020603050405020304" charset="0"/>
              </a:rPr>
              <a:t>平台上</a:t>
            </a:r>
            <a:r>
              <a:rPr lang="en-US" altLang="zh-CN" sz="2400" dirty="0">
                <a:solidFill>
                  <a:schemeClr val="accent1"/>
                </a:solidFill>
                <a:latin typeface="Times New Roman Regular" panose="02020603050405020304" charset="0"/>
                <a:ea typeface="黑体" charset="0"/>
                <a:cs typeface="Times New Roman Regular" panose="02020603050405020304" charset="0"/>
              </a:rPr>
              <a:t>16000</a:t>
            </a:r>
            <a:r>
              <a:rPr lang="zh-CN" altLang="en-US" sz="2400" dirty="0">
                <a:solidFill>
                  <a:schemeClr val="accent1"/>
                </a:solidFill>
                <a:latin typeface="Times New Roman Regular" panose="02020603050405020304" charset="0"/>
                <a:ea typeface="黑体" charset="0"/>
                <a:cs typeface="Times New Roman Regular" panose="02020603050405020304" charset="0"/>
              </a:rPr>
              <a:t>多种</a:t>
            </a:r>
            <a:r>
              <a:rPr lang="zh-CN" altLang="en-US" sz="2400" b="0" dirty="0">
                <a:latin typeface="Times New Roman Regular" panose="02020603050405020304" charset="0"/>
                <a:ea typeface="黑体" charset="0"/>
                <a:cs typeface="Times New Roman Regular" panose="02020603050405020304" charset="0"/>
              </a:rPr>
              <a:t>不同的工具，允许模型</a:t>
            </a:r>
            <a:r>
              <a:rPr lang="zh-CN" altLang="en-US" sz="2400" dirty="0">
                <a:solidFill>
                  <a:schemeClr val="accent1"/>
                </a:solidFill>
                <a:latin typeface="Times New Roman Regular" panose="02020603050405020304" charset="0"/>
                <a:ea typeface="黑体" charset="0"/>
                <a:cs typeface="Times New Roman Regular" panose="02020603050405020304" charset="0"/>
              </a:rPr>
              <a:t>多次调用不同工具</a:t>
            </a:r>
            <a:endParaRPr lang="zh-CN" altLang="en-US" sz="2400" b="0" dirty="0">
              <a:latin typeface="Times New Roman Regular" panose="02020603050405020304" charset="0"/>
              <a:ea typeface="黑体" charset="0"/>
              <a:cs typeface="Times New Roman Regular" panose="02020603050405020304" charset="0"/>
            </a:endParaRPr>
          </a:p>
          <a:p>
            <a:pPr>
              <a:lnSpc>
                <a:spcPct val="150000"/>
              </a:lnSpc>
            </a:pPr>
            <a:r>
              <a:rPr lang="zh-CN" altLang="en-US" sz="2400" dirty="0">
                <a:latin typeface="Times New Roman Regular" panose="02020603050405020304" charset="0"/>
                <a:ea typeface="黑体" charset="0"/>
                <a:cs typeface="Times New Roman Regular" panose="02020603050405020304" charset="0"/>
              </a:rPr>
              <a:t>基于</a:t>
            </a:r>
            <a:r>
              <a:rPr lang="zh-CN" altLang="en-US" sz="2400" b="0" dirty="0">
                <a:latin typeface="Times New Roman Regular" panose="02020603050405020304" charset="0"/>
                <a:ea typeface="黑体" charset="0"/>
                <a:cs typeface="Times New Roman Regular" panose="02020603050405020304" charset="0"/>
              </a:rPr>
              <a:t>多轮对话数据进行指令微调训练</a:t>
            </a:r>
            <a:endParaRPr lang="en-US" altLang="zh-CN" sz="2400" b="0" dirty="0">
              <a:latin typeface="Times New Roman Regular" panose="02020603050405020304" charset="0"/>
              <a:ea typeface="黑体" charset="0"/>
              <a:cs typeface="Times New Roman Regular" panose="02020603050405020304" charset="0"/>
            </a:endParaRPr>
          </a:p>
          <a:p>
            <a:pPr>
              <a:lnSpc>
                <a:spcPct val="150000"/>
              </a:lnSpc>
            </a:pPr>
            <a:r>
              <a:rPr lang="zh-CN" altLang="en-US" sz="2400" dirty="0">
                <a:latin typeface="Times New Roman Regular" panose="02020603050405020304" charset="0"/>
                <a:ea typeface="黑体" charset="0"/>
                <a:cs typeface="Times New Roman Regular" panose="02020603050405020304" charset="0"/>
              </a:rPr>
              <a:t>系列工具：</a:t>
            </a:r>
            <a:r>
              <a:rPr lang="en-US" altLang="zh-CN" sz="2400" dirty="0" err="1">
                <a:latin typeface="Times New Roman Regular" panose="02020603050405020304" charset="0"/>
                <a:ea typeface="黑体" charset="0"/>
                <a:cs typeface="Times New Roman Regular" panose="02020603050405020304" charset="0"/>
              </a:rPr>
              <a:t>ToolBench</a:t>
            </a:r>
            <a:r>
              <a:rPr lang="zh-CN" altLang="en-US" sz="2400" dirty="0">
                <a:latin typeface="Times New Roman Regular" panose="02020603050405020304" charset="0"/>
                <a:ea typeface="黑体" charset="0"/>
                <a:cs typeface="Times New Roman Regular" panose="02020603050405020304" charset="0"/>
              </a:rPr>
              <a:t>，</a:t>
            </a:r>
            <a:r>
              <a:rPr lang="en-US" altLang="zh-CN" sz="2400" dirty="0">
                <a:latin typeface="Times New Roman Regular" panose="02020603050405020304" charset="0"/>
                <a:ea typeface="黑体" charset="0"/>
                <a:cs typeface="Times New Roman Regular" panose="02020603050405020304" charset="0"/>
              </a:rPr>
              <a:t>API</a:t>
            </a:r>
            <a:r>
              <a:rPr lang="zh-CN" altLang="en-US" sz="2400" dirty="0">
                <a:latin typeface="Times New Roman Regular" panose="02020603050405020304" charset="0"/>
                <a:ea typeface="黑体" charset="0"/>
                <a:cs typeface="Times New Roman Regular" panose="02020603050405020304" charset="0"/>
              </a:rPr>
              <a:t> </a:t>
            </a:r>
            <a:r>
              <a:rPr lang="en-US" altLang="zh-CN" sz="2400" dirty="0">
                <a:latin typeface="Times New Roman Regular" panose="02020603050405020304" charset="0"/>
                <a:ea typeface="黑体" charset="0"/>
                <a:cs typeface="Times New Roman Regular" panose="02020603050405020304" charset="0"/>
              </a:rPr>
              <a:t>Retriever</a:t>
            </a:r>
            <a:r>
              <a:rPr lang="zh-CN" altLang="en-US" sz="2400" dirty="0">
                <a:latin typeface="Times New Roman Regular" panose="02020603050405020304" charset="0"/>
                <a:ea typeface="黑体" charset="0"/>
                <a:cs typeface="Times New Roman Regular" panose="02020603050405020304" charset="0"/>
              </a:rPr>
              <a:t>，</a:t>
            </a:r>
            <a:r>
              <a:rPr lang="en-US" altLang="zh-CN" sz="2400" dirty="0" err="1">
                <a:latin typeface="Times New Roman Regular" panose="02020603050405020304" charset="0"/>
                <a:ea typeface="黑体" charset="0"/>
                <a:cs typeface="Times New Roman Regular" panose="02020603050405020304" charset="0"/>
              </a:rPr>
              <a:t>ToolLLaMA</a:t>
            </a:r>
            <a:r>
              <a:rPr lang="zh-CN" altLang="en-US" sz="2400" dirty="0">
                <a:latin typeface="Times New Roman Regular" panose="02020603050405020304" charset="0"/>
                <a:ea typeface="黑体" charset="0"/>
                <a:cs typeface="Times New Roman Regular" panose="02020603050405020304" charset="0"/>
              </a:rPr>
              <a:t>，</a:t>
            </a:r>
            <a:r>
              <a:rPr lang="en-US" altLang="zh-CN" sz="2400" dirty="0" err="1">
                <a:latin typeface="Times New Roman Regular" panose="02020603050405020304" charset="0"/>
                <a:ea typeface="黑体" charset="0"/>
                <a:cs typeface="Times New Roman Regular" panose="02020603050405020304" charset="0"/>
              </a:rPr>
              <a:t>ToolEval</a:t>
            </a:r>
            <a:endParaRPr lang="zh-CN" altLang="en-US" sz="2400" b="0" dirty="0">
              <a:latin typeface="Times New Roman Regular" panose="02020603050405020304" charset="0"/>
              <a:ea typeface="黑体" charset="0"/>
              <a:cs typeface="Times New Roman Regular" panose="02020603050405020304" charset="0"/>
            </a:endParaRPr>
          </a:p>
        </p:txBody>
      </p:sp>
    </p:spTree>
    <p:extLst>
      <p:ext uri="{BB962C8B-B14F-4D97-AF65-F5344CB8AC3E}">
        <p14:creationId xmlns:p14="http://schemas.microsoft.com/office/powerpoint/2010/main" val="1469268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B05DB-82B1-F5CF-3E6A-DF4F9F1001F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BA5A5FF-BCBC-8C62-F1AC-5D4F199D83FF}"/>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ToolLLM</a:t>
            </a:r>
            <a:r>
              <a:rPr lang="zh-CN" altLang="en-US" sz="3600" dirty="0">
                <a:latin typeface="等线" panose="02010600030101010101" pitchFamily="2" charset="-122"/>
                <a:ea typeface="等线" panose="02010600030101010101" pitchFamily="2" charset="-122"/>
                <a:cs typeface="Arial Hebrew" charset="-79"/>
              </a:rPr>
              <a:t>：</a:t>
            </a:r>
            <a:r>
              <a:rPr lang="zh-CN" altLang="en-US" sz="3600" b="0" dirty="0">
                <a:latin typeface="Times New Roman Regular" panose="02020603050405020304" charset="0"/>
                <a:ea typeface="黑体" charset="0"/>
                <a:cs typeface="Times New Roman Regular" panose="02020603050405020304" charset="0"/>
                <a:sym typeface="+mn-ea"/>
              </a:rPr>
              <a:t>多轮对话数据格式</a:t>
            </a:r>
            <a:endParaRPr lang="zh-CN" altLang="en-US" dirty="0">
              <a:latin typeface="DengXian" charset="-122"/>
              <a:ea typeface="DengXian" charset="-122"/>
            </a:endParaRPr>
          </a:p>
        </p:txBody>
      </p:sp>
      <p:sp>
        <p:nvSpPr>
          <p:cNvPr id="3" name="TextBox 7">
            <a:extLst>
              <a:ext uri="{FF2B5EF4-FFF2-40B4-BE49-F238E27FC236}">
                <a16:creationId xmlns:a16="http://schemas.microsoft.com/office/drawing/2014/main" id="{E8A7EB4A-E9A4-AF79-48BA-56801C374D49}"/>
              </a:ext>
            </a:extLst>
          </p:cNvPr>
          <p:cNvSpPr txBox="1"/>
          <p:nvPr/>
        </p:nvSpPr>
        <p:spPr>
          <a:xfrm>
            <a:off x="864545" y="1427691"/>
            <a:ext cx="9640165" cy="3599190"/>
          </a:xfrm>
          <a:prstGeom prst="rect">
            <a:avLst/>
          </a:prstGeom>
          <a:noFill/>
        </p:spPr>
        <p:txBody>
          <a:bodyPr wrap="square">
            <a:spAutoFit/>
          </a:bodyPr>
          <a:lstStyle/>
          <a:p>
            <a:pPr>
              <a:lnSpc>
                <a:spcPct val="140000"/>
              </a:lnSpc>
            </a:pPr>
            <a:r>
              <a:rPr lang="en-US" altLang="zh-CN" dirty="0">
                <a:solidFill>
                  <a:schemeClr val="accent1"/>
                </a:solidFill>
                <a:latin typeface="Times New Roman Bold" panose="02020603050405020304" charset="0"/>
                <a:ea typeface="黑体" charset="0"/>
                <a:cs typeface="Times New Roman Bold" panose="02020603050405020304" charset="0"/>
                <a:sym typeface="+mn-ea"/>
              </a:rPr>
              <a:t>"user"</a:t>
            </a:r>
            <a:r>
              <a:rPr lang="en-US" altLang="zh-CN" b="0" dirty="0">
                <a:latin typeface="Times New Roman Regular" panose="02020603050405020304" charset="0"/>
                <a:ea typeface="黑体" charset="0"/>
                <a:cs typeface="Times New Roman Regular" panose="02020603050405020304" charset="0"/>
                <a:sym typeface="+mn-ea"/>
              </a:rPr>
              <a:t>: "</a:t>
            </a:r>
            <a:r>
              <a:rPr lang="zh-CN" altLang="en-US" b="0" dirty="0">
                <a:latin typeface="Times New Roman Regular" panose="02020603050405020304" charset="0"/>
                <a:ea typeface="黑体" charset="0"/>
                <a:cs typeface="Times New Roman Regular" panose="02020603050405020304" charset="0"/>
                <a:sym typeface="+mn-ea"/>
              </a:rPr>
              <a:t>我想给我的朋友一个生日惊喜。我知道她最喜欢的女演员是海莉</a:t>
            </a:r>
            <a:r>
              <a:rPr lang="en-US" altLang="zh-CN" b="0" dirty="0">
                <a:latin typeface="Times New Roman Regular" panose="02020603050405020304" charset="0"/>
                <a:ea typeface="黑体" charset="0"/>
                <a:cs typeface="Times New Roman Regular" panose="02020603050405020304" charset="0"/>
                <a:sym typeface="+mn-ea"/>
              </a:rPr>
              <a:t>·</a:t>
            </a:r>
            <a:r>
              <a:rPr lang="zh-CN" altLang="en-US" b="0" dirty="0">
                <a:latin typeface="Times New Roman Regular" panose="02020603050405020304" charset="0"/>
                <a:ea typeface="黑体" charset="0"/>
                <a:cs typeface="Times New Roman Regular" panose="02020603050405020304" charset="0"/>
                <a:sym typeface="+mn-ea"/>
              </a:rPr>
              <a:t>斯坦菲尔德。</a:t>
            </a:r>
            <a:r>
              <a:rPr lang="en-US" altLang="zh-CN" b="0" dirty="0">
                <a:latin typeface="Times New Roman Regular" panose="02020603050405020304" charset="0"/>
                <a:ea typeface="黑体" charset="0"/>
                <a:cs typeface="Times New Roman Regular" panose="02020603050405020304" charset="0"/>
                <a:sym typeface="+mn-ea"/>
              </a:rPr>
              <a:t>"</a:t>
            </a:r>
            <a:endParaRPr lang="zh-CN" altLang="en-US" b="0" dirty="0">
              <a:latin typeface="Times New Roman Regular" panose="02020603050405020304" charset="0"/>
              <a:ea typeface="黑体" charset="0"/>
              <a:cs typeface="Times New Roman Regular" panose="02020603050405020304" charset="0"/>
            </a:endParaRPr>
          </a:p>
          <a:p>
            <a:pPr>
              <a:lnSpc>
                <a:spcPct val="110000"/>
              </a:lnSpc>
            </a:pPr>
            <a:r>
              <a:rPr lang="en-US" altLang="zh-CN" dirty="0">
                <a:solidFill>
                  <a:schemeClr val="accent1"/>
                </a:solidFill>
                <a:latin typeface="Times New Roman Bold" panose="02020603050405020304" charset="0"/>
                <a:ea typeface="黑体" charset="0"/>
                <a:cs typeface="Times New Roman Bold" panose="02020603050405020304" charset="0"/>
                <a:sym typeface="+mn-ea"/>
              </a:rPr>
              <a:t>"assistant"</a:t>
            </a:r>
            <a:r>
              <a:rPr lang="en-US" altLang="zh-CN" b="0" dirty="0">
                <a:latin typeface="Times New Roman Regular" panose="02020603050405020304" charset="0"/>
                <a:ea typeface="黑体" charset="0"/>
                <a:cs typeface="Times New Roman Regular" panose="02020603050405020304" charset="0"/>
                <a:sym typeface="+mn-ea"/>
              </a:rPr>
              <a:t>: "</a:t>
            </a:r>
            <a:r>
              <a:rPr lang="en-US" altLang="zh-CN" b="1" dirty="0">
                <a:latin typeface="Times New Roman Bold" panose="02020603050405020304" charset="0"/>
                <a:ea typeface="黑体" charset="0"/>
                <a:cs typeface="Times New Roman Bold" panose="02020603050405020304" charset="0"/>
                <a:sym typeface="+mn-ea"/>
              </a:rPr>
              <a:t>Thought: </a:t>
            </a:r>
            <a:r>
              <a:rPr lang="zh-CN" altLang="en-US" b="0" dirty="0">
                <a:latin typeface="Times New Roman Regular" panose="02020603050405020304" charset="0"/>
                <a:ea typeface="黑体" charset="0"/>
                <a:cs typeface="Times New Roman Regular" panose="02020603050405020304" charset="0"/>
                <a:sym typeface="+mn-ea"/>
              </a:rPr>
              <a:t>我需要首先获取海莉</a:t>
            </a:r>
            <a:r>
              <a:rPr lang="en-US" altLang="zh-CN" b="0" dirty="0">
                <a:latin typeface="Times New Roman Regular" panose="02020603050405020304" charset="0"/>
                <a:ea typeface="黑体" charset="0"/>
                <a:cs typeface="Times New Roman Regular" panose="02020603050405020304" charset="0"/>
                <a:sym typeface="+mn-ea"/>
              </a:rPr>
              <a:t>·</a:t>
            </a:r>
            <a:r>
              <a:rPr lang="zh-CN" altLang="en-US" b="0" dirty="0">
                <a:latin typeface="Times New Roman Regular" panose="02020603050405020304" charset="0"/>
                <a:ea typeface="黑体" charset="0"/>
                <a:cs typeface="Times New Roman Regular" panose="02020603050405020304" charset="0"/>
                <a:sym typeface="+mn-ea"/>
              </a:rPr>
              <a:t>斯坦菲尔德的信息。</a:t>
            </a:r>
            <a:endParaRPr lang="zh-CN" altLang="en-US" b="0" dirty="0">
              <a:latin typeface="Times New Roman Regular" panose="02020603050405020304" charset="0"/>
              <a:ea typeface="黑体" charset="0"/>
              <a:cs typeface="Times New Roman Regular" panose="02020603050405020304" charset="0"/>
            </a:endParaRPr>
          </a:p>
          <a:p>
            <a:pPr>
              <a:lnSpc>
                <a:spcPct val="110000"/>
              </a:lnSpc>
            </a:pPr>
            <a:r>
              <a:rPr lang="en-US" altLang="zh-CN" b="1" dirty="0">
                <a:latin typeface="Times New Roman Bold" panose="02020603050405020304" charset="0"/>
                <a:ea typeface="黑体" charset="0"/>
                <a:cs typeface="Times New Roman Bold" panose="02020603050405020304" charset="0"/>
                <a:sym typeface="+mn-ea"/>
              </a:rPr>
              <a:t>API Name:</a:t>
            </a:r>
            <a:r>
              <a:rPr lang="en-US" altLang="zh-CN" b="0" dirty="0">
                <a:latin typeface="Times New Roman Regular" panose="02020603050405020304" charset="0"/>
                <a:ea typeface="黑体" charset="0"/>
                <a:cs typeface="Times New Roman Regular" panose="02020603050405020304" charset="0"/>
                <a:sym typeface="+mn-ea"/>
              </a:rPr>
              <a:t> </a:t>
            </a:r>
            <a:r>
              <a:rPr lang="en-US" altLang="zh-CN" b="0" dirty="0" err="1">
                <a:latin typeface="Times New Roman Regular" panose="02020603050405020304" charset="0"/>
                <a:ea typeface="黑体" charset="0"/>
                <a:cs typeface="Times New Roman Regular" panose="02020603050405020304" charset="0"/>
                <a:sym typeface="+mn-ea"/>
              </a:rPr>
              <a:t>get_extra_character_details</a:t>
            </a:r>
            <a:endParaRPr lang="en-US" altLang="zh-CN" b="0" dirty="0">
              <a:latin typeface="Times New Roman Regular" panose="02020603050405020304" charset="0"/>
              <a:ea typeface="黑体" charset="0"/>
              <a:cs typeface="Times New Roman Regular" panose="02020603050405020304" charset="0"/>
            </a:endParaRPr>
          </a:p>
          <a:p>
            <a:pPr>
              <a:lnSpc>
                <a:spcPct val="110000"/>
              </a:lnSpc>
            </a:pPr>
            <a:r>
              <a:rPr lang="en-US" altLang="zh-CN" b="1" dirty="0">
                <a:latin typeface="Times New Roman Bold" panose="02020603050405020304" charset="0"/>
                <a:ea typeface="黑体" charset="0"/>
                <a:cs typeface="Times New Roman Bold" panose="02020603050405020304" charset="0"/>
                <a:sym typeface="+mn-ea"/>
              </a:rPr>
              <a:t>Arguments: </a:t>
            </a:r>
            <a:r>
              <a:rPr lang="en-US" altLang="zh-CN" b="0" dirty="0">
                <a:latin typeface="Times New Roman Regular" panose="02020603050405020304" charset="0"/>
                <a:ea typeface="黑体" charset="0"/>
                <a:cs typeface="Times New Roman Regular" panose="02020603050405020304" charset="0"/>
                <a:sym typeface="+mn-ea"/>
              </a:rPr>
              <a:t>{"name": "Hailee Steinfeld"}"</a:t>
            </a:r>
          </a:p>
          <a:p>
            <a:pPr>
              <a:lnSpc>
                <a:spcPct val="110000"/>
              </a:lnSpc>
            </a:pPr>
            <a:r>
              <a:rPr lang="en-US" altLang="zh-CN" dirty="0">
                <a:solidFill>
                  <a:schemeClr val="accent1"/>
                </a:solidFill>
                <a:latin typeface="Times New Roman Bold" panose="02020603050405020304" charset="0"/>
                <a:ea typeface="黑体" charset="0"/>
                <a:cs typeface="Times New Roman Bold" panose="02020603050405020304" charset="0"/>
                <a:sym typeface="+mn-ea"/>
              </a:rPr>
              <a:t>"function"</a:t>
            </a:r>
            <a:r>
              <a:rPr lang="en-US" altLang="zh-CN" b="0" dirty="0">
                <a:latin typeface="Times New Roman Regular" panose="02020603050405020304" charset="0"/>
                <a:ea typeface="黑体" charset="0"/>
                <a:cs typeface="Times New Roman Regular" panose="02020603050405020304" charset="0"/>
                <a:sym typeface="+mn-ea"/>
              </a:rPr>
              <a:t>: "{"</a:t>
            </a:r>
            <a:r>
              <a:rPr lang="en-US" b="0" dirty="0">
                <a:latin typeface="Times New Roman Regular" panose="02020603050405020304" charset="0"/>
                <a:ea typeface="黑体" charset="0"/>
                <a:cs typeface="Times New Roman Regular" panose="02020603050405020304" charset="0"/>
                <a:sym typeface="+mn-ea"/>
              </a:rPr>
              <a:t>age</a:t>
            </a:r>
            <a:r>
              <a:rPr lang="en-US" altLang="zh-CN" b="0" dirty="0">
                <a:latin typeface="Times New Roman Regular" panose="02020603050405020304" charset="0"/>
                <a:ea typeface="黑体" charset="0"/>
                <a:cs typeface="Times New Roman Regular" panose="02020603050405020304" charset="0"/>
                <a:sym typeface="+mn-ea"/>
              </a:rPr>
              <a:t>"</a:t>
            </a:r>
            <a:r>
              <a:rPr lang="en-US" b="0" dirty="0">
                <a:latin typeface="Times New Roman Regular" panose="02020603050405020304" charset="0"/>
                <a:ea typeface="黑体" charset="0"/>
                <a:cs typeface="Times New Roman Regular" panose="02020603050405020304" charset="0"/>
                <a:sym typeface="+mn-ea"/>
              </a:rPr>
              <a:t>: 28, </a:t>
            </a:r>
            <a:r>
              <a:rPr lang="en-US" altLang="zh-CN" b="0" dirty="0">
                <a:latin typeface="Times New Roman Regular" panose="02020603050405020304" charset="0"/>
                <a:ea typeface="黑体" charset="0"/>
                <a:cs typeface="Times New Roman Regular" panose="02020603050405020304" charset="0"/>
                <a:sym typeface="+mn-ea"/>
              </a:rPr>
              <a:t>"</a:t>
            </a:r>
            <a:r>
              <a:rPr lang="en-US" b="0" dirty="0">
                <a:latin typeface="Times New Roman Regular" panose="02020603050405020304" charset="0"/>
                <a:ea typeface="黑体" charset="0"/>
                <a:cs typeface="Times New Roman Regular" panose="02020603050405020304" charset="0"/>
                <a:sym typeface="+mn-ea"/>
              </a:rPr>
              <a:t>recent movies</a:t>
            </a:r>
            <a:r>
              <a:rPr lang="en-US" altLang="zh-CN" b="0" dirty="0">
                <a:latin typeface="Times New Roman Regular" panose="02020603050405020304" charset="0"/>
                <a:ea typeface="黑体" charset="0"/>
                <a:cs typeface="Times New Roman Regular" panose="02020603050405020304" charset="0"/>
                <a:sym typeface="+mn-ea"/>
              </a:rPr>
              <a:t>"</a:t>
            </a:r>
            <a:r>
              <a:rPr lang="en-US" b="0" dirty="0">
                <a:latin typeface="Times New Roman Regular" panose="02020603050405020304" charset="0"/>
                <a:ea typeface="黑体" charset="0"/>
                <a:cs typeface="Times New Roman Regular" panose="02020603050405020304" charset="0"/>
                <a:sym typeface="+mn-ea"/>
              </a:rPr>
              <a:t>: [</a:t>
            </a:r>
            <a:r>
              <a:rPr lang="en-US" altLang="zh-CN" b="0" dirty="0">
                <a:latin typeface="Times New Roman Regular" panose="02020603050405020304" charset="0"/>
                <a:ea typeface="黑体" charset="0"/>
                <a:cs typeface="Times New Roman Regular" panose="02020603050405020304" charset="0"/>
                <a:sym typeface="+mn-ea"/>
              </a:rPr>
              <a:t>"</a:t>
            </a:r>
            <a:r>
              <a:rPr lang="en-US" b="0" dirty="0">
                <a:latin typeface="Times New Roman Regular" panose="02020603050405020304" charset="0"/>
                <a:ea typeface="黑体" charset="0"/>
                <a:cs typeface="Times New Roman Regular" panose="02020603050405020304" charset="0"/>
                <a:sym typeface="+mn-ea"/>
              </a:rPr>
              <a:t>Spider-Man: Across the Spider-Verse</a:t>
            </a:r>
            <a:r>
              <a:rPr lang="en-US" altLang="zh-CN" b="0" dirty="0">
                <a:latin typeface="Times New Roman Regular" panose="02020603050405020304" charset="0"/>
                <a:ea typeface="黑体" charset="0"/>
                <a:cs typeface="Times New Roman Regular" panose="02020603050405020304" charset="0"/>
                <a:sym typeface="+mn-ea"/>
              </a:rPr>
              <a:t>"</a:t>
            </a:r>
            <a:r>
              <a:rPr lang="en-US" b="0" dirty="0">
                <a:latin typeface="Times New Roman Regular" panose="02020603050405020304" charset="0"/>
                <a:ea typeface="黑体" charset="0"/>
                <a:cs typeface="Times New Roman Regular" panose="02020603050405020304" charset="0"/>
                <a:sym typeface="+mn-ea"/>
              </a:rPr>
              <a:t> …]}</a:t>
            </a:r>
            <a:r>
              <a:rPr lang="en-US" altLang="zh-CN" b="0" dirty="0">
                <a:latin typeface="Times New Roman Regular" panose="02020603050405020304" charset="0"/>
                <a:ea typeface="黑体" charset="0"/>
                <a:cs typeface="Times New Roman Regular" panose="02020603050405020304" charset="0"/>
                <a:sym typeface="+mn-ea"/>
              </a:rPr>
              <a:t>"</a:t>
            </a:r>
          </a:p>
          <a:p>
            <a:pPr>
              <a:lnSpc>
                <a:spcPct val="110000"/>
              </a:lnSpc>
            </a:pPr>
            <a:r>
              <a:rPr lang="en-US" altLang="zh-CN" dirty="0">
                <a:solidFill>
                  <a:schemeClr val="accent1"/>
                </a:solidFill>
                <a:latin typeface="Times New Roman Bold" panose="02020603050405020304" charset="0"/>
                <a:ea typeface="黑体" charset="0"/>
                <a:cs typeface="Times New Roman Bold" panose="02020603050405020304" charset="0"/>
                <a:sym typeface="+mn-ea"/>
              </a:rPr>
              <a:t>"assistant"</a:t>
            </a:r>
            <a:r>
              <a:rPr lang="en-US" altLang="zh-CN" b="0" dirty="0">
                <a:latin typeface="Times New Roman Regular" panose="02020603050405020304" charset="0"/>
                <a:ea typeface="黑体" charset="0"/>
                <a:cs typeface="Times New Roman Regular" panose="02020603050405020304" charset="0"/>
                <a:sym typeface="+mn-ea"/>
              </a:rPr>
              <a:t>:  "</a:t>
            </a:r>
            <a:r>
              <a:rPr lang="en-US" altLang="zh-CN" b="1" dirty="0">
                <a:latin typeface="Times New Roman Bold" panose="02020603050405020304" charset="0"/>
                <a:ea typeface="黑体" charset="0"/>
                <a:cs typeface="Times New Roman Bold" panose="02020603050405020304" charset="0"/>
                <a:sym typeface="+mn-ea"/>
              </a:rPr>
              <a:t>Thought: </a:t>
            </a:r>
            <a:r>
              <a:rPr lang="zh-CN" altLang="en-US" b="0" dirty="0">
                <a:latin typeface="Times New Roman Regular" panose="02020603050405020304" charset="0"/>
                <a:ea typeface="黑体" charset="0"/>
                <a:cs typeface="Times New Roman Regular" panose="02020603050405020304" charset="0"/>
                <a:sym typeface="+mn-ea"/>
              </a:rPr>
              <a:t>我需要</a:t>
            </a:r>
            <a:r>
              <a:rPr lang="en-US" altLang="zh-CN" b="0" dirty="0">
                <a:latin typeface="Times New Roman Regular" panose="02020603050405020304" charset="0"/>
                <a:ea typeface="黑体" charset="0"/>
                <a:cs typeface="Times New Roman Regular" panose="02020603050405020304" charset="0"/>
                <a:sym typeface="+mn-ea"/>
              </a:rPr>
              <a:t>..."</a:t>
            </a:r>
          </a:p>
          <a:p>
            <a:pPr>
              <a:lnSpc>
                <a:spcPct val="110000"/>
              </a:lnSpc>
            </a:pPr>
            <a:r>
              <a:rPr lang="en-US" altLang="zh-CN" dirty="0">
                <a:solidFill>
                  <a:schemeClr val="accent1"/>
                </a:solidFill>
                <a:latin typeface="Times New Roman Bold" panose="02020603050405020304" charset="0"/>
                <a:ea typeface="黑体" charset="0"/>
                <a:cs typeface="Times New Roman Bold" panose="02020603050405020304" charset="0"/>
                <a:sym typeface="+mn-ea"/>
              </a:rPr>
              <a:t>"function"</a:t>
            </a:r>
            <a:r>
              <a:rPr lang="en-US" altLang="zh-CN" b="0" dirty="0">
                <a:latin typeface="Times New Roman Regular" panose="02020603050405020304" charset="0"/>
                <a:ea typeface="黑体" charset="0"/>
                <a:cs typeface="Times New Roman Regular" panose="02020603050405020304" charset="0"/>
                <a:sym typeface="+mn-ea"/>
              </a:rPr>
              <a:t>: </a:t>
            </a:r>
            <a:r>
              <a:rPr lang="en-US" b="0" dirty="0">
                <a:latin typeface="Times New Roman Regular" panose="02020603050405020304" charset="0"/>
                <a:ea typeface="黑体" charset="0"/>
                <a:cs typeface="Times New Roman Regular" panose="02020603050405020304" charset="0"/>
                <a:sym typeface="+mn-ea"/>
              </a:rPr>
              <a:t>...</a:t>
            </a:r>
          </a:p>
          <a:p>
            <a:pPr>
              <a:lnSpc>
                <a:spcPct val="110000"/>
              </a:lnSpc>
            </a:pPr>
            <a:r>
              <a:rPr lang="en-US" altLang="zh-CN" dirty="0">
                <a:solidFill>
                  <a:schemeClr val="accent1"/>
                </a:solidFill>
                <a:latin typeface="Times New Roman Bold" panose="02020603050405020304" charset="0"/>
                <a:ea typeface="黑体" charset="0"/>
                <a:cs typeface="Times New Roman Bold" panose="02020603050405020304" charset="0"/>
                <a:sym typeface="+mn-ea"/>
              </a:rPr>
              <a:t>"assistant"</a:t>
            </a:r>
            <a:r>
              <a:rPr lang="en-US" altLang="zh-CN" b="0" dirty="0">
                <a:latin typeface="Times New Roman Regular" panose="02020603050405020304" charset="0"/>
                <a:ea typeface="黑体" charset="0"/>
                <a:cs typeface="Times New Roman Regular" panose="02020603050405020304" charset="0"/>
                <a:sym typeface="+mn-ea"/>
              </a:rPr>
              <a:t>: "</a:t>
            </a:r>
            <a:r>
              <a:rPr lang="en-US" altLang="zh-CN" b="1" dirty="0">
                <a:latin typeface="Times New Roman Bold" panose="02020603050405020304" charset="0"/>
                <a:ea typeface="黑体" charset="0"/>
                <a:cs typeface="Times New Roman Bold" panose="02020603050405020304" charset="0"/>
                <a:sym typeface="+mn-ea"/>
              </a:rPr>
              <a:t>Thought: </a:t>
            </a:r>
            <a:r>
              <a:rPr lang="zh-CN" altLang="en-US" b="0" dirty="0">
                <a:latin typeface="Times New Roman Regular" panose="02020603050405020304" charset="0"/>
                <a:ea typeface="黑体" charset="0"/>
                <a:cs typeface="Times New Roman Regular" panose="02020603050405020304" charset="0"/>
                <a:sym typeface="+mn-ea"/>
              </a:rPr>
              <a:t>我可以进行回答了。</a:t>
            </a:r>
            <a:endParaRPr lang="zh-CN" altLang="en-US" b="0" dirty="0">
              <a:latin typeface="Times New Roman Regular" panose="02020603050405020304" charset="0"/>
              <a:ea typeface="黑体" charset="0"/>
              <a:cs typeface="Times New Roman Regular" panose="02020603050405020304" charset="0"/>
            </a:endParaRPr>
          </a:p>
          <a:p>
            <a:pPr>
              <a:lnSpc>
                <a:spcPct val="110000"/>
              </a:lnSpc>
            </a:pPr>
            <a:r>
              <a:rPr lang="en-US" altLang="zh-CN" b="1" dirty="0">
                <a:latin typeface="Times New Roman Bold" panose="02020603050405020304" charset="0"/>
                <a:ea typeface="黑体" charset="0"/>
                <a:cs typeface="Times New Roman Bold" panose="02020603050405020304" charset="0"/>
                <a:sym typeface="+mn-ea"/>
              </a:rPr>
              <a:t>API Name: </a:t>
            </a:r>
            <a:r>
              <a:rPr lang="en-US" altLang="zh-CN" dirty="0">
                <a:solidFill>
                  <a:schemeClr val="accent2"/>
                </a:solidFill>
                <a:latin typeface="Times New Roman Bold" panose="02020603050405020304" charset="0"/>
                <a:ea typeface="黑体" charset="0"/>
                <a:cs typeface="Times New Roman Bold" panose="02020603050405020304" charset="0"/>
                <a:sym typeface="+mn-ea"/>
              </a:rPr>
              <a:t>Finish with Final Answer</a:t>
            </a:r>
            <a:endParaRPr lang="en-US" altLang="zh-CN" b="0" dirty="0">
              <a:latin typeface="Times New Roman Regular" panose="02020603050405020304" charset="0"/>
              <a:ea typeface="黑体" charset="0"/>
              <a:cs typeface="Times New Roman Regular" panose="02020603050405020304" charset="0"/>
              <a:sym typeface="+mn-ea"/>
            </a:endParaRPr>
          </a:p>
          <a:p>
            <a:pPr>
              <a:lnSpc>
                <a:spcPct val="130000"/>
              </a:lnSpc>
            </a:pPr>
            <a:r>
              <a:rPr lang="en-US" altLang="zh-CN" b="1" dirty="0">
                <a:latin typeface="Times New Roman Bold" panose="02020603050405020304" charset="0"/>
                <a:ea typeface="黑体" charset="0"/>
                <a:cs typeface="Times New Roman Bold" panose="02020603050405020304" charset="0"/>
                <a:sym typeface="+mn-ea"/>
              </a:rPr>
              <a:t>Arguments:</a:t>
            </a:r>
            <a:r>
              <a:rPr lang="en-US" altLang="zh-CN" b="0" dirty="0">
                <a:latin typeface="Times New Roman Regular" panose="02020603050405020304" charset="0"/>
                <a:ea typeface="黑体" charset="0"/>
                <a:cs typeface="Times New Roman Regular" panose="02020603050405020304" charset="0"/>
                <a:sym typeface="+mn-ea"/>
              </a:rPr>
              <a:t> {"Answer": "</a:t>
            </a:r>
            <a:r>
              <a:rPr lang="zh-CN" altLang="en-US" b="0" dirty="0">
                <a:latin typeface="Times New Roman Regular" panose="02020603050405020304" charset="0"/>
                <a:ea typeface="黑体" charset="0"/>
                <a:cs typeface="Times New Roman Regular" panose="02020603050405020304" charset="0"/>
                <a:sym typeface="+mn-ea"/>
              </a:rPr>
              <a:t>海莉</a:t>
            </a:r>
            <a:r>
              <a:rPr lang="en-US" altLang="zh-CN" b="0" dirty="0">
                <a:latin typeface="Times New Roman Regular" panose="02020603050405020304" charset="0"/>
                <a:ea typeface="黑体" charset="0"/>
                <a:cs typeface="Times New Roman Regular" panose="02020603050405020304" charset="0"/>
                <a:sym typeface="+mn-ea"/>
              </a:rPr>
              <a:t>·</a:t>
            </a:r>
            <a:r>
              <a:rPr lang="zh-CN" altLang="en-US" b="0" dirty="0">
                <a:latin typeface="Times New Roman Regular" panose="02020603050405020304" charset="0"/>
                <a:ea typeface="黑体" charset="0"/>
                <a:cs typeface="Times New Roman Regular" panose="02020603050405020304" charset="0"/>
                <a:sym typeface="+mn-ea"/>
              </a:rPr>
              <a:t>斯坦菲尔德最近在</a:t>
            </a:r>
            <a:r>
              <a:rPr lang="en-US" b="0" dirty="0">
                <a:latin typeface="Times New Roman Regular" panose="02020603050405020304" charset="0"/>
                <a:ea typeface="黑体" charset="0"/>
                <a:cs typeface="Times New Roman Regular" panose="02020603050405020304" charset="0"/>
                <a:sym typeface="+mn-ea"/>
              </a:rPr>
              <a:t>Spider-Man: Across the Spider-Verse</a:t>
            </a:r>
            <a:r>
              <a:rPr lang="zh-CN" altLang="en-US" b="0" dirty="0">
                <a:latin typeface="Times New Roman Regular" panose="02020603050405020304" charset="0"/>
                <a:ea typeface="黑体" charset="0"/>
                <a:cs typeface="Times New Roman Regular" panose="02020603050405020304" charset="0"/>
                <a:sym typeface="+mn-ea"/>
              </a:rPr>
              <a:t>中为蜘蛛女配音。你可以买一个蜘蛛女面具作为礼物，她可能会喜欢的。</a:t>
            </a:r>
            <a:r>
              <a:rPr lang="en-US" altLang="zh-CN" b="0" dirty="0">
                <a:latin typeface="Times New Roman Regular" panose="02020603050405020304" charset="0"/>
                <a:ea typeface="黑体" charset="0"/>
                <a:cs typeface="Times New Roman Regular" panose="02020603050405020304" charset="0"/>
                <a:sym typeface="+mn-ea"/>
              </a:rPr>
              <a:t>"}"</a:t>
            </a:r>
          </a:p>
        </p:txBody>
      </p:sp>
      <p:sp>
        <p:nvSpPr>
          <p:cNvPr id="4" name="文本框 6">
            <a:extLst>
              <a:ext uri="{FF2B5EF4-FFF2-40B4-BE49-F238E27FC236}">
                <a16:creationId xmlns:a16="http://schemas.microsoft.com/office/drawing/2014/main" id="{1D0BEBA9-6FFB-15BC-0745-77A6106B5B51}"/>
              </a:ext>
            </a:extLst>
          </p:cNvPr>
          <p:cNvSpPr txBox="1"/>
          <p:nvPr/>
        </p:nvSpPr>
        <p:spPr>
          <a:xfrm>
            <a:off x="838200" y="5112453"/>
            <a:ext cx="10949305" cy="1751249"/>
          </a:xfrm>
          <a:prstGeom prst="rect">
            <a:avLst/>
          </a:prstGeom>
          <a:noFill/>
        </p:spPr>
        <p:txBody>
          <a:bodyPr wrap="square" rtlCol="0">
            <a:spAutoFit/>
          </a:bodyPr>
          <a:lstStyle/>
          <a:p>
            <a:pPr marL="0" indent="0" algn="l">
              <a:lnSpc>
                <a:spcPct val="130000"/>
              </a:lnSpc>
              <a:buNone/>
            </a:pPr>
            <a:r>
              <a:rPr lang="en-US" altLang="zh-CN" sz="2200" dirty="0">
                <a:latin typeface="Times New Roman Regular" panose="02020603050405020304" charset="0"/>
                <a:ea typeface="黑体" charset="0"/>
                <a:cs typeface="Times New Roman Regular" panose="02020603050405020304" charset="0"/>
                <a:sym typeface="+mn-ea"/>
              </a:rPr>
              <a:t>assistant</a:t>
            </a:r>
            <a:r>
              <a:rPr lang="zh-CN" altLang="en-US" sz="2200" dirty="0">
                <a:latin typeface="Times New Roman Regular" panose="02020603050405020304" charset="0"/>
                <a:ea typeface="黑体" charset="0"/>
                <a:cs typeface="Times New Roman Regular" panose="02020603050405020304" charset="0"/>
                <a:sym typeface="+mn-ea"/>
              </a:rPr>
              <a:t>的回答应该包括</a:t>
            </a:r>
            <a:r>
              <a:rPr lang="en-US" altLang="zh-CN" sz="2200" b="1" dirty="0">
                <a:latin typeface="Times New Roman Regular" panose="02020603050405020304" charset="0"/>
                <a:ea typeface="黑体" charset="0"/>
                <a:cs typeface="Times New Roman Regular" panose="02020603050405020304" charset="0"/>
                <a:sym typeface="+mn-ea"/>
              </a:rPr>
              <a:t>Thought</a:t>
            </a:r>
            <a:r>
              <a:rPr lang="zh-CN" altLang="en-US" sz="2200" b="1" dirty="0">
                <a:latin typeface="Times New Roman Regular" panose="02020603050405020304" charset="0"/>
                <a:ea typeface="黑体" charset="0"/>
                <a:cs typeface="Times New Roman Regular" panose="02020603050405020304" charset="0"/>
                <a:sym typeface="+mn-ea"/>
              </a:rPr>
              <a:t>、</a:t>
            </a:r>
            <a:r>
              <a:rPr lang="en-US" altLang="zh-CN" sz="2200" b="1" dirty="0">
                <a:latin typeface="Times New Roman Regular" panose="02020603050405020304" charset="0"/>
                <a:ea typeface="黑体" charset="0"/>
                <a:cs typeface="Times New Roman Regular" panose="02020603050405020304" charset="0"/>
                <a:sym typeface="+mn-ea"/>
              </a:rPr>
              <a:t>API Name</a:t>
            </a:r>
            <a:r>
              <a:rPr lang="zh-CN" altLang="en-US" sz="2200" b="1" dirty="0">
                <a:latin typeface="Times New Roman Regular" panose="02020603050405020304" charset="0"/>
                <a:ea typeface="黑体" charset="0"/>
                <a:cs typeface="Times New Roman Regular" panose="02020603050405020304" charset="0"/>
                <a:sym typeface="+mn-ea"/>
              </a:rPr>
              <a:t>、</a:t>
            </a:r>
            <a:r>
              <a:rPr lang="en-US" altLang="zh-CN" sz="2200" b="1" dirty="0">
                <a:latin typeface="Times New Roman Regular" panose="02020603050405020304" charset="0"/>
                <a:ea typeface="黑体" charset="0"/>
                <a:cs typeface="Times New Roman Regular" panose="02020603050405020304" charset="0"/>
                <a:sym typeface="+mn-ea"/>
              </a:rPr>
              <a:t>Arguments</a:t>
            </a:r>
            <a:r>
              <a:rPr lang="zh-CN" altLang="en-US" sz="2200" dirty="0">
                <a:latin typeface="Times New Roman Regular" panose="02020603050405020304" charset="0"/>
                <a:ea typeface="黑体" charset="0"/>
                <a:cs typeface="Times New Roman Regular" panose="02020603050405020304" charset="0"/>
                <a:sym typeface="+mn-ea"/>
              </a:rPr>
              <a:t>三个部分</a:t>
            </a:r>
            <a:endParaRPr lang="zh-CN" altLang="en-US" sz="2200" b="0" dirty="0">
              <a:latin typeface="Times New Roman Regular" panose="02020603050405020304" charset="0"/>
              <a:ea typeface="黑体" charset="0"/>
              <a:cs typeface="Times New Roman Regular" panose="02020603050405020304" charset="0"/>
              <a:sym typeface="+mn-ea"/>
            </a:endParaRPr>
          </a:p>
          <a:p>
            <a:pPr marL="0" indent="0" algn="l">
              <a:lnSpc>
                <a:spcPct val="130000"/>
              </a:lnSpc>
              <a:buNone/>
            </a:pPr>
            <a:r>
              <a:rPr lang="zh-CN" altLang="en-US" sz="2200" dirty="0">
                <a:latin typeface="Times New Roman Regular" panose="02020603050405020304" charset="0"/>
                <a:ea typeface="黑体" charset="0"/>
                <a:cs typeface="Times New Roman Regular" panose="02020603050405020304" charset="0"/>
                <a:sym typeface="+mn-ea"/>
              </a:rPr>
              <a:t>在</a:t>
            </a:r>
            <a:r>
              <a:rPr lang="en-US" altLang="zh-CN" sz="2200" dirty="0">
                <a:latin typeface="Times New Roman Regular" panose="02020603050405020304" charset="0"/>
                <a:ea typeface="黑体" charset="0"/>
                <a:cs typeface="Times New Roman Regular" panose="02020603050405020304" charset="0"/>
                <a:sym typeface="+mn-ea"/>
              </a:rPr>
              <a:t>user</a:t>
            </a:r>
            <a:r>
              <a:rPr lang="zh-CN" altLang="en-US" sz="2200" dirty="0">
                <a:latin typeface="Times New Roman Regular" panose="02020603050405020304" charset="0"/>
                <a:ea typeface="黑体" charset="0"/>
                <a:cs typeface="Times New Roman Regular" panose="02020603050405020304" charset="0"/>
                <a:sym typeface="+mn-ea"/>
              </a:rPr>
              <a:t>输入问题之后，模型会不断生成</a:t>
            </a:r>
            <a:r>
              <a:rPr lang="en-US" altLang="zh-CN" sz="2200" dirty="0">
                <a:latin typeface="Times New Roman Regular" panose="02020603050405020304" charset="0"/>
                <a:ea typeface="黑体" charset="0"/>
                <a:cs typeface="Times New Roman Regular" panose="02020603050405020304" charset="0"/>
                <a:sym typeface="+mn-ea"/>
              </a:rPr>
              <a:t>assistant</a:t>
            </a:r>
            <a:r>
              <a:rPr lang="zh-CN" altLang="en-US" sz="2200" dirty="0">
                <a:latin typeface="Times New Roman Regular" panose="02020603050405020304" charset="0"/>
                <a:ea typeface="黑体" charset="0"/>
                <a:cs typeface="Times New Roman Regular" panose="02020603050405020304" charset="0"/>
                <a:sym typeface="+mn-ea"/>
              </a:rPr>
              <a:t>和</a:t>
            </a:r>
            <a:r>
              <a:rPr lang="en-US" altLang="zh-CN" sz="2200" dirty="0">
                <a:latin typeface="Times New Roman Regular" panose="02020603050405020304" charset="0"/>
                <a:ea typeface="黑体" charset="0"/>
                <a:cs typeface="Times New Roman Regular" panose="02020603050405020304" charset="0"/>
                <a:sym typeface="+mn-ea"/>
              </a:rPr>
              <a:t>function</a:t>
            </a:r>
            <a:r>
              <a:rPr lang="zh-CN" altLang="en-US" sz="2200" dirty="0">
                <a:latin typeface="Times New Roman Regular" panose="02020603050405020304" charset="0"/>
                <a:ea typeface="黑体" charset="0"/>
                <a:cs typeface="Times New Roman Regular" panose="02020603050405020304" charset="0"/>
                <a:sym typeface="+mn-ea"/>
              </a:rPr>
              <a:t>之间的对话，不断调用工具，直到</a:t>
            </a:r>
            <a:r>
              <a:rPr lang="zh-CN" altLang="en-US" sz="2200" dirty="0">
                <a:solidFill>
                  <a:schemeClr val="accent2"/>
                </a:solidFill>
                <a:latin typeface="Times New Roman Bold" panose="02020603050405020304" charset="0"/>
                <a:ea typeface="黑体" charset="0"/>
                <a:cs typeface="Times New Roman Bold" panose="02020603050405020304" charset="0"/>
                <a:sym typeface="+mn-ea"/>
              </a:rPr>
              <a:t>Finish with Final Answer</a:t>
            </a:r>
            <a:r>
              <a:rPr lang="zh-CN" altLang="en-US" sz="2200" dirty="0">
                <a:latin typeface="Times New Roman Regular" panose="02020603050405020304" charset="0"/>
                <a:ea typeface="黑体" charset="0"/>
                <a:cs typeface="Times New Roman Regular" panose="02020603050405020304" charset="0"/>
                <a:sym typeface="+mn-ea"/>
              </a:rPr>
              <a:t>这一个特殊的</a:t>
            </a:r>
            <a:r>
              <a:rPr lang="en-US" altLang="zh-CN" sz="2200" dirty="0">
                <a:latin typeface="Times New Roman Regular" panose="02020603050405020304" charset="0"/>
                <a:ea typeface="黑体" charset="0"/>
                <a:cs typeface="Times New Roman Regular" panose="02020603050405020304" charset="0"/>
                <a:sym typeface="+mn-ea"/>
              </a:rPr>
              <a:t>API</a:t>
            </a:r>
            <a:r>
              <a:rPr lang="zh-CN" altLang="en-US" sz="2200" dirty="0">
                <a:latin typeface="Times New Roman Regular" panose="02020603050405020304" charset="0"/>
                <a:ea typeface="黑体" charset="0"/>
                <a:cs typeface="Times New Roman Regular" panose="02020603050405020304" charset="0"/>
                <a:sym typeface="+mn-ea"/>
              </a:rPr>
              <a:t>出现，它表示模型可以输出最终的答案。</a:t>
            </a:r>
            <a:endParaRPr lang="zh-CN" altLang="en-US" sz="2200" dirty="0"/>
          </a:p>
          <a:p>
            <a:endParaRPr lang="zh-CN" altLang="en-US" sz="2200" dirty="0"/>
          </a:p>
        </p:txBody>
      </p:sp>
    </p:spTree>
    <p:extLst>
      <p:ext uri="{BB962C8B-B14F-4D97-AF65-F5344CB8AC3E}">
        <p14:creationId xmlns:p14="http://schemas.microsoft.com/office/powerpoint/2010/main" val="1135840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A0E3D-B6BD-C8D1-CA2C-1FB11B4968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8F9CBC7-0E2A-4B11-D635-CD6F9E117AEF}"/>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ToolLLM</a:t>
            </a:r>
            <a:r>
              <a:rPr lang="zh-CN" altLang="en-US" sz="3600" dirty="0">
                <a:latin typeface="等线" panose="02010600030101010101" pitchFamily="2" charset="-122"/>
                <a:ea typeface="等线" panose="02010600030101010101" pitchFamily="2" charset="-122"/>
                <a:cs typeface="Arial Hebrew" charset="-79"/>
              </a:rPr>
              <a:t>：基于树结构的工具调用规划</a:t>
            </a:r>
            <a:endParaRPr lang="zh-CN" altLang="en-US" dirty="0">
              <a:latin typeface="DengXian" charset="-122"/>
              <a:ea typeface="DengXian" charset="-122"/>
            </a:endParaRPr>
          </a:p>
        </p:txBody>
      </p:sp>
      <p:sp>
        <p:nvSpPr>
          <p:cNvPr id="3" name="内容占位符 1">
            <a:extLst>
              <a:ext uri="{FF2B5EF4-FFF2-40B4-BE49-F238E27FC236}">
                <a16:creationId xmlns:a16="http://schemas.microsoft.com/office/drawing/2014/main" id="{E2035604-CC55-D1B3-5CFC-89850F737F61}"/>
              </a:ext>
            </a:extLst>
          </p:cNvPr>
          <p:cNvSpPr txBox="1">
            <a:spLocks/>
          </p:cNvSpPr>
          <p:nvPr/>
        </p:nvSpPr>
        <p:spPr>
          <a:xfrm>
            <a:off x="5971674" y="1619908"/>
            <a:ext cx="622032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endParaRPr lang="en-US" altLang="zh-CN" dirty="0"/>
          </a:p>
          <a:p>
            <a:r>
              <a:rPr lang="en-US" altLang="zh-CN" dirty="0"/>
              <a:t>DFSDT</a:t>
            </a:r>
            <a:r>
              <a:rPr lang="zh-CN" altLang="en-US" dirty="0"/>
              <a:t>：加速 </a:t>
            </a:r>
            <a:r>
              <a:rPr lang="en-US" altLang="zh-CN" dirty="0"/>
              <a:t>API </a:t>
            </a:r>
            <a:r>
              <a:rPr lang="zh-CN" altLang="en-US" dirty="0"/>
              <a:t>标注过程</a:t>
            </a:r>
            <a:endParaRPr lang="en-US" altLang="zh-CN" dirty="0"/>
          </a:p>
          <a:p>
            <a:pPr lvl="1"/>
            <a:r>
              <a:rPr lang="en-US" altLang="zh-CN" dirty="0"/>
              <a:t>DFS </a:t>
            </a:r>
            <a:r>
              <a:rPr lang="zh-CN" altLang="en-US" dirty="0"/>
              <a:t>决策树（</a:t>
            </a:r>
            <a:r>
              <a:rPr lang="en-US" altLang="zh-CN" dirty="0"/>
              <a:t>DFS Decision Tree</a:t>
            </a:r>
            <a:r>
              <a:rPr lang="zh-CN" altLang="en-US" dirty="0"/>
              <a:t>）</a:t>
            </a:r>
            <a:endParaRPr lang="en-US" altLang="zh-CN" dirty="0"/>
          </a:p>
          <a:p>
            <a:pPr lvl="1"/>
            <a:r>
              <a:rPr lang="zh-CN" altLang="en-US" dirty="0"/>
              <a:t>同样可用于推理阶段</a:t>
            </a:r>
            <a:endParaRPr lang="en-US" altLang="zh-CN" dirty="0"/>
          </a:p>
          <a:p>
            <a:r>
              <a:rPr lang="en-US" altLang="zh-CN" dirty="0"/>
              <a:t>API </a:t>
            </a:r>
            <a:r>
              <a:rPr lang="zh-CN" altLang="en-US" dirty="0"/>
              <a:t>挑选器：缩小 </a:t>
            </a:r>
            <a:r>
              <a:rPr lang="en-US" altLang="zh-CN" dirty="0"/>
              <a:t>API </a:t>
            </a:r>
            <a:r>
              <a:rPr lang="zh-CN" altLang="en-US" dirty="0"/>
              <a:t>搜索范围</a:t>
            </a:r>
            <a:endParaRPr lang="en-US" altLang="zh-CN" dirty="0"/>
          </a:p>
          <a:p>
            <a:pPr lvl="1"/>
            <a:r>
              <a:rPr lang="zh-CN" altLang="en-US" dirty="0"/>
              <a:t>基于 </a:t>
            </a:r>
            <a:r>
              <a:rPr lang="en-US" altLang="zh-CN" dirty="0" err="1"/>
              <a:t>ChatGPT</a:t>
            </a:r>
            <a:r>
              <a:rPr lang="en-US" altLang="zh-CN" dirty="0"/>
              <a:t> </a:t>
            </a:r>
            <a:r>
              <a:rPr lang="zh-CN" altLang="en-US" dirty="0"/>
              <a:t>推荐结果训练 </a:t>
            </a:r>
            <a:r>
              <a:rPr lang="en-US" altLang="zh-CN" dirty="0"/>
              <a:t>BERT-BASE</a:t>
            </a:r>
          </a:p>
          <a:p>
            <a:pPr lvl="1"/>
            <a:r>
              <a:rPr lang="zh-CN" altLang="en-US" dirty="0"/>
              <a:t>比对任务要求与 </a:t>
            </a:r>
            <a:r>
              <a:rPr lang="en-US" altLang="zh-CN" dirty="0"/>
              <a:t>API </a:t>
            </a:r>
            <a:r>
              <a:rPr lang="zh-CN" altLang="en-US" dirty="0"/>
              <a:t>文档</a:t>
            </a:r>
            <a:endParaRPr lang="en-US" altLang="zh-CN" dirty="0"/>
          </a:p>
        </p:txBody>
      </p:sp>
      <p:sp>
        <p:nvSpPr>
          <p:cNvPr id="4" name="TextBox 7">
            <a:extLst>
              <a:ext uri="{FF2B5EF4-FFF2-40B4-BE49-F238E27FC236}">
                <a16:creationId xmlns:a16="http://schemas.microsoft.com/office/drawing/2014/main" id="{ACADF203-E6D4-29B6-D5A0-A093E3250C67}"/>
              </a:ext>
            </a:extLst>
          </p:cNvPr>
          <p:cNvSpPr txBox="1"/>
          <p:nvPr/>
        </p:nvSpPr>
        <p:spPr>
          <a:xfrm>
            <a:off x="713874" y="6199171"/>
            <a:ext cx="9733547" cy="369332"/>
          </a:xfrm>
          <a:prstGeom prst="rect">
            <a:avLst/>
          </a:prstGeom>
          <a:noFill/>
        </p:spPr>
        <p:txBody>
          <a:bodyPr wrap="square">
            <a:spAutoFit/>
          </a:bodyPr>
          <a:lstStyle/>
          <a:p>
            <a:r>
              <a:rPr lang="en-CN" dirty="0"/>
              <a:t>TOOLLLM</a:t>
            </a:r>
            <a:r>
              <a:rPr lang="zh-CN" altLang="en-US" dirty="0"/>
              <a:t>：</a:t>
            </a:r>
            <a:r>
              <a:rPr lang="en-CN" altLang="zh-CN" dirty="0"/>
              <a:t>Facilitating Large Language Modles to Master 16000+ Real-World APIs, 2023</a:t>
            </a:r>
            <a:endParaRPr lang="en-CN" dirty="0"/>
          </a:p>
        </p:txBody>
      </p:sp>
      <p:pic>
        <p:nvPicPr>
          <p:cNvPr id="5" name="图片 4">
            <a:extLst>
              <a:ext uri="{FF2B5EF4-FFF2-40B4-BE49-F238E27FC236}">
                <a16:creationId xmlns:a16="http://schemas.microsoft.com/office/drawing/2014/main" id="{4C22A314-DB51-72F8-DD79-0D2B7DF37FBF}"/>
              </a:ext>
            </a:extLst>
          </p:cNvPr>
          <p:cNvPicPr>
            <a:picLocks noChangeAspect="1"/>
          </p:cNvPicPr>
          <p:nvPr/>
        </p:nvPicPr>
        <p:blipFill>
          <a:blip r:embed="rId3"/>
          <a:stretch>
            <a:fillRect/>
          </a:stretch>
        </p:blipFill>
        <p:spPr>
          <a:xfrm>
            <a:off x="946452" y="1677809"/>
            <a:ext cx="4812665" cy="4025265"/>
          </a:xfrm>
          <a:prstGeom prst="rect">
            <a:avLst/>
          </a:prstGeom>
        </p:spPr>
      </p:pic>
    </p:spTree>
    <p:extLst>
      <p:ext uri="{BB962C8B-B14F-4D97-AF65-F5344CB8AC3E}">
        <p14:creationId xmlns:p14="http://schemas.microsoft.com/office/powerpoint/2010/main" val="1365582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A5F2-88A9-CDE9-FD0C-F8E676C9F28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A3DF48-64FA-ADCF-C922-DC63B38B971C}"/>
              </a:ext>
            </a:extLst>
          </p:cNvPr>
          <p:cNvSpPr>
            <a:spLocks noGrp="1"/>
          </p:cNvSpPr>
          <p:nvPr>
            <p:ph type="title"/>
          </p:nvPr>
        </p:nvSpPr>
        <p:spPr/>
        <p:txBody>
          <a:bodyPr/>
          <a:lstStyle/>
          <a:p>
            <a:r>
              <a:rPr lang="en-US" altLang="zh-CN" sz="3600" dirty="0" err="1">
                <a:latin typeface="DengXian" panose="02010600030101010101" pitchFamily="2" charset="-122"/>
                <a:ea typeface="DengXian" panose="02010600030101010101" pitchFamily="2" charset="-122"/>
                <a:cs typeface="Arial Hebrew" charset="-79"/>
              </a:rPr>
              <a:t>ChemCrow</a:t>
            </a:r>
            <a:r>
              <a:rPr lang="zh-CN" altLang="en-US" sz="3600" dirty="0">
                <a:latin typeface="DengXian" panose="02010600030101010101" pitchFamily="2" charset="-122"/>
                <a:ea typeface="DengXian" panose="02010600030101010101" pitchFamily="2" charset="-122"/>
                <a:cs typeface="Arial Hebrew" charset="-79"/>
              </a:rPr>
              <a:t>：化学工具大模型</a:t>
            </a:r>
            <a:endParaRPr lang="zh-CN" altLang="en-US" dirty="0">
              <a:latin typeface="DengXian" charset="-122"/>
              <a:ea typeface="DengXian" charset="-122"/>
            </a:endParaRPr>
          </a:p>
        </p:txBody>
      </p:sp>
      <p:sp>
        <p:nvSpPr>
          <p:cNvPr id="3" name="内容占位符 1">
            <a:extLst>
              <a:ext uri="{FF2B5EF4-FFF2-40B4-BE49-F238E27FC236}">
                <a16:creationId xmlns:a16="http://schemas.microsoft.com/office/drawing/2014/main" id="{E621E7DA-E039-7E8E-39F6-A887BFC38303}"/>
              </a:ext>
            </a:extLst>
          </p:cNvPr>
          <p:cNvSpPr txBox="1">
            <a:spLocks/>
          </p:cNvSpPr>
          <p:nvPr/>
        </p:nvSpPr>
        <p:spPr>
          <a:xfrm>
            <a:off x="6907470" y="1552404"/>
            <a:ext cx="5065295" cy="48021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集成 </a:t>
            </a:r>
            <a:r>
              <a:rPr lang="en-US" altLang="zh-CN" dirty="0"/>
              <a:t>17 </a:t>
            </a:r>
            <a:r>
              <a:rPr lang="zh-CN" altLang="en-US" dirty="0"/>
              <a:t>种专家工具</a:t>
            </a:r>
            <a:endParaRPr lang="en-US" altLang="zh-CN" dirty="0"/>
          </a:p>
          <a:p>
            <a:pPr lvl="1"/>
            <a:r>
              <a:rPr lang="zh-CN" altLang="en-US" dirty="0"/>
              <a:t>通用工具：网页</a:t>
            </a:r>
            <a:r>
              <a:rPr lang="en-US" altLang="zh-CN" dirty="0"/>
              <a:t>/</a:t>
            </a:r>
            <a:r>
              <a:rPr lang="zh-CN" altLang="en-US" dirty="0"/>
              <a:t>文献搜索、</a:t>
            </a:r>
            <a:r>
              <a:rPr lang="en-US" altLang="zh-CN" dirty="0"/>
              <a:t>Python </a:t>
            </a:r>
            <a:r>
              <a:rPr lang="zh-CN" altLang="en-US" dirty="0"/>
              <a:t>解释器、人类交互接口</a:t>
            </a:r>
            <a:endParaRPr lang="en-US" altLang="zh-CN" dirty="0"/>
          </a:p>
          <a:p>
            <a:pPr lvl="1"/>
            <a:r>
              <a:rPr lang="zh-CN" altLang="en-US" dirty="0"/>
              <a:t>化学工具：多种分子信息查询、分子相似度、合成空间探索、专利检查、官能团识别</a:t>
            </a:r>
            <a:endParaRPr lang="en-US" altLang="zh-CN" dirty="0"/>
          </a:p>
          <a:p>
            <a:pPr lvl="1"/>
            <a:r>
              <a:rPr lang="zh-CN" altLang="en-US" dirty="0"/>
              <a:t>安全工具：化武检查、爆炸性检查、安全信息查询</a:t>
            </a:r>
            <a:endParaRPr lang="en-US" altLang="zh-CN" dirty="0"/>
          </a:p>
          <a:p>
            <a:pPr lvl="1"/>
            <a:r>
              <a:rPr lang="zh-CN" altLang="en-US" dirty="0"/>
              <a:t>反应工具：反应检索、产物预测、路线规划</a:t>
            </a:r>
            <a:endParaRPr lang="en-US" altLang="zh-CN" dirty="0"/>
          </a:p>
          <a:p>
            <a:r>
              <a:rPr lang="zh-CN" altLang="en-US" dirty="0"/>
              <a:t>基于 </a:t>
            </a:r>
            <a:r>
              <a:rPr lang="en-US" altLang="zh-CN" dirty="0"/>
              <a:t>GPT-4 &amp; </a:t>
            </a:r>
            <a:r>
              <a:rPr lang="en-US" altLang="zh-CN" dirty="0" err="1"/>
              <a:t>LangChain</a:t>
            </a:r>
            <a:endParaRPr lang="en-US" altLang="zh-CN" dirty="0"/>
          </a:p>
        </p:txBody>
      </p:sp>
      <p:sp>
        <p:nvSpPr>
          <p:cNvPr id="4" name="TextBox 2">
            <a:extLst>
              <a:ext uri="{FF2B5EF4-FFF2-40B4-BE49-F238E27FC236}">
                <a16:creationId xmlns:a16="http://schemas.microsoft.com/office/drawing/2014/main" id="{2C33F0C8-70FB-A4CA-4A86-398D5AA61E94}"/>
              </a:ext>
            </a:extLst>
          </p:cNvPr>
          <p:cNvSpPr txBox="1"/>
          <p:nvPr/>
        </p:nvSpPr>
        <p:spPr>
          <a:xfrm>
            <a:off x="705462" y="6076735"/>
            <a:ext cx="7081007" cy="369332"/>
          </a:xfrm>
          <a:prstGeom prst="rect">
            <a:avLst/>
          </a:prstGeom>
          <a:noFill/>
        </p:spPr>
        <p:txBody>
          <a:bodyPr wrap="square">
            <a:spAutoFit/>
          </a:bodyPr>
          <a:lstStyle/>
          <a:p>
            <a:r>
              <a:rPr lang="en-US" dirty="0"/>
              <a:t>Augmenting Large Language Models with Chemistry Tools, 2023</a:t>
            </a:r>
          </a:p>
        </p:txBody>
      </p:sp>
      <p:pic>
        <p:nvPicPr>
          <p:cNvPr id="5" name="Picture 4" descr="A diagram of a process&#10;&#10;Description automatically generated">
            <a:extLst>
              <a:ext uri="{FF2B5EF4-FFF2-40B4-BE49-F238E27FC236}">
                <a16:creationId xmlns:a16="http://schemas.microsoft.com/office/drawing/2014/main" id="{1E57BDD0-93BF-6FAE-6A02-07D4337B9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01" y="1602883"/>
            <a:ext cx="6490369" cy="4423372"/>
          </a:xfrm>
          <a:prstGeom prst="rect">
            <a:avLst/>
          </a:prstGeom>
        </p:spPr>
      </p:pic>
    </p:spTree>
    <p:extLst>
      <p:ext uri="{BB962C8B-B14F-4D97-AF65-F5344CB8AC3E}">
        <p14:creationId xmlns:p14="http://schemas.microsoft.com/office/powerpoint/2010/main" val="1688986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7B980-9C6A-76F9-40D0-5E198E3BDE7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2BE0499-33E9-6C96-EE7B-3063139DE5A3}"/>
              </a:ext>
            </a:extLst>
          </p:cNvPr>
          <p:cNvSpPr>
            <a:spLocks noGrp="1"/>
          </p:cNvSpPr>
          <p:nvPr>
            <p:ph type="title"/>
          </p:nvPr>
        </p:nvSpPr>
        <p:spPr/>
        <p:txBody>
          <a:bodyPr/>
          <a:lstStyle/>
          <a:p>
            <a:r>
              <a:rPr lang="zh-CN" altLang="en-US" dirty="0">
                <a:latin typeface="DengXian" charset="-122"/>
                <a:ea typeface="DengXian" charset="-122"/>
              </a:rPr>
              <a:t>大纲</a:t>
            </a:r>
          </a:p>
        </p:txBody>
      </p:sp>
      <p:sp>
        <p:nvSpPr>
          <p:cNvPr id="3" name="内容占位符 2">
            <a:extLst>
              <a:ext uri="{FF2B5EF4-FFF2-40B4-BE49-F238E27FC236}">
                <a16:creationId xmlns:a16="http://schemas.microsoft.com/office/drawing/2014/main" id="{F827840E-3AF4-B819-ADF0-78AF225EF5C8}"/>
              </a:ext>
            </a:extLst>
          </p:cNvPr>
          <p:cNvSpPr>
            <a:spLocks noGrp="1"/>
          </p:cNvSpPr>
          <p:nvPr>
            <p:ph sz="quarter" idx="10"/>
          </p:nvPr>
        </p:nvSpPr>
        <p:spPr/>
        <p:txBody>
          <a:bodyPr/>
          <a:lstStyle/>
          <a:p>
            <a:pPr>
              <a:lnSpc>
                <a:spcPct val="150000"/>
              </a:lnSpc>
            </a:pPr>
            <a:r>
              <a:rPr kumimoji="1" lang="zh-CN" altLang="en-US" b="0" dirty="0">
                <a:solidFill>
                  <a:schemeClr val="bg1">
                    <a:lumMod val="65000"/>
                  </a:schemeClr>
                </a:solidFill>
              </a:rPr>
              <a:t>检索增强</a:t>
            </a:r>
            <a:r>
              <a:rPr kumimoji="1" lang="en-US" altLang="zh-CN" b="0" dirty="0">
                <a:solidFill>
                  <a:schemeClr val="bg1">
                    <a:lumMod val="65000"/>
                  </a:schemeClr>
                </a:solidFill>
              </a:rPr>
              <a:t> RAG</a:t>
            </a:r>
            <a:r>
              <a:rPr kumimoji="1" lang="zh-CN" altLang="en-US" b="0" dirty="0">
                <a:solidFill>
                  <a:schemeClr val="bg1">
                    <a:lumMod val="65000"/>
                  </a:schemeClr>
                </a:solidFill>
              </a:rPr>
              <a:t> 技术   </a:t>
            </a:r>
            <a:endParaRPr kumimoji="1" lang="en-US" altLang="zh-CN" b="0" dirty="0">
              <a:solidFill>
                <a:schemeClr val="bg1">
                  <a:lumMod val="65000"/>
                </a:schemeClr>
              </a:solidFill>
            </a:endParaRPr>
          </a:p>
          <a:p>
            <a:pPr>
              <a:lnSpc>
                <a:spcPct val="150000"/>
              </a:lnSpc>
            </a:pPr>
            <a:r>
              <a:rPr kumimoji="1" lang="zh-CN" altLang="en-US" dirty="0">
                <a:solidFill>
                  <a:schemeClr val="bg1">
                    <a:lumMod val="65000"/>
                  </a:schemeClr>
                </a:solidFill>
              </a:rPr>
              <a:t>工具调用技术</a:t>
            </a:r>
            <a:endParaRPr kumimoji="1" lang="en-US" altLang="zh-CN" dirty="0">
              <a:solidFill>
                <a:schemeClr val="bg1">
                  <a:lumMod val="65000"/>
                </a:schemeClr>
              </a:solidFill>
            </a:endParaRPr>
          </a:p>
          <a:p>
            <a:pPr>
              <a:lnSpc>
                <a:spcPct val="150000"/>
              </a:lnSpc>
            </a:pPr>
            <a:r>
              <a:rPr kumimoji="1" lang="zh-CN" altLang="en-US" dirty="0"/>
              <a:t>自我反思</a:t>
            </a:r>
            <a:endParaRPr kumimoji="1" lang="en-US" altLang="zh-CN" dirty="0"/>
          </a:p>
          <a:p>
            <a:pPr>
              <a:lnSpc>
                <a:spcPct val="150000"/>
              </a:lnSpc>
            </a:pPr>
            <a:r>
              <a:rPr kumimoji="1" lang="zh-CN" altLang="en-US" dirty="0">
                <a:solidFill>
                  <a:schemeClr val="bg1">
                    <a:lumMod val="65000"/>
                  </a:schemeClr>
                </a:solidFill>
              </a:rPr>
              <a:t>多智能体</a:t>
            </a:r>
          </a:p>
        </p:txBody>
      </p:sp>
    </p:spTree>
    <p:extLst>
      <p:ext uri="{BB962C8B-B14F-4D97-AF65-F5344CB8AC3E}">
        <p14:creationId xmlns:p14="http://schemas.microsoft.com/office/powerpoint/2010/main" val="115224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EE3D94E-27EC-5F33-8FBF-5A842BF98601}"/>
              </a:ext>
            </a:extLst>
          </p:cNvPr>
          <p:cNvSpPr/>
          <p:nvPr/>
        </p:nvSpPr>
        <p:spPr>
          <a:xfrm>
            <a:off x="482233" y="1779373"/>
            <a:ext cx="10972893" cy="13592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检索增强（</a:t>
            </a:r>
            <a:r>
              <a:rPr lang="en-US" altLang="zh-CN" dirty="0">
                <a:latin typeface="DengXian" charset="-122"/>
                <a:ea typeface="DengXian" charset="-122"/>
              </a:rPr>
              <a:t>RAG</a:t>
            </a:r>
            <a:r>
              <a:rPr lang="zh-CN" altLang="en-US" dirty="0">
                <a:latin typeface="DengXian" charset="-122"/>
                <a:ea typeface="DengXian" charset="-122"/>
              </a:rPr>
              <a:t>）</a:t>
            </a:r>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a:xfrm>
            <a:off x="417102" y="1171876"/>
            <a:ext cx="11103158" cy="5051897"/>
          </a:xfrm>
        </p:spPr>
        <p:txBody>
          <a:bodyPr/>
          <a:lstStyle/>
          <a:p>
            <a:pPr>
              <a:lnSpc>
                <a:spcPct val="150000"/>
              </a:lnSpc>
            </a:pPr>
            <a:r>
              <a:rPr kumimoji="1" lang="en" altLang="zh-CN" sz="2400" b="0" dirty="0"/>
              <a:t>Facebook AI Research</a:t>
            </a:r>
            <a:r>
              <a:rPr kumimoji="1" lang="zh-CN" altLang="en" sz="2400" b="0" dirty="0"/>
              <a:t>在</a:t>
            </a:r>
            <a:r>
              <a:rPr kumimoji="1" lang="en-US" altLang="zh-CN" sz="2400" b="0" dirty="0"/>
              <a:t>2020</a:t>
            </a:r>
            <a:r>
              <a:rPr kumimoji="1" lang="zh-CN" altLang="en-US" sz="2400" b="0" dirty="0"/>
              <a:t>年首次提出了 </a:t>
            </a:r>
            <a:r>
              <a:rPr kumimoji="1" lang="en" altLang="zh-CN" sz="2400" b="0" dirty="0"/>
              <a:t>RAG</a:t>
            </a:r>
            <a:r>
              <a:rPr kumimoji="1" lang="zh-CN" altLang="en-US" sz="2400" b="0" dirty="0"/>
              <a:t> 的概念</a:t>
            </a:r>
            <a:endParaRPr kumimoji="1" lang="en-US" altLang="zh-CN" sz="2400" b="0" dirty="0"/>
          </a:p>
          <a:p>
            <a:pPr marL="0" indent="0">
              <a:lnSpc>
                <a:spcPct val="150000"/>
              </a:lnSpc>
              <a:buNone/>
            </a:pPr>
            <a:r>
              <a:rPr kumimoji="1" lang="zh-CN" altLang="en-US" sz="2400" dirty="0">
                <a:solidFill>
                  <a:schemeClr val="accent2">
                    <a:lumMod val="50000"/>
                  </a:schemeClr>
                </a:solidFill>
              </a:rPr>
              <a:t>  </a:t>
            </a:r>
            <a:r>
              <a:rPr kumimoji="1" lang="en-US" altLang="zh-CN" sz="2400" dirty="0">
                <a:solidFill>
                  <a:schemeClr val="accent2">
                    <a:lumMod val="50000"/>
                  </a:schemeClr>
                </a:solidFill>
              </a:rPr>
              <a:t>		</a:t>
            </a:r>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465555B5-DE5B-7785-C78C-88E9EC582D37}"/>
              </a:ext>
            </a:extLst>
          </p:cNvPr>
          <p:cNvSpPr>
            <a:spLocks noGrp="1"/>
          </p:cNvSpPr>
          <p:nvPr>
            <p:ph type="sldNum" sz="quarter" idx="4"/>
          </p:nvPr>
        </p:nvSpPr>
        <p:spPr/>
        <p:txBody>
          <a:bodyPr/>
          <a:lstStyle/>
          <a:p>
            <a:fld id="{CB97EF2D-26AB-4B8E-994F-76E2F1993B11}" type="slidenum">
              <a:rPr lang="zh-CN" altLang="en-US" smtClean="0"/>
              <a:pPr/>
              <a:t>6</a:t>
            </a:fld>
            <a:endParaRPr lang="zh-CN" altLang="en-US" dirty="0"/>
          </a:p>
        </p:txBody>
      </p:sp>
      <p:sp>
        <p:nvSpPr>
          <p:cNvPr id="19" name="文本框 18">
            <a:extLst>
              <a:ext uri="{FF2B5EF4-FFF2-40B4-BE49-F238E27FC236}">
                <a16:creationId xmlns:a16="http://schemas.microsoft.com/office/drawing/2014/main" id="{0BC469F2-C4E1-9EEC-F2DD-91F80DC8B498}"/>
              </a:ext>
            </a:extLst>
          </p:cNvPr>
          <p:cNvSpPr txBox="1"/>
          <p:nvPr/>
        </p:nvSpPr>
        <p:spPr>
          <a:xfrm>
            <a:off x="0" y="6450566"/>
            <a:ext cx="8174354" cy="369332"/>
          </a:xfrm>
          <a:prstGeom prst="rect">
            <a:avLst/>
          </a:prstGeom>
          <a:noFill/>
        </p:spPr>
        <p:txBody>
          <a:bodyPr wrap="none" rtlCol="0">
            <a:spAutoFit/>
          </a:bodyPr>
          <a:lstStyle/>
          <a:p>
            <a:r>
              <a:rPr lang="en" altLang="zh-CN" b="0" i="1" dirty="0">
                <a:solidFill>
                  <a:schemeClr val="accent1">
                    <a:lumMod val="50000"/>
                  </a:schemeClr>
                </a:solidFill>
                <a:effectLst/>
                <a:latin typeface="Times New Roman" panose="02020603050405020304" pitchFamily="18" charset="0"/>
                <a:cs typeface="Times New Roman" panose="02020603050405020304" pitchFamily="18" charset="0"/>
              </a:rPr>
              <a:t>Retrieval-Augmented Generation for Knowledge-Intensive NLP Tasks</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 </a:t>
            </a:r>
            <a:r>
              <a:rPr lang="en" altLang="zh-CN" b="0" i="1" dirty="0" err="1">
                <a:solidFill>
                  <a:schemeClr val="accent1">
                    <a:lumMod val="50000"/>
                  </a:schemeClr>
                </a:solidFill>
                <a:effectLst/>
                <a:latin typeface="Times New Roman" panose="02020603050405020304" pitchFamily="18" charset="0"/>
                <a:cs typeface="Times New Roman" panose="02020603050405020304" pitchFamily="18" charset="0"/>
              </a:rPr>
              <a:t>NeurIPS</a:t>
            </a:r>
            <a:r>
              <a:rPr lang="en" altLang="zh-CN" b="0" i="1" dirty="0">
                <a:solidFill>
                  <a:schemeClr val="accent1">
                    <a:lumMod val="50000"/>
                  </a:schemeClr>
                </a:solidFill>
                <a:effectLst/>
                <a:latin typeface="Times New Roman" panose="02020603050405020304" pitchFamily="18" charset="0"/>
                <a:cs typeface="Times New Roman" panose="02020603050405020304" pitchFamily="18" charset="0"/>
              </a:rPr>
              <a:t> 2020</a:t>
            </a:r>
            <a:endParaRPr lang="en-US" altLang="zh-CN"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032054F-CE72-F756-2B21-532A4AED2E1B}"/>
              </a:ext>
            </a:extLst>
          </p:cNvPr>
          <p:cNvSpPr txBox="1"/>
          <p:nvPr/>
        </p:nvSpPr>
        <p:spPr>
          <a:xfrm>
            <a:off x="482233" y="1816648"/>
            <a:ext cx="10972893" cy="1200329"/>
          </a:xfrm>
          <a:prstGeom prst="rect">
            <a:avLst/>
          </a:prstGeom>
          <a:noFill/>
        </p:spPr>
        <p:txBody>
          <a:bodyPr wrap="square">
            <a:spAutoFit/>
          </a:bodyPr>
          <a:lstStyle/>
          <a:p>
            <a:r>
              <a:rPr lang="zh-CN" altLang="en-US" sz="2400" dirty="0"/>
              <a:t>“</a:t>
            </a:r>
            <a:r>
              <a:rPr lang="en-US" sz="2400" dirty="0"/>
              <a:t>We explore a general-purpose fine-tuning recipe for retrieval-augmented generation (RAG) — models which combine pre-trained parametric and non-parametric memory for language generation</a:t>
            </a:r>
            <a:r>
              <a:rPr lang="zh-CN" altLang="en-US" sz="2400" dirty="0"/>
              <a:t>”</a:t>
            </a:r>
            <a:endParaRPr lang="en-CN" sz="2400" dirty="0"/>
          </a:p>
        </p:txBody>
      </p:sp>
      <p:pic>
        <p:nvPicPr>
          <p:cNvPr id="9" name="Picture 8" descr="A diagram of a computer program&#10;&#10;Description automatically generated">
            <a:extLst>
              <a:ext uri="{FF2B5EF4-FFF2-40B4-BE49-F238E27FC236}">
                <a16:creationId xmlns:a16="http://schemas.microsoft.com/office/drawing/2014/main" id="{DE6560E7-2B17-10C4-1400-553375CA7621}"/>
              </a:ext>
            </a:extLst>
          </p:cNvPr>
          <p:cNvPicPr>
            <a:picLocks noChangeAspect="1"/>
          </p:cNvPicPr>
          <p:nvPr/>
        </p:nvPicPr>
        <p:blipFill>
          <a:blip r:embed="rId3"/>
          <a:stretch>
            <a:fillRect/>
          </a:stretch>
        </p:blipFill>
        <p:spPr>
          <a:xfrm>
            <a:off x="482233" y="3222491"/>
            <a:ext cx="10972893" cy="3307451"/>
          </a:xfrm>
          <a:prstGeom prst="rect">
            <a:avLst/>
          </a:prstGeom>
        </p:spPr>
      </p:pic>
    </p:spTree>
    <p:extLst>
      <p:ext uri="{BB962C8B-B14F-4D97-AF65-F5344CB8AC3E}">
        <p14:creationId xmlns:p14="http://schemas.microsoft.com/office/powerpoint/2010/main" val="1721175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85BDC-201B-2B1D-F25E-7177DE95C9D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BD77F7-E090-9A74-0015-7E4C3C0E122B}"/>
              </a:ext>
            </a:extLst>
          </p:cNvPr>
          <p:cNvSpPr>
            <a:spLocks noGrp="1"/>
          </p:cNvSpPr>
          <p:nvPr>
            <p:ph type="title"/>
          </p:nvPr>
        </p:nvSpPr>
        <p:spPr/>
        <p:txBody>
          <a:bodyPr/>
          <a:lstStyle/>
          <a:p>
            <a:r>
              <a:rPr lang="zh-CN" altLang="en-US" sz="3600" dirty="0">
                <a:latin typeface="等线" panose="02010600030101010101" pitchFamily="2" charset="-122"/>
                <a:ea typeface="等线" panose="02010600030101010101" pitchFamily="2" charset="-122"/>
                <a:cs typeface="Arial Hebrew" charset="-79"/>
              </a:rPr>
              <a:t>大语言模型的自我修正</a:t>
            </a:r>
            <a:endParaRPr lang="zh-CN" altLang="en-US" dirty="0">
              <a:latin typeface="DengXian" charset="-122"/>
              <a:ea typeface="DengXian" charset="-122"/>
            </a:endParaRPr>
          </a:p>
        </p:txBody>
      </p:sp>
      <p:sp>
        <p:nvSpPr>
          <p:cNvPr id="3" name="内容占位符 3">
            <a:extLst>
              <a:ext uri="{FF2B5EF4-FFF2-40B4-BE49-F238E27FC236}">
                <a16:creationId xmlns:a16="http://schemas.microsoft.com/office/drawing/2014/main" id="{0BE330B3-33C9-5612-FD25-08DD6E2B098C}"/>
              </a:ext>
            </a:extLst>
          </p:cNvPr>
          <p:cNvSpPr txBox="1">
            <a:spLocks/>
          </p:cNvSpPr>
          <p:nvPr/>
        </p:nvSpPr>
        <p:spPr>
          <a:xfrm>
            <a:off x="838200" y="1511118"/>
            <a:ext cx="10515600" cy="4750164"/>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itchFamily="2" charset="2"/>
              <a:buChar char="§"/>
            </a:pPr>
            <a:r>
              <a:rPr lang="zh-CN" altLang="en-US" dirty="0">
                <a:latin typeface="SimSun" panose="02010600030101010101" pitchFamily="2" charset="-122"/>
              </a:rPr>
              <a:t>反馈来源：</a:t>
            </a:r>
            <a:endParaRPr lang="en-US" altLang="zh-CN" dirty="0">
              <a:latin typeface="SimSun" panose="02010600030101010101" pitchFamily="2" charset="-122"/>
            </a:endParaRPr>
          </a:p>
          <a:p>
            <a:pPr lvl="1">
              <a:lnSpc>
                <a:spcPct val="100000"/>
              </a:lnSpc>
              <a:buFont typeface="Wingdings" pitchFamily="2" charset="2"/>
              <a:buChar char="§"/>
            </a:pPr>
            <a:r>
              <a:rPr lang="zh-CN" altLang="en-US" sz="2800" dirty="0">
                <a:latin typeface="SimSun" panose="02010600030101010101" pitchFamily="2" charset="-122"/>
              </a:rPr>
              <a:t>人类反馈（价值观对齐的报告）</a:t>
            </a:r>
            <a:endParaRPr lang="en-US" altLang="zh-CN" sz="2800" dirty="0">
              <a:latin typeface="SimSun" panose="02010600030101010101" pitchFamily="2" charset="-122"/>
            </a:endParaRPr>
          </a:p>
          <a:p>
            <a:pPr lvl="1">
              <a:lnSpc>
                <a:spcPct val="100000"/>
              </a:lnSpc>
              <a:buFont typeface="Wingdings" pitchFamily="2" charset="2"/>
              <a:buChar char="§"/>
            </a:pPr>
            <a:r>
              <a:rPr lang="zh-CN" altLang="en-US" sz="2800" dirty="0">
                <a:solidFill>
                  <a:srgbClr val="C00000"/>
                </a:solidFill>
                <a:latin typeface="SimSun" panose="02010600030101010101" pitchFamily="2" charset="-122"/>
              </a:rPr>
              <a:t>自我反思</a:t>
            </a:r>
            <a:endParaRPr lang="en-US" altLang="zh-CN" sz="2800" dirty="0">
              <a:solidFill>
                <a:srgbClr val="C00000"/>
              </a:solidFill>
              <a:latin typeface="SimSun" panose="02010600030101010101" pitchFamily="2" charset="-122"/>
            </a:endParaRPr>
          </a:p>
          <a:p>
            <a:pPr lvl="1">
              <a:lnSpc>
                <a:spcPct val="100000"/>
              </a:lnSpc>
              <a:buFont typeface="Wingdings" pitchFamily="2" charset="2"/>
              <a:buChar char="§"/>
            </a:pPr>
            <a:r>
              <a:rPr lang="zh-CN" altLang="en-US" sz="2800" dirty="0">
                <a:latin typeface="SimSun" panose="02010600030101010101" pitchFamily="2" charset="-122"/>
              </a:rPr>
              <a:t>外部反馈</a:t>
            </a:r>
            <a:endParaRPr lang="en-US" altLang="zh-CN" sz="2800" dirty="0">
              <a:latin typeface="SimSun" panose="02010600030101010101" pitchFamily="2" charset="-122"/>
            </a:endParaRPr>
          </a:p>
          <a:p>
            <a:pPr>
              <a:lnSpc>
                <a:spcPct val="100000"/>
              </a:lnSpc>
              <a:buFont typeface="Wingdings" pitchFamily="2" charset="2"/>
              <a:buChar char="§"/>
            </a:pPr>
            <a:endParaRPr lang="en-US" altLang="zh-CN" dirty="0">
              <a:latin typeface="SimSun" panose="02010600030101010101" pitchFamily="2" charset="-122"/>
            </a:endParaRPr>
          </a:p>
          <a:p>
            <a:pPr>
              <a:lnSpc>
                <a:spcPct val="100000"/>
              </a:lnSpc>
              <a:buFont typeface="Wingdings" pitchFamily="2" charset="2"/>
              <a:buChar char="§"/>
            </a:pPr>
            <a:r>
              <a:rPr lang="zh-CN" altLang="en-US" dirty="0">
                <a:latin typeface="SimSun" panose="02010600030101010101" pitchFamily="2" charset="-122"/>
              </a:rPr>
              <a:t>反馈形式：</a:t>
            </a:r>
            <a:endParaRPr lang="en-US" altLang="zh-CN" dirty="0">
              <a:latin typeface="SimSun" panose="02010600030101010101" pitchFamily="2" charset="-122"/>
            </a:endParaRPr>
          </a:p>
          <a:p>
            <a:pPr lvl="1">
              <a:lnSpc>
                <a:spcPct val="100000"/>
              </a:lnSpc>
              <a:buFont typeface="Wingdings" pitchFamily="2" charset="2"/>
              <a:buChar char="§"/>
            </a:pPr>
            <a:r>
              <a:rPr lang="zh-CN" altLang="en-US" sz="2800" dirty="0">
                <a:latin typeface="SimSun" panose="02010600030101010101" pitchFamily="2" charset="-122"/>
              </a:rPr>
              <a:t>数值反馈</a:t>
            </a:r>
            <a:endParaRPr lang="en-US" altLang="zh-CN" sz="2800" dirty="0">
              <a:latin typeface="SimSun" panose="02010600030101010101" pitchFamily="2" charset="-122"/>
            </a:endParaRPr>
          </a:p>
          <a:p>
            <a:pPr lvl="1">
              <a:lnSpc>
                <a:spcPct val="100000"/>
              </a:lnSpc>
              <a:buFont typeface="Wingdings" pitchFamily="2" charset="2"/>
              <a:buChar char="§"/>
            </a:pPr>
            <a:r>
              <a:rPr lang="zh-CN" altLang="en-US" sz="2800" dirty="0">
                <a:solidFill>
                  <a:srgbClr val="C00000"/>
                </a:solidFill>
                <a:latin typeface="SimSun" panose="02010600030101010101" pitchFamily="2" charset="-122"/>
              </a:rPr>
              <a:t>自然语言反馈</a:t>
            </a:r>
            <a:endParaRPr lang="en-US" altLang="zh-CN" sz="2800" dirty="0">
              <a:solidFill>
                <a:srgbClr val="C00000"/>
              </a:solidFill>
              <a:latin typeface="SimSun" panose="02010600030101010101" pitchFamily="2" charset="-122"/>
            </a:endParaRPr>
          </a:p>
          <a:p>
            <a:pPr lvl="1">
              <a:lnSpc>
                <a:spcPct val="100000"/>
              </a:lnSpc>
              <a:buFont typeface="Wingdings" pitchFamily="2" charset="2"/>
              <a:buChar char="§"/>
            </a:pPr>
            <a:r>
              <a:rPr lang="zh-CN" altLang="en-US" sz="2800" dirty="0">
                <a:latin typeface="SimSun" panose="02010600030101010101" pitchFamily="2" charset="-122"/>
              </a:rPr>
              <a:t>多语言模型交互</a:t>
            </a:r>
            <a:endParaRPr lang="en-US" altLang="zh-CN" sz="2800" dirty="0">
              <a:latin typeface="SimSun" panose="02010600030101010101" pitchFamily="2" charset="-122"/>
            </a:endParaRPr>
          </a:p>
        </p:txBody>
      </p:sp>
      <p:sp>
        <p:nvSpPr>
          <p:cNvPr id="4" name="矩形 3">
            <a:extLst>
              <a:ext uri="{FF2B5EF4-FFF2-40B4-BE49-F238E27FC236}">
                <a16:creationId xmlns:a16="http://schemas.microsoft.com/office/drawing/2014/main" id="{83267177-D2D5-1837-D9DA-9E9A7D7B698A}"/>
              </a:ext>
            </a:extLst>
          </p:cNvPr>
          <p:cNvSpPr/>
          <p:nvPr/>
        </p:nvSpPr>
        <p:spPr>
          <a:xfrm>
            <a:off x="5849270" y="2819953"/>
            <a:ext cx="1193181" cy="602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LLM</a:t>
            </a:r>
            <a:endParaRPr kumimoji="1" lang="zh-CN" altLang="en-US" sz="2400" dirty="0"/>
          </a:p>
        </p:txBody>
      </p:sp>
      <p:cxnSp>
        <p:nvCxnSpPr>
          <p:cNvPr id="5" name="直线箭头连接符 4">
            <a:extLst>
              <a:ext uri="{FF2B5EF4-FFF2-40B4-BE49-F238E27FC236}">
                <a16:creationId xmlns:a16="http://schemas.microsoft.com/office/drawing/2014/main" id="{EA29B344-0664-9DE7-9845-5E2C6493DC10}"/>
              </a:ext>
            </a:extLst>
          </p:cNvPr>
          <p:cNvCxnSpPr>
            <a:cxnSpLocks/>
            <a:stCxn id="4" idx="0"/>
            <a:endCxn id="11" idx="1"/>
          </p:cNvCxnSpPr>
          <p:nvPr/>
        </p:nvCxnSpPr>
        <p:spPr>
          <a:xfrm flipV="1">
            <a:off x="6445861" y="2088901"/>
            <a:ext cx="1243103" cy="731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D4BD239B-2486-3CE2-236D-8BBF84E44FAC}"/>
              </a:ext>
            </a:extLst>
          </p:cNvPr>
          <p:cNvSpPr/>
          <p:nvPr/>
        </p:nvSpPr>
        <p:spPr>
          <a:xfrm>
            <a:off x="9266824" y="2774522"/>
            <a:ext cx="1193181" cy="647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SimSun" panose="02010600030101010101" pitchFamily="2" charset="-122"/>
                <a:ea typeface="SimSun" panose="02010600030101010101" pitchFamily="2" charset="-122"/>
              </a:rPr>
              <a:t>外部</a:t>
            </a:r>
            <a:endParaRPr kumimoji="1" lang="en-US" altLang="zh-CN" sz="2000" dirty="0">
              <a:latin typeface="SimSun" panose="02010600030101010101" pitchFamily="2" charset="-122"/>
              <a:ea typeface="SimSun" panose="02010600030101010101" pitchFamily="2" charset="-122"/>
            </a:endParaRPr>
          </a:p>
          <a:p>
            <a:pPr algn="ctr"/>
            <a:r>
              <a:rPr kumimoji="1" lang="zh-CN" altLang="en-US" sz="2000" dirty="0">
                <a:latin typeface="SimSun" panose="02010600030101010101" pitchFamily="2" charset="-122"/>
                <a:ea typeface="SimSun" panose="02010600030101010101" pitchFamily="2" charset="-122"/>
              </a:rPr>
              <a:t>检查器</a:t>
            </a:r>
          </a:p>
        </p:txBody>
      </p:sp>
      <p:cxnSp>
        <p:nvCxnSpPr>
          <p:cNvPr id="7" name="直线箭头连接符 6">
            <a:extLst>
              <a:ext uri="{FF2B5EF4-FFF2-40B4-BE49-F238E27FC236}">
                <a16:creationId xmlns:a16="http://schemas.microsoft.com/office/drawing/2014/main" id="{8893A4B9-6F64-951E-32D5-A90C7AD15401}"/>
              </a:ext>
            </a:extLst>
          </p:cNvPr>
          <p:cNvCxnSpPr>
            <a:cxnSpLocks/>
            <a:stCxn id="12" idx="0"/>
            <a:endCxn id="11" idx="2"/>
          </p:cNvCxnSpPr>
          <p:nvPr/>
        </p:nvCxnSpPr>
        <p:spPr>
          <a:xfrm flipH="1" flipV="1">
            <a:off x="8100379" y="2271218"/>
            <a:ext cx="27708" cy="165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FF778A35-5D54-A410-26B1-EF007F246685}"/>
              </a:ext>
            </a:extLst>
          </p:cNvPr>
          <p:cNvCxnSpPr>
            <a:cxnSpLocks/>
            <a:stCxn id="4" idx="2"/>
            <a:endCxn id="12" idx="1"/>
          </p:cNvCxnSpPr>
          <p:nvPr/>
        </p:nvCxnSpPr>
        <p:spPr>
          <a:xfrm>
            <a:off x="6445861" y="3422119"/>
            <a:ext cx="1270811" cy="685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2A7D76F-BA05-3119-D7A2-A87AAE10FA32}"/>
              </a:ext>
            </a:extLst>
          </p:cNvPr>
          <p:cNvSpPr/>
          <p:nvPr/>
        </p:nvSpPr>
        <p:spPr>
          <a:xfrm>
            <a:off x="8885440" y="3712580"/>
            <a:ext cx="1569660" cy="369332"/>
          </a:xfrm>
          <a:prstGeom prst="rect">
            <a:avLst/>
          </a:prstGeom>
        </p:spPr>
        <p:txBody>
          <a:bodyPr wrap="none">
            <a:spAutoFit/>
          </a:bodyPr>
          <a:lstStyle/>
          <a:p>
            <a:pPr lvl="0">
              <a:defRPr/>
            </a:pPr>
            <a:r>
              <a:rPr lang="zh-CN" altLang="en-US" dirty="0">
                <a:latin typeface="SimSun" panose="02010600030101010101" pitchFamily="2" charset="-122"/>
                <a:ea typeface="SimSun" panose="02010600030101010101" pitchFamily="2" charset="-122"/>
              </a:rPr>
              <a:t>（外部反馈）</a:t>
            </a:r>
            <a:endParaRPr lang="en-US" altLang="zh-CN" dirty="0">
              <a:latin typeface="SimSun" panose="02010600030101010101" pitchFamily="2" charset="-122"/>
              <a:ea typeface="SimSun" panose="02010600030101010101" pitchFamily="2" charset="-122"/>
            </a:endParaRPr>
          </a:p>
        </p:txBody>
      </p:sp>
      <p:sp>
        <p:nvSpPr>
          <p:cNvPr id="10" name="矩形 9">
            <a:extLst>
              <a:ext uri="{FF2B5EF4-FFF2-40B4-BE49-F238E27FC236}">
                <a16:creationId xmlns:a16="http://schemas.microsoft.com/office/drawing/2014/main" id="{916E12E3-67C2-99FB-C129-320E5CC3100E}"/>
              </a:ext>
            </a:extLst>
          </p:cNvPr>
          <p:cNvSpPr/>
          <p:nvPr/>
        </p:nvSpPr>
        <p:spPr>
          <a:xfrm>
            <a:off x="5846775" y="3701132"/>
            <a:ext cx="1569660" cy="369332"/>
          </a:xfrm>
          <a:prstGeom prst="rect">
            <a:avLst/>
          </a:prstGeom>
        </p:spPr>
        <p:txBody>
          <a:bodyPr wrap="none">
            <a:spAutoFit/>
          </a:bodyPr>
          <a:lstStyle/>
          <a:p>
            <a:pPr lvl="0">
              <a:defRPr/>
            </a:pPr>
            <a:r>
              <a:rPr lang="zh-CN" altLang="en-US" dirty="0">
                <a:latin typeface="SimSun" panose="02010600030101010101" pitchFamily="2" charset="-122"/>
                <a:ea typeface="SimSun" panose="02010600030101010101" pitchFamily="2" charset="-122"/>
              </a:rPr>
              <a:t>（自我反思）</a:t>
            </a:r>
            <a:endParaRPr lang="en-US" altLang="zh-CN" dirty="0">
              <a:latin typeface="SimSun" panose="02010600030101010101" pitchFamily="2" charset="-122"/>
              <a:ea typeface="SimSun" panose="02010600030101010101" pitchFamily="2" charset="-122"/>
            </a:endParaRPr>
          </a:p>
        </p:txBody>
      </p:sp>
      <p:sp>
        <p:nvSpPr>
          <p:cNvPr id="11" name="圆角矩形 10">
            <a:extLst>
              <a:ext uri="{FF2B5EF4-FFF2-40B4-BE49-F238E27FC236}">
                <a16:creationId xmlns:a16="http://schemas.microsoft.com/office/drawing/2014/main" id="{E43DB0C6-6CBE-9676-10FB-2C7ED0AA87C4}"/>
              </a:ext>
            </a:extLst>
          </p:cNvPr>
          <p:cNvSpPr/>
          <p:nvPr/>
        </p:nvSpPr>
        <p:spPr>
          <a:xfrm>
            <a:off x="7688964" y="1906584"/>
            <a:ext cx="822829" cy="364634"/>
          </a:xfrm>
          <a:prstGeom prst="roundRect">
            <a:avLst/>
          </a:prstGeom>
          <a:noFill/>
          <a:ln>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Sun" panose="02010600030101010101" pitchFamily="2" charset="-122"/>
                <a:ea typeface="SimSun" panose="02010600030101010101" pitchFamily="2" charset="-122"/>
              </a:rPr>
              <a:t>输出</a:t>
            </a:r>
          </a:p>
        </p:txBody>
      </p:sp>
      <p:sp>
        <p:nvSpPr>
          <p:cNvPr id="12" name="圆角矩形 11">
            <a:extLst>
              <a:ext uri="{FF2B5EF4-FFF2-40B4-BE49-F238E27FC236}">
                <a16:creationId xmlns:a16="http://schemas.microsoft.com/office/drawing/2014/main" id="{69557D12-9606-7273-4C30-1DE075FB1809}"/>
              </a:ext>
            </a:extLst>
          </p:cNvPr>
          <p:cNvSpPr/>
          <p:nvPr/>
        </p:nvSpPr>
        <p:spPr>
          <a:xfrm>
            <a:off x="7716672" y="3925263"/>
            <a:ext cx="822829" cy="364634"/>
          </a:xfrm>
          <a:prstGeom prst="roundRect">
            <a:avLst/>
          </a:prstGeom>
          <a:noFill/>
          <a:ln>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Sun" panose="02010600030101010101" pitchFamily="2" charset="-122"/>
                <a:ea typeface="SimSun" panose="02010600030101010101" pitchFamily="2" charset="-122"/>
              </a:rPr>
              <a:t>反馈</a:t>
            </a:r>
          </a:p>
        </p:txBody>
      </p:sp>
      <p:pic>
        <p:nvPicPr>
          <p:cNvPr id="13" name="图形 12" descr="带齿轮的头部">
            <a:extLst>
              <a:ext uri="{FF2B5EF4-FFF2-40B4-BE49-F238E27FC236}">
                <a16:creationId xmlns:a16="http://schemas.microsoft.com/office/drawing/2014/main" id="{088FD5C4-29F9-1FD7-CAF5-FE6167579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1252" y="5122108"/>
            <a:ext cx="914400" cy="914400"/>
          </a:xfrm>
          <a:prstGeom prst="rect">
            <a:avLst/>
          </a:prstGeom>
        </p:spPr>
      </p:pic>
      <p:cxnSp>
        <p:nvCxnSpPr>
          <p:cNvPr id="14" name="直线箭头连接符 13">
            <a:extLst>
              <a:ext uri="{FF2B5EF4-FFF2-40B4-BE49-F238E27FC236}">
                <a16:creationId xmlns:a16="http://schemas.microsoft.com/office/drawing/2014/main" id="{2BE7A3E9-EF39-B6D9-BEDE-14585E051B14}"/>
              </a:ext>
            </a:extLst>
          </p:cNvPr>
          <p:cNvCxnSpPr>
            <a:cxnSpLocks/>
            <a:stCxn id="6" idx="0"/>
            <a:endCxn id="11" idx="3"/>
          </p:cNvCxnSpPr>
          <p:nvPr/>
        </p:nvCxnSpPr>
        <p:spPr>
          <a:xfrm flipH="1" flipV="1">
            <a:off x="8511793" y="2088901"/>
            <a:ext cx="1351622" cy="685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F71D2E23-6A91-2276-6F1D-20985B80F609}"/>
              </a:ext>
            </a:extLst>
          </p:cNvPr>
          <p:cNvCxnSpPr>
            <a:cxnSpLocks/>
            <a:stCxn id="6" idx="2"/>
            <a:endCxn id="12" idx="3"/>
          </p:cNvCxnSpPr>
          <p:nvPr/>
        </p:nvCxnSpPr>
        <p:spPr>
          <a:xfrm flipH="1">
            <a:off x="8539501" y="3421957"/>
            <a:ext cx="1323914" cy="685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995C746A-8828-A3B7-62F9-AFA71CD0C247}"/>
              </a:ext>
            </a:extLst>
          </p:cNvPr>
          <p:cNvCxnSpPr>
            <a:cxnSpLocks/>
            <a:stCxn id="13" idx="0"/>
            <a:endCxn id="12" idx="2"/>
          </p:cNvCxnSpPr>
          <p:nvPr/>
        </p:nvCxnSpPr>
        <p:spPr>
          <a:xfrm flipV="1">
            <a:off x="8118452" y="4289897"/>
            <a:ext cx="9635" cy="832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D361DB7B-BBB6-1A0D-A6F8-ED58E86A2DA4}"/>
              </a:ext>
            </a:extLst>
          </p:cNvPr>
          <p:cNvSpPr/>
          <p:nvPr/>
        </p:nvSpPr>
        <p:spPr>
          <a:xfrm>
            <a:off x="7952666" y="4629293"/>
            <a:ext cx="1569660" cy="369332"/>
          </a:xfrm>
          <a:prstGeom prst="rect">
            <a:avLst/>
          </a:prstGeom>
        </p:spPr>
        <p:txBody>
          <a:bodyPr wrap="none">
            <a:spAutoFit/>
          </a:bodyPr>
          <a:lstStyle/>
          <a:p>
            <a:pPr lvl="0">
              <a:defRPr/>
            </a:pPr>
            <a:r>
              <a:rPr lang="zh-CN" altLang="en-US" dirty="0">
                <a:latin typeface="SimSun" panose="02010600030101010101" pitchFamily="2" charset="-122"/>
                <a:ea typeface="SimSun" panose="02010600030101010101" pitchFamily="2" charset="-122"/>
              </a:rPr>
              <a:t>（人类反馈）</a:t>
            </a:r>
            <a:endParaRPr lang="en-US" altLang="zh-CN" dirty="0">
              <a:latin typeface="SimSun" panose="02010600030101010101" pitchFamily="2" charset="-122"/>
              <a:ea typeface="SimSun" panose="02010600030101010101" pitchFamily="2" charset="-122"/>
            </a:endParaRPr>
          </a:p>
        </p:txBody>
      </p:sp>
      <p:sp>
        <p:nvSpPr>
          <p:cNvPr id="18" name="TextBox 3">
            <a:extLst>
              <a:ext uri="{FF2B5EF4-FFF2-40B4-BE49-F238E27FC236}">
                <a16:creationId xmlns:a16="http://schemas.microsoft.com/office/drawing/2014/main" id="{0AF6CD21-BE44-784D-1A1A-2E0116690FC6}"/>
              </a:ext>
            </a:extLst>
          </p:cNvPr>
          <p:cNvSpPr txBox="1"/>
          <p:nvPr/>
        </p:nvSpPr>
        <p:spPr>
          <a:xfrm>
            <a:off x="838201" y="6338833"/>
            <a:ext cx="10515599" cy="338554"/>
          </a:xfrm>
          <a:prstGeom prst="rect">
            <a:avLst/>
          </a:prstGeom>
          <a:noFill/>
        </p:spPr>
        <p:txBody>
          <a:bodyPr wrap="square">
            <a:spAutoFit/>
          </a:bodyPr>
          <a:lstStyle/>
          <a:p>
            <a:r>
              <a:rPr lang="en-US" sz="1600" b="0" dirty="0">
                <a:effectLst/>
                <a:latin typeface="NimbusRomNo9L"/>
              </a:rPr>
              <a:t>Automatically Correcting Large Language Models: </a:t>
            </a:r>
            <a:r>
              <a:rPr lang="en-US" sz="1600" b="0" i="1" dirty="0">
                <a:effectLst/>
                <a:latin typeface="NimbusRomNo9L"/>
              </a:rPr>
              <a:t>Surveying the landscape of diverse self-correction strategies, 2023 </a:t>
            </a:r>
            <a:endParaRPr lang="en-US" sz="1600" dirty="0"/>
          </a:p>
        </p:txBody>
      </p:sp>
    </p:spTree>
    <p:extLst>
      <p:ext uri="{BB962C8B-B14F-4D97-AF65-F5344CB8AC3E}">
        <p14:creationId xmlns:p14="http://schemas.microsoft.com/office/powerpoint/2010/main" val="3998573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DEA41-7C00-8913-ED04-67BE4605ADF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7DAECAA-B928-BDBC-5290-3A91DA37F0A8}"/>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SelfRefine</a:t>
            </a:r>
            <a:r>
              <a:rPr lang="en-US" altLang="zh-CN" sz="3600" dirty="0">
                <a:latin typeface="等线" panose="02010600030101010101" pitchFamily="2" charset="-122"/>
                <a:ea typeface="等线" panose="02010600030101010101" pitchFamily="2" charset="-122"/>
                <a:cs typeface="Arial Hebrew" charset="-79"/>
              </a:rPr>
              <a:t> – </a:t>
            </a:r>
            <a:r>
              <a:rPr lang="zh-CN" altLang="en-US" sz="3600" dirty="0">
                <a:latin typeface="等线" panose="02010600030101010101" pitchFamily="2" charset="-122"/>
                <a:ea typeface="等线" panose="02010600030101010101" pitchFamily="2" charset="-122"/>
                <a:cs typeface="Arial Hebrew" charset="-79"/>
              </a:rPr>
              <a:t>自我提问的修正方式</a:t>
            </a:r>
            <a:endParaRPr lang="zh-CN" altLang="en-US" dirty="0">
              <a:latin typeface="DengXian" charset="-122"/>
              <a:ea typeface="DengXian" charset="-122"/>
            </a:endParaRPr>
          </a:p>
        </p:txBody>
      </p:sp>
      <p:sp>
        <p:nvSpPr>
          <p:cNvPr id="3" name="矩形 2">
            <a:extLst>
              <a:ext uri="{FF2B5EF4-FFF2-40B4-BE49-F238E27FC236}">
                <a16:creationId xmlns:a16="http://schemas.microsoft.com/office/drawing/2014/main" id="{1E6EC16C-EE68-5B3B-8763-767DEA76DDB5}"/>
              </a:ext>
            </a:extLst>
          </p:cNvPr>
          <p:cNvSpPr/>
          <p:nvPr/>
        </p:nvSpPr>
        <p:spPr>
          <a:xfrm>
            <a:off x="1134413" y="6261183"/>
            <a:ext cx="9557471" cy="338554"/>
          </a:xfrm>
          <a:prstGeom prst="rect">
            <a:avLst/>
          </a:prstGeom>
        </p:spPr>
        <p:txBody>
          <a:bodyPr wrap="square">
            <a:spAutoFit/>
          </a:bodyPr>
          <a:lstStyle/>
          <a:p>
            <a:r>
              <a:rPr lang="en-US" sz="1600" i="0" dirty="0">
                <a:solidFill>
                  <a:srgbClr val="363636"/>
                </a:solidFill>
                <a:effectLst/>
                <a:latin typeface="Google Sans"/>
              </a:rPr>
              <a:t>Self-Refine: Iterative Refinement with Self-Feedback</a:t>
            </a:r>
            <a:r>
              <a:rPr lang="en-US" sz="1600" dirty="0">
                <a:solidFill>
                  <a:srgbClr val="363636"/>
                </a:solidFill>
                <a:latin typeface="Google Sans"/>
              </a:rPr>
              <a:t>, </a:t>
            </a:r>
            <a:r>
              <a:rPr lang="en-US" altLang="zh-CN" sz="1600" dirty="0">
                <a:latin typeface="Times New Roman" panose="02020603050405020304" charset="0"/>
                <a:cs typeface="Times New Roman" panose="02020603050405020304" charset="0"/>
              </a:rPr>
              <a:t>2023</a:t>
            </a:r>
            <a:endParaRPr lang="en-US" altLang="zh-CN" sz="1600" dirty="0">
              <a:latin typeface="Times New Roman" panose="02020603050405020304" charset="0"/>
              <a:ea typeface="宋体" panose="02010600030101010101" pitchFamily="2" charset="-122"/>
              <a:cs typeface="Times New Roman" panose="02020603050405020304" charset="0"/>
            </a:endParaRPr>
          </a:p>
        </p:txBody>
      </p:sp>
      <p:pic>
        <p:nvPicPr>
          <p:cNvPr id="4" name="Picture 10" descr="A diagram of a feedback&#10;&#10;Description automatically generated">
            <a:extLst>
              <a:ext uri="{FF2B5EF4-FFF2-40B4-BE49-F238E27FC236}">
                <a16:creationId xmlns:a16="http://schemas.microsoft.com/office/drawing/2014/main" id="{8B637EF1-112E-37FE-0525-6B1093934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413" y="1628273"/>
            <a:ext cx="10178022" cy="3601453"/>
          </a:xfrm>
          <a:prstGeom prst="rect">
            <a:avLst/>
          </a:prstGeom>
        </p:spPr>
      </p:pic>
      <p:sp>
        <p:nvSpPr>
          <p:cNvPr id="5" name="内容占位符 4">
            <a:extLst>
              <a:ext uri="{FF2B5EF4-FFF2-40B4-BE49-F238E27FC236}">
                <a16:creationId xmlns:a16="http://schemas.microsoft.com/office/drawing/2014/main" id="{C32A4D30-4CD2-D108-D16F-6D35F2288A9C}"/>
              </a:ext>
            </a:extLst>
          </p:cNvPr>
          <p:cNvSpPr txBox="1">
            <a:spLocks/>
          </p:cNvSpPr>
          <p:nvPr/>
        </p:nvSpPr>
        <p:spPr>
          <a:xfrm>
            <a:off x="1134415" y="5494463"/>
            <a:ext cx="10515599" cy="587248"/>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宋体" panose="02010600030101010101" pitchFamily="2" charset="-122"/>
                <a:ea typeface="宋体" panose="02010600030101010101" pitchFamily="2" charset="-122"/>
              </a:rPr>
              <a:t>大语言模型可以通过自我提问的方式，进行答案的修正。</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52151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49F5A-C915-AF9E-D146-77BAAC72426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E61618E-E446-B4A3-F150-463A29ADDEAA}"/>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Reflexion</a:t>
            </a:r>
            <a:r>
              <a:rPr lang="en-US" altLang="zh-CN" sz="3600" dirty="0">
                <a:latin typeface="等线" panose="02010600030101010101" pitchFamily="2" charset="-122"/>
                <a:ea typeface="等线" panose="02010600030101010101" pitchFamily="2" charset="-122"/>
                <a:cs typeface="Arial Hebrew" charset="-79"/>
              </a:rPr>
              <a:t> – </a:t>
            </a:r>
            <a:r>
              <a:rPr lang="zh-CN" altLang="en-US" sz="3600" dirty="0">
                <a:latin typeface="等线" panose="02010600030101010101" pitchFamily="2" charset="-122"/>
                <a:ea typeface="等线" panose="02010600030101010101" pitchFamily="2" charset="-122"/>
                <a:cs typeface="Arial Hebrew" charset="-79"/>
              </a:rPr>
              <a:t>从动态记忆进行反思的智能体</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609C1A0A-C6F1-5D9E-D13E-F18D6A69AC0C}"/>
              </a:ext>
            </a:extLst>
          </p:cNvPr>
          <p:cNvPicPr>
            <a:picLocks noChangeAspect="1"/>
          </p:cNvPicPr>
          <p:nvPr/>
        </p:nvPicPr>
        <p:blipFill>
          <a:blip r:embed="rId3"/>
          <a:stretch>
            <a:fillRect/>
          </a:stretch>
        </p:blipFill>
        <p:spPr>
          <a:xfrm>
            <a:off x="6452638" y="1255042"/>
            <a:ext cx="5688569" cy="4696523"/>
          </a:xfrm>
          <a:prstGeom prst="rect">
            <a:avLst/>
          </a:prstGeom>
        </p:spPr>
      </p:pic>
      <p:sp>
        <p:nvSpPr>
          <p:cNvPr id="4" name="内容占位符 4">
            <a:extLst>
              <a:ext uri="{FF2B5EF4-FFF2-40B4-BE49-F238E27FC236}">
                <a16:creationId xmlns:a16="http://schemas.microsoft.com/office/drawing/2014/main" id="{9C3E6C7A-7FED-217D-8851-1F03E06F999F}"/>
              </a:ext>
            </a:extLst>
          </p:cNvPr>
          <p:cNvSpPr txBox="1">
            <a:spLocks/>
          </p:cNvSpPr>
          <p:nvPr/>
        </p:nvSpPr>
        <p:spPr>
          <a:xfrm>
            <a:off x="417101" y="2506662"/>
            <a:ext cx="7755021"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设计了从错误操作中吸取经验的机制</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利用模型自身或者外部工具进行评估</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将评估结果转化成自然语言形式的反思</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从记忆获取反思经验，再次决策</a:t>
            </a:r>
            <a:endParaRPr lang="en-US" altLang="zh-CN" dirty="0">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AE61175A-637A-39F6-56C7-FB6DAD1875CA}"/>
              </a:ext>
            </a:extLst>
          </p:cNvPr>
          <p:cNvSpPr/>
          <p:nvPr/>
        </p:nvSpPr>
        <p:spPr>
          <a:xfrm>
            <a:off x="873076" y="6075235"/>
            <a:ext cx="9557471" cy="307777"/>
          </a:xfrm>
          <a:prstGeom prst="rect">
            <a:avLst/>
          </a:prstGeom>
        </p:spPr>
        <p:txBody>
          <a:bodyPr wrap="square">
            <a:spAutoFit/>
          </a:bodyPr>
          <a:lstStyle/>
          <a:p>
            <a:r>
              <a:rPr lang="en-GB" altLang="zh-CN" sz="1400" dirty="0">
                <a:latin typeface="Times New Roman" panose="02020603050405020304" charset="0"/>
                <a:cs typeface="Times New Roman" panose="02020603050405020304" charset="0"/>
              </a:rPr>
              <a:t>Reflexion: an autonomous agent with dynamic memory and self-reflection</a:t>
            </a:r>
            <a:r>
              <a:rPr lang="en-US" altLang="zh-CN" sz="1400" dirty="0">
                <a:latin typeface="Times New Roman" panose="02020603050405020304" charset="0"/>
                <a:cs typeface="Times New Roman" panose="02020603050405020304" charset="0"/>
              </a:rPr>
              <a:t>.</a:t>
            </a:r>
            <a:r>
              <a:rPr lang="zh-CN" altLang="en-US" sz="1400" dirty="0">
                <a:latin typeface="Times New Roman" panose="02020603050405020304" charset="0"/>
                <a:cs typeface="Times New Roman" panose="02020603050405020304" charset="0"/>
              </a:rPr>
              <a:t> </a:t>
            </a:r>
            <a:r>
              <a:rPr lang="en-US" altLang="zh-CN" sz="1400" dirty="0">
                <a:latin typeface="Times New Roman" panose="02020603050405020304" charset="0"/>
                <a:cs typeface="Times New Roman" panose="02020603050405020304" charset="0"/>
              </a:rPr>
              <a:t>2023</a:t>
            </a:r>
            <a:endParaRPr lang="en-US" altLang="zh-CN" sz="1400" dirty="0">
              <a:latin typeface="Times New Roman" panose="02020603050405020304" charset="0"/>
              <a:ea typeface="宋体" panose="02010600030101010101" pitchFamily="2" charset="-122"/>
              <a:cs typeface="Times New Roman" panose="02020603050405020304" charset="0"/>
            </a:endParaRPr>
          </a:p>
        </p:txBody>
      </p:sp>
    </p:spTree>
    <p:extLst>
      <p:ext uri="{BB962C8B-B14F-4D97-AF65-F5344CB8AC3E}">
        <p14:creationId xmlns:p14="http://schemas.microsoft.com/office/powerpoint/2010/main" val="3073248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CC1CB-F0EF-1C97-63CA-744922F78A1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2214E5-3627-B5BD-7D85-3F01F0C557DD}"/>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Reflexion</a:t>
            </a:r>
            <a:r>
              <a:rPr lang="en-US" altLang="zh-CN" sz="3600" dirty="0">
                <a:latin typeface="等线" panose="02010600030101010101" pitchFamily="2" charset="-122"/>
                <a:ea typeface="等线" panose="02010600030101010101" pitchFamily="2" charset="-122"/>
                <a:cs typeface="Arial Hebrew" charset="-79"/>
              </a:rPr>
              <a:t> – </a:t>
            </a:r>
            <a:r>
              <a:rPr lang="zh-CN" altLang="en-US" sz="3600" dirty="0">
                <a:latin typeface="等线" panose="02010600030101010101" pitchFamily="2" charset="-122"/>
                <a:ea typeface="等线" panose="02010600030101010101" pitchFamily="2" charset="-122"/>
                <a:cs typeface="Arial Hebrew" charset="-79"/>
              </a:rPr>
              <a:t>从动态记忆进行反思的智能体</a:t>
            </a:r>
            <a:endParaRPr lang="zh-CN" altLang="en-US" dirty="0">
              <a:latin typeface="DengXian" charset="-122"/>
              <a:ea typeface="DengXian" charset="-122"/>
            </a:endParaRPr>
          </a:p>
        </p:txBody>
      </p:sp>
      <p:sp>
        <p:nvSpPr>
          <p:cNvPr id="3" name="矩形 2">
            <a:extLst>
              <a:ext uri="{FF2B5EF4-FFF2-40B4-BE49-F238E27FC236}">
                <a16:creationId xmlns:a16="http://schemas.microsoft.com/office/drawing/2014/main" id="{CBB169D2-35B2-3090-FA4B-DAEBC9871324}"/>
              </a:ext>
            </a:extLst>
          </p:cNvPr>
          <p:cNvSpPr/>
          <p:nvPr/>
        </p:nvSpPr>
        <p:spPr>
          <a:xfrm>
            <a:off x="689922" y="6407801"/>
            <a:ext cx="9557471" cy="276999"/>
          </a:xfrm>
          <a:prstGeom prst="rect">
            <a:avLst/>
          </a:prstGeom>
        </p:spPr>
        <p:txBody>
          <a:bodyPr wrap="square">
            <a:spAutoFit/>
          </a:bodyPr>
          <a:lstStyle/>
          <a:p>
            <a:r>
              <a:rPr lang="en-GB" altLang="zh-CN" sz="1200" dirty="0">
                <a:latin typeface="Times New Roman" panose="02020603050405020304" charset="0"/>
                <a:cs typeface="Times New Roman" panose="02020603050405020304" charset="0"/>
              </a:rPr>
              <a:t>Reflexion: an autonomous agent with dynamic memory and self-reflection</a:t>
            </a:r>
            <a:r>
              <a:rPr lang="en-US" altLang="zh-CN" sz="1200" dirty="0">
                <a:latin typeface="Times New Roman" panose="02020603050405020304" charset="0"/>
                <a:cs typeface="Times New Roman" panose="02020603050405020304" charset="0"/>
              </a:rPr>
              <a:t>, 2023</a:t>
            </a:r>
            <a:endParaRPr lang="en-US" altLang="zh-CN" sz="1200" dirty="0">
              <a:latin typeface="Times New Roman" panose="02020603050405020304" charset="0"/>
              <a:ea typeface="宋体" panose="02010600030101010101" pitchFamily="2" charset="-122"/>
              <a:cs typeface="Times New Roman" panose="02020603050405020304" charset="0"/>
            </a:endParaRPr>
          </a:p>
        </p:txBody>
      </p:sp>
      <p:pic>
        <p:nvPicPr>
          <p:cNvPr id="4" name="Picture 4" descr="A close-up of a text&#10;&#10;Description automatically generated">
            <a:extLst>
              <a:ext uri="{FF2B5EF4-FFF2-40B4-BE49-F238E27FC236}">
                <a16:creationId xmlns:a16="http://schemas.microsoft.com/office/drawing/2014/main" id="{B02F0669-84F5-F1A8-64C3-1134031F1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586" y="1523262"/>
            <a:ext cx="9564827" cy="4518000"/>
          </a:xfrm>
          <a:prstGeom prst="rect">
            <a:avLst/>
          </a:prstGeom>
        </p:spPr>
      </p:pic>
    </p:spTree>
    <p:extLst>
      <p:ext uri="{BB962C8B-B14F-4D97-AF65-F5344CB8AC3E}">
        <p14:creationId xmlns:p14="http://schemas.microsoft.com/office/powerpoint/2010/main" val="3127095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B88A-81C1-6890-A1CA-2FF3D9A9C1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21A53A6-B3A4-05CD-2DF4-BAB72B51C242}"/>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Reflexion</a:t>
            </a:r>
            <a:r>
              <a:rPr lang="en-US" altLang="zh-CN" sz="3600" dirty="0">
                <a:latin typeface="等线" panose="02010600030101010101" pitchFamily="2" charset="-122"/>
                <a:ea typeface="等线" panose="02010600030101010101" pitchFamily="2" charset="-122"/>
                <a:cs typeface="Arial Hebrew" charset="-79"/>
              </a:rPr>
              <a:t> – </a:t>
            </a:r>
            <a:r>
              <a:rPr lang="zh-CN" altLang="en-US" sz="3600" dirty="0">
                <a:latin typeface="等线" panose="02010600030101010101" pitchFamily="2" charset="-122"/>
                <a:ea typeface="等线" panose="02010600030101010101" pitchFamily="2" charset="-122"/>
                <a:cs typeface="Arial Hebrew" charset="-79"/>
              </a:rPr>
              <a:t>从动态记忆进行反思的智能体</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DBFF27DA-2931-932C-3DAC-7A329A7B7C65}"/>
              </a:ext>
            </a:extLst>
          </p:cNvPr>
          <p:cNvPicPr>
            <a:picLocks noChangeAspect="1"/>
          </p:cNvPicPr>
          <p:nvPr/>
        </p:nvPicPr>
        <p:blipFill>
          <a:blip r:embed="rId3"/>
          <a:stretch>
            <a:fillRect/>
          </a:stretch>
        </p:blipFill>
        <p:spPr>
          <a:xfrm>
            <a:off x="910151" y="2968131"/>
            <a:ext cx="4463534" cy="3358394"/>
          </a:xfrm>
          <a:prstGeom prst="rect">
            <a:avLst/>
          </a:prstGeom>
        </p:spPr>
      </p:pic>
      <p:pic>
        <p:nvPicPr>
          <p:cNvPr id="4" name="图片 3">
            <a:extLst>
              <a:ext uri="{FF2B5EF4-FFF2-40B4-BE49-F238E27FC236}">
                <a16:creationId xmlns:a16="http://schemas.microsoft.com/office/drawing/2014/main" id="{65BAFFFD-C0DF-731D-85CD-19E0E7FFC70A}"/>
              </a:ext>
            </a:extLst>
          </p:cNvPr>
          <p:cNvPicPr>
            <a:picLocks noChangeAspect="1"/>
          </p:cNvPicPr>
          <p:nvPr/>
        </p:nvPicPr>
        <p:blipFill>
          <a:blip r:embed="rId4"/>
          <a:stretch>
            <a:fillRect/>
          </a:stretch>
        </p:blipFill>
        <p:spPr>
          <a:xfrm>
            <a:off x="6362699" y="2967366"/>
            <a:ext cx="4463535" cy="3308124"/>
          </a:xfrm>
          <a:prstGeom prst="rect">
            <a:avLst/>
          </a:prstGeom>
        </p:spPr>
      </p:pic>
      <p:sp>
        <p:nvSpPr>
          <p:cNvPr id="5" name="文本框 4">
            <a:extLst>
              <a:ext uri="{FF2B5EF4-FFF2-40B4-BE49-F238E27FC236}">
                <a16:creationId xmlns:a16="http://schemas.microsoft.com/office/drawing/2014/main" id="{27A8E791-DC76-A8CE-E975-B718F50F635C}"/>
              </a:ext>
            </a:extLst>
          </p:cNvPr>
          <p:cNvSpPr txBox="1"/>
          <p:nvPr/>
        </p:nvSpPr>
        <p:spPr>
          <a:xfrm>
            <a:off x="838200" y="1483200"/>
            <a:ext cx="11236959" cy="1200329"/>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以</a:t>
            </a:r>
            <a:r>
              <a:rPr lang="en-US" altLang="zh-CN" sz="2400" dirty="0" err="1">
                <a:latin typeface="Times New Roman" panose="02020603050405020304" charset="0"/>
                <a:ea typeface="宋体" panose="02010600030101010101" pitchFamily="2" charset="-122"/>
                <a:cs typeface="Times New Roman" panose="02020603050405020304" charset="0"/>
              </a:rPr>
              <a:t>ReAct+Reflexion</a:t>
            </a:r>
            <a:r>
              <a:rPr lang="zh-CN" altLang="en-US" sz="2400" dirty="0">
                <a:latin typeface="宋体" panose="02010600030101010101" pitchFamily="2" charset="-122"/>
                <a:ea typeface="宋体" panose="02010600030101010101" pitchFamily="2" charset="-122"/>
              </a:rPr>
              <a:t>为例，随着反思次数增加</a:t>
            </a:r>
            <a:endParaRPr lang="en-US" altLang="zh-CN" sz="2400" dirty="0">
              <a:latin typeface="宋体" panose="02010600030101010101" pitchFamily="2" charset="-122"/>
              <a:ea typeface="宋体" panose="02010600030101010101" pitchFamily="2" charset="-122"/>
            </a:endParaRPr>
          </a:p>
          <a:p>
            <a:pPr marL="457200" indent="-4572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准确率提高</a:t>
            </a:r>
            <a:endParaRPr lang="en-US" altLang="zh-CN" sz="2400" dirty="0">
              <a:latin typeface="宋体" panose="02010600030101010101" pitchFamily="2" charset="-122"/>
              <a:ea typeface="宋体" panose="02010600030101010101" pitchFamily="2" charset="-122"/>
            </a:endParaRPr>
          </a:p>
          <a:p>
            <a:pPr marL="457200" indent="-45720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幻象的情况显著减少</a:t>
            </a:r>
            <a:endParaRPr lang="en-US" altLang="zh-CN" sz="2400" dirty="0">
              <a:latin typeface="宋体" panose="02010600030101010101" pitchFamily="2" charset="-122"/>
              <a:ea typeface="宋体" panose="02010600030101010101" pitchFamily="2" charset="-122"/>
            </a:endParaRPr>
          </a:p>
        </p:txBody>
      </p:sp>
      <p:sp>
        <p:nvSpPr>
          <p:cNvPr id="6" name="矩形 5">
            <a:extLst>
              <a:ext uri="{FF2B5EF4-FFF2-40B4-BE49-F238E27FC236}">
                <a16:creationId xmlns:a16="http://schemas.microsoft.com/office/drawing/2014/main" id="{60862C6B-BC10-A21F-9DAE-17780640E911}"/>
              </a:ext>
            </a:extLst>
          </p:cNvPr>
          <p:cNvSpPr/>
          <p:nvPr/>
        </p:nvSpPr>
        <p:spPr>
          <a:xfrm>
            <a:off x="689922" y="6575227"/>
            <a:ext cx="9557471" cy="276999"/>
          </a:xfrm>
          <a:prstGeom prst="rect">
            <a:avLst/>
          </a:prstGeom>
        </p:spPr>
        <p:txBody>
          <a:bodyPr wrap="square">
            <a:spAutoFit/>
          </a:bodyPr>
          <a:lstStyle/>
          <a:p>
            <a:r>
              <a:rPr lang="en-GB" altLang="zh-CN" sz="1200" dirty="0" err="1">
                <a:latin typeface="Times New Roman" panose="02020603050405020304" charset="0"/>
                <a:cs typeface="Times New Roman" panose="02020603050405020304" charset="0"/>
              </a:rPr>
              <a:t>Reflexion</a:t>
            </a:r>
            <a:r>
              <a:rPr lang="en-GB" altLang="zh-CN" sz="1200" dirty="0">
                <a:latin typeface="Times New Roman" panose="02020603050405020304" charset="0"/>
                <a:cs typeface="Times New Roman" panose="02020603050405020304" charset="0"/>
              </a:rPr>
              <a:t>: an autonomous agent with dynamic memory and self-reflection</a:t>
            </a:r>
            <a:r>
              <a:rPr lang="en-US" altLang="zh-CN" sz="1200" dirty="0">
                <a:latin typeface="Times New Roman" panose="02020603050405020304" charset="0"/>
                <a:cs typeface="Times New Roman" panose="02020603050405020304" charset="0"/>
              </a:rPr>
              <a:t>.</a:t>
            </a:r>
            <a:endParaRPr lang="en-US" altLang="zh-CN" sz="1200" dirty="0">
              <a:latin typeface="Times New Roman" panose="02020603050405020304" charset="0"/>
              <a:ea typeface="宋体" panose="02010600030101010101" pitchFamily="2" charset="-122"/>
              <a:cs typeface="Times New Roman" panose="02020603050405020304" charset="0"/>
            </a:endParaRPr>
          </a:p>
        </p:txBody>
      </p:sp>
    </p:spTree>
    <p:extLst>
      <p:ext uri="{BB962C8B-B14F-4D97-AF65-F5344CB8AC3E}">
        <p14:creationId xmlns:p14="http://schemas.microsoft.com/office/powerpoint/2010/main" val="1981787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43094-DB3F-4CD1-9542-DE21D88987E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33DEC1D-B17C-03A9-77D1-E7D7C6CEDF61}"/>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CRITIC – </a:t>
            </a:r>
            <a:r>
              <a:rPr lang="zh-CN" altLang="en-US" sz="3600" dirty="0">
                <a:latin typeface="等线" panose="02010600030101010101" pitchFamily="2" charset="-122"/>
                <a:ea typeface="等线" panose="02010600030101010101" pitchFamily="2" charset="-122"/>
                <a:cs typeface="Arial Hebrew" charset="-79"/>
              </a:rPr>
              <a:t>利用外部工具交互的反馈改进输出</a:t>
            </a:r>
            <a:endParaRPr lang="zh-CN" altLang="en-US" dirty="0">
              <a:latin typeface="DengXian" charset="-122"/>
              <a:ea typeface="DengXian" charset="-122"/>
            </a:endParaRPr>
          </a:p>
        </p:txBody>
      </p:sp>
      <p:sp>
        <p:nvSpPr>
          <p:cNvPr id="3" name="内容占位符 4">
            <a:extLst>
              <a:ext uri="{FF2B5EF4-FFF2-40B4-BE49-F238E27FC236}">
                <a16:creationId xmlns:a16="http://schemas.microsoft.com/office/drawing/2014/main" id="{BB2EB8A9-9870-4FE8-5EB1-BAC9ABC65171}"/>
              </a:ext>
            </a:extLst>
          </p:cNvPr>
          <p:cNvSpPr txBox="1">
            <a:spLocks/>
          </p:cNvSpPr>
          <p:nvPr/>
        </p:nvSpPr>
        <p:spPr>
          <a:xfrm>
            <a:off x="838200" y="1483200"/>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宋体" panose="02010600030101010101" pitchFamily="2" charset="-122"/>
                <a:ea typeface="宋体" panose="02010600030101010101" pitchFamily="2" charset="-122"/>
              </a:rPr>
              <a:t>与外部工具交互得到反馈结果，作为批评校正输出，迭代改进。</a:t>
            </a:r>
            <a:endParaRPr lang="en-US" altLang="zh-CN">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针对不同任务，设计反馈模板，和需要调用的工具。</a:t>
            </a:r>
            <a:endParaRPr lang="en-US" altLang="zh-CN"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3FDEF19-9FC5-AC2B-A6E9-95EFEAA70A80}"/>
              </a:ext>
            </a:extLst>
          </p:cNvPr>
          <p:cNvPicPr>
            <a:picLocks noChangeAspect="1"/>
          </p:cNvPicPr>
          <p:nvPr/>
        </p:nvPicPr>
        <p:blipFill>
          <a:blip r:embed="rId3"/>
          <a:stretch>
            <a:fillRect/>
          </a:stretch>
        </p:blipFill>
        <p:spPr>
          <a:xfrm>
            <a:off x="1238250" y="2729852"/>
            <a:ext cx="9715500" cy="3771900"/>
          </a:xfrm>
          <a:prstGeom prst="rect">
            <a:avLst/>
          </a:prstGeom>
        </p:spPr>
      </p:pic>
      <p:sp>
        <p:nvSpPr>
          <p:cNvPr id="5" name="矩形 4">
            <a:extLst>
              <a:ext uri="{FF2B5EF4-FFF2-40B4-BE49-F238E27FC236}">
                <a16:creationId xmlns:a16="http://schemas.microsoft.com/office/drawing/2014/main" id="{3254D849-3490-A1AD-6BFC-E783B34C862F}"/>
              </a:ext>
            </a:extLst>
          </p:cNvPr>
          <p:cNvSpPr/>
          <p:nvPr/>
        </p:nvSpPr>
        <p:spPr>
          <a:xfrm>
            <a:off x="689922" y="6575227"/>
            <a:ext cx="9557471" cy="276999"/>
          </a:xfrm>
          <a:prstGeom prst="rect">
            <a:avLst/>
          </a:prstGeom>
        </p:spPr>
        <p:txBody>
          <a:bodyPr wrap="square">
            <a:spAutoFit/>
          </a:bodyPr>
          <a:lstStyle/>
          <a:p>
            <a:r>
              <a:rPr lang="en-GB" altLang="zh-CN" sz="1200" dirty="0">
                <a:latin typeface="Times New Roman" panose="02020603050405020304" charset="0"/>
                <a:cs typeface="Times New Roman" panose="02020603050405020304" charset="0"/>
              </a:rPr>
              <a:t>Critic: Large Language Models Can Self-Correct with Tool</a:t>
            </a:r>
            <a:r>
              <a:rPr lang="en-US" altLang="zh-CN" sz="1200" dirty="0">
                <a:latin typeface="Times New Roman" panose="02020603050405020304" charset="0"/>
                <a:cs typeface="Times New Roman" panose="02020603050405020304" charset="0"/>
              </a:rPr>
              <a:t>.</a:t>
            </a:r>
          </a:p>
        </p:txBody>
      </p:sp>
    </p:spTree>
    <p:extLst>
      <p:ext uri="{BB962C8B-B14F-4D97-AF65-F5344CB8AC3E}">
        <p14:creationId xmlns:p14="http://schemas.microsoft.com/office/powerpoint/2010/main" val="1571088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3C604-5BB8-E672-1B00-7DD3735DE1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86A528E-2B03-C73C-CD7A-9B7C2AF1BFAC}"/>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CRITIC – </a:t>
            </a:r>
            <a:r>
              <a:rPr lang="zh-CN" altLang="en-US" sz="3600" dirty="0">
                <a:latin typeface="等线" panose="02010600030101010101" pitchFamily="2" charset="-122"/>
                <a:ea typeface="等线" panose="02010600030101010101" pitchFamily="2" charset="-122"/>
                <a:cs typeface="Arial Hebrew" charset="-79"/>
              </a:rPr>
              <a:t>文本减毒任务</a:t>
            </a:r>
            <a:endParaRPr lang="zh-CN" altLang="en-US" dirty="0">
              <a:latin typeface="DengXian" charset="-122"/>
              <a:ea typeface="DengXian" charset="-122"/>
            </a:endParaRPr>
          </a:p>
        </p:txBody>
      </p:sp>
      <p:sp>
        <p:nvSpPr>
          <p:cNvPr id="3" name="内容占位符 4">
            <a:extLst>
              <a:ext uri="{FF2B5EF4-FFF2-40B4-BE49-F238E27FC236}">
                <a16:creationId xmlns:a16="http://schemas.microsoft.com/office/drawing/2014/main" id="{1B109EA1-477C-9060-754E-5A8D1F530805}"/>
              </a:ext>
            </a:extLst>
          </p:cNvPr>
          <p:cNvSpPr txBox="1">
            <a:spLocks/>
          </p:cNvSpPr>
          <p:nvPr/>
        </p:nvSpPr>
        <p:spPr>
          <a:xfrm>
            <a:off x="838200" y="1483200"/>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宋体" panose="02010600030101010101" pitchFamily="2" charset="-122"/>
                <a:ea typeface="宋体" panose="02010600030101010101" pitchFamily="2" charset="-122"/>
              </a:rPr>
              <a:t>LLM</a:t>
            </a:r>
            <a:r>
              <a:rPr lang="zh-CN" altLang="en-US">
                <a:latin typeface="宋体" panose="02010600030101010101" pitchFamily="2" charset="-122"/>
                <a:ea typeface="宋体" panose="02010600030101010101" pitchFamily="2" charset="-122"/>
              </a:rPr>
              <a:t>生成文本</a:t>
            </a:r>
            <a:endParaRPr lang="en-US" altLang="zh-CN">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调用毒性检测</a:t>
            </a:r>
            <a:r>
              <a:rPr lang="en-US" altLang="zh-CN">
                <a:latin typeface="宋体" panose="02010600030101010101" pitchFamily="2" charset="-122"/>
                <a:ea typeface="宋体" panose="02010600030101010101" pitchFamily="2" charset="-122"/>
              </a:rPr>
              <a:t>API</a:t>
            </a:r>
            <a:r>
              <a:rPr lang="zh-CN" altLang="en-US">
                <a:latin typeface="宋体" panose="02010600030101010101" pitchFamily="2" charset="-122"/>
                <a:ea typeface="宋体" panose="02010600030101010101" pitchFamily="2" charset="-122"/>
              </a:rPr>
              <a:t>，评估文本毒性含量</a:t>
            </a:r>
            <a:endParaRPr lang="en-US" altLang="zh-CN">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根据评估结果改进生成</a:t>
            </a:r>
            <a:endParaRPr lang="en-US" altLang="zh-CN" dirty="0">
              <a:latin typeface="宋体" panose="02010600030101010101" pitchFamily="2" charset="-122"/>
              <a:ea typeface="宋体" panose="02010600030101010101" pitchFamily="2" charset="-122"/>
            </a:endParaRPr>
          </a:p>
        </p:txBody>
      </p:sp>
      <p:sp>
        <p:nvSpPr>
          <p:cNvPr id="4" name="椭圆 3">
            <a:extLst>
              <a:ext uri="{FF2B5EF4-FFF2-40B4-BE49-F238E27FC236}">
                <a16:creationId xmlns:a16="http://schemas.microsoft.com/office/drawing/2014/main" id="{783CEB29-A90E-2921-2FD7-213C2529F7C0}"/>
              </a:ext>
            </a:extLst>
          </p:cNvPr>
          <p:cNvSpPr/>
          <p:nvPr/>
        </p:nvSpPr>
        <p:spPr>
          <a:xfrm>
            <a:off x="689922" y="4230043"/>
            <a:ext cx="1253409" cy="601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Prompt</a:t>
            </a:r>
            <a:endParaRPr lang="zh-CN" altLang="en-US" dirty="0"/>
          </a:p>
        </p:txBody>
      </p:sp>
      <p:sp>
        <p:nvSpPr>
          <p:cNvPr id="5" name="矩形 4">
            <a:extLst>
              <a:ext uri="{FF2B5EF4-FFF2-40B4-BE49-F238E27FC236}">
                <a16:creationId xmlns:a16="http://schemas.microsoft.com/office/drawing/2014/main" id="{688F2227-404B-E93B-EA13-1CCC4E4CCE8E}"/>
              </a:ext>
            </a:extLst>
          </p:cNvPr>
          <p:cNvSpPr/>
          <p:nvPr/>
        </p:nvSpPr>
        <p:spPr>
          <a:xfrm>
            <a:off x="2540492" y="4262700"/>
            <a:ext cx="1082351" cy="541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LLM</a:t>
            </a:r>
            <a:endParaRPr lang="zh-CN" altLang="en-US" dirty="0"/>
          </a:p>
        </p:txBody>
      </p:sp>
      <p:sp>
        <p:nvSpPr>
          <p:cNvPr id="6" name="椭圆 5">
            <a:extLst>
              <a:ext uri="{FF2B5EF4-FFF2-40B4-BE49-F238E27FC236}">
                <a16:creationId xmlns:a16="http://schemas.microsoft.com/office/drawing/2014/main" id="{0701535B-CDE1-8D5C-48C8-A04970809642}"/>
              </a:ext>
            </a:extLst>
          </p:cNvPr>
          <p:cNvSpPr/>
          <p:nvPr/>
        </p:nvSpPr>
        <p:spPr>
          <a:xfrm>
            <a:off x="4251102" y="4262700"/>
            <a:ext cx="1551997" cy="538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Toxic Text</a:t>
            </a:r>
          </a:p>
        </p:txBody>
      </p:sp>
      <p:sp>
        <p:nvSpPr>
          <p:cNvPr id="7" name="矩形 6">
            <a:extLst>
              <a:ext uri="{FF2B5EF4-FFF2-40B4-BE49-F238E27FC236}">
                <a16:creationId xmlns:a16="http://schemas.microsoft.com/office/drawing/2014/main" id="{25D57758-698B-DA26-1664-93747592196E}"/>
              </a:ext>
            </a:extLst>
          </p:cNvPr>
          <p:cNvSpPr/>
          <p:nvPr/>
        </p:nvSpPr>
        <p:spPr>
          <a:xfrm>
            <a:off x="6369160" y="4262700"/>
            <a:ext cx="1253409" cy="538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Value</a:t>
            </a:r>
          </a:p>
          <a:p>
            <a:pPr algn="ctr"/>
            <a:r>
              <a:rPr lang="en-US" altLang="zh-CN" dirty="0"/>
              <a:t>API</a:t>
            </a:r>
            <a:endParaRPr lang="zh-CN" altLang="en-US" dirty="0"/>
          </a:p>
        </p:txBody>
      </p:sp>
      <p:sp>
        <p:nvSpPr>
          <p:cNvPr id="8" name="椭圆 7">
            <a:extLst>
              <a:ext uri="{FF2B5EF4-FFF2-40B4-BE49-F238E27FC236}">
                <a16:creationId xmlns:a16="http://schemas.microsoft.com/office/drawing/2014/main" id="{A21D891B-5DF1-88D1-0143-62227E8E6D1E}"/>
              </a:ext>
            </a:extLst>
          </p:cNvPr>
          <p:cNvSpPr/>
          <p:nvPr/>
        </p:nvSpPr>
        <p:spPr>
          <a:xfrm>
            <a:off x="8250828" y="4234645"/>
            <a:ext cx="1253409" cy="601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Toxicity</a:t>
            </a:r>
          </a:p>
          <a:p>
            <a:pPr algn="ctr"/>
            <a:r>
              <a:rPr lang="en-US" altLang="zh-CN" dirty="0"/>
              <a:t>rate</a:t>
            </a:r>
            <a:endParaRPr lang="zh-CN" altLang="en-US" dirty="0"/>
          </a:p>
        </p:txBody>
      </p:sp>
      <p:cxnSp>
        <p:nvCxnSpPr>
          <p:cNvPr id="9" name="直接箭头连接符 10">
            <a:extLst>
              <a:ext uri="{FF2B5EF4-FFF2-40B4-BE49-F238E27FC236}">
                <a16:creationId xmlns:a16="http://schemas.microsoft.com/office/drawing/2014/main" id="{F7FD743E-E513-B1B8-C31D-4052983334EC}"/>
              </a:ext>
            </a:extLst>
          </p:cNvPr>
          <p:cNvCxnSpPr>
            <a:stCxn id="4" idx="6"/>
            <a:endCxn id="5" idx="1"/>
          </p:cNvCxnSpPr>
          <p:nvPr/>
        </p:nvCxnSpPr>
        <p:spPr>
          <a:xfrm>
            <a:off x="1943331" y="4530987"/>
            <a:ext cx="597161" cy="2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12">
            <a:extLst>
              <a:ext uri="{FF2B5EF4-FFF2-40B4-BE49-F238E27FC236}">
                <a16:creationId xmlns:a16="http://schemas.microsoft.com/office/drawing/2014/main" id="{2C5E9B99-A52F-D285-40B3-7274D4AC17B9}"/>
              </a:ext>
            </a:extLst>
          </p:cNvPr>
          <p:cNvCxnSpPr>
            <a:stCxn id="5" idx="3"/>
            <a:endCxn id="6" idx="2"/>
          </p:cNvCxnSpPr>
          <p:nvPr/>
        </p:nvCxnSpPr>
        <p:spPr>
          <a:xfrm flipV="1">
            <a:off x="3622843" y="4532138"/>
            <a:ext cx="628259" cy="1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6">
            <a:extLst>
              <a:ext uri="{FF2B5EF4-FFF2-40B4-BE49-F238E27FC236}">
                <a16:creationId xmlns:a16="http://schemas.microsoft.com/office/drawing/2014/main" id="{2D497E6C-2DE1-6B99-DED4-C617D9DDDBC3}"/>
              </a:ext>
            </a:extLst>
          </p:cNvPr>
          <p:cNvCxnSpPr>
            <a:stCxn id="6" idx="6"/>
            <a:endCxn id="7" idx="1"/>
          </p:cNvCxnSpPr>
          <p:nvPr/>
        </p:nvCxnSpPr>
        <p:spPr>
          <a:xfrm>
            <a:off x="5803099" y="4532138"/>
            <a:ext cx="566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9">
            <a:extLst>
              <a:ext uri="{FF2B5EF4-FFF2-40B4-BE49-F238E27FC236}">
                <a16:creationId xmlns:a16="http://schemas.microsoft.com/office/drawing/2014/main" id="{9E20A8C1-0F57-30C9-A067-3BD07DF99506}"/>
              </a:ext>
            </a:extLst>
          </p:cNvPr>
          <p:cNvCxnSpPr>
            <a:stCxn id="7" idx="3"/>
            <a:endCxn id="8" idx="2"/>
          </p:cNvCxnSpPr>
          <p:nvPr/>
        </p:nvCxnSpPr>
        <p:spPr>
          <a:xfrm>
            <a:off x="7622569" y="4532138"/>
            <a:ext cx="628259" cy="3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21">
            <a:extLst>
              <a:ext uri="{FF2B5EF4-FFF2-40B4-BE49-F238E27FC236}">
                <a16:creationId xmlns:a16="http://schemas.microsoft.com/office/drawing/2014/main" id="{6120CE6D-88AF-1859-41AF-8219006FA2F4}"/>
              </a:ext>
            </a:extLst>
          </p:cNvPr>
          <p:cNvCxnSpPr>
            <a:stCxn id="8" idx="4"/>
            <a:endCxn id="5" idx="2"/>
          </p:cNvCxnSpPr>
          <p:nvPr/>
        </p:nvCxnSpPr>
        <p:spPr>
          <a:xfrm rot="5400000" flipH="1">
            <a:off x="5963272" y="1922273"/>
            <a:ext cx="32657" cy="5795865"/>
          </a:xfrm>
          <a:prstGeom prst="bentConnector3">
            <a:avLst>
              <a:gd name="adj1" fmla="val -38714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28">
            <a:extLst>
              <a:ext uri="{FF2B5EF4-FFF2-40B4-BE49-F238E27FC236}">
                <a16:creationId xmlns:a16="http://schemas.microsoft.com/office/drawing/2014/main" id="{829AA736-CD60-8CDE-7B1A-B840B0CA79B8}"/>
              </a:ext>
            </a:extLst>
          </p:cNvPr>
          <p:cNvCxnSpPr>
            <a:stCxn id="6" idx="4"/>
            <a:endCxn id="5" idx="2"/>
          </p:cNvCxnSpPr>
          <p:nvPr/>
        </p:nvCxnSpPr>
        <p:spPr>
          <a:xfrm rot="5400000">
            <a:off x="4053235" y="3830010"/>
            <a:ext cx="2300" cy="1945433"/>
          </a:xfrm>
          <a:prstGeom prst="bentConnector3">
            <a:avLst>
              <a:gd name="adj1" fmla="val 5628665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F134727-D589-59DE-6E93-7BD0D8026751}"/>
              </a:ext>
            </a:extLst>
          </p:cNvPr>
          <p:cNvSpPr/>
          <p:nvPr/>
        </p:nvSpPr>
        <p:spPr>
          <a:xfrm>
            <a:off x="689922" y="6575227"/>
            <a:ext cx="9557471" cy="307777"/>
          </a:xfrm>
          <a:prstGeom prst="rect">
            <a:avLst/>
          </a:prstGeom>
        </p:spPr>
        <p:txBody>
          <a:bodyPr wrap="square">
            <a:spAutoFit/>
          </a:bodyPr>
          <a:lstStyle/>
          <a:p>
            <a:r>
              <a:rPr lang="en-GB" altLang="zh-CN" sz="1400" dirty="0">
                <a:latin typeface="Times New Roman" panose="02020603050405020304" charset="0"/>
                <a:cs typeface="Times New Roman" panose="02020603050405020304" charset="0"/>
              </a:rPr>
              <a:t>Critic: Large Language Models Can Self-Correct with Tool</a:t>
            </a:r>
            <a:r>
              <a:rPr lang="en-US" altLang="zh-CN" sz="1400" dirty="0">
                <a:latin typeface="Times New Roman" panose="02020603050405020304" charset="0"/>
                <a:cs typeface="Times New Roman" panose="02020603050405020304" charset="0"/>
              </a:rPr>
              <a:t>, 202305</a:t>
            </a:r>
          </a:p>
        </p:txBody>
      </p:sp>
      <p:pic>
        <p:nvPicPr>
          <p:cNvPr id="16" name="Picture 5" descr="A close-up of a text&#10;&#10;Description automatically generated">
            <a:extLst>
              <a:ext uri="{FF2B5EF4-FFF2-40B4-BE49-F238E27FC236}">
                <a16:creationId xmlns:a16="http://schemas.microsoft.com/office/drawing/2014/main" id="{67F75BB0-5D28-7205-15EF-11C81EFC4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151" y="1489605"/>
            <a:ext cx="4818435" cy="2267499"/>
          </a:xfrm>
          <a:prstGeom prst="rect">
            <a:avLst/>
          </a:prstGeom>
        </p:spPr>
      </p:pic>
    </p:spTree>
    <p:extLst>
      <p:ext uri="{BB962C8B-B14F-4D97-AF65-F5344CB8AC3E}">
        <p14:creationId xmlns:p14="http://schemas.microsoft.com/office/powerpoint/2010/main" val="4027519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D8F56-68CB-19E7-44F8-A3025077512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44CBF30-D468-D3D4-73FB-BE0FC847B348}"/>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SelfDebugging</a:t>
            </a:r>
            <a:r>
              <a:rPr lang="en-US" altLang="zh-CN" sz="3600" dirty="0">
                <a:latin typeface="等线" panose="02010600030101010101" pitchFamily="2" charset="-122"/>
                <a:ea typeface="等线" panose="02010600030101010101" pitchFamily="2" charset="-122"/>
                <a:cs typeface="Arial Hebrew" charset="-79"/>
              </a:rPr>
              <a:t> – </a:t>
            </a:r>
            <a:r>
              <a:rPr lang="zh-CN" altLang="en-US" sz="3600" dirty="0">
                <a:latin typeface="等线" panose="02010600030101010101" pitchFamily="2" charset="-122"/>
                <a:ea typeface="等线" panose="02010600030101010101" pitchFamily="2" charset="-122"/>
                <a:cs typeface="Arial Hebrew" charset="-79"/>
              </a:rPr>
              <a:t>外部工具辅助的反思</a:t>
            </a:r>
            <a:endParaRPr lang="zh-CN" altLang="en-US" dirty="0">
              <a:latin typeface="DengXian" charset="-122"/>
              <a:ea typeface="DengXian" charset="-122"/>
            </a:endParaRPr>
          </a:p>
        </p:txBody>
      </p:sp>
      <p:sp>
        <p:nvSpPr>
          <p:cNvPr id="3" name="文本框 2">
            <a:extLst>
              <a:ext uri="{FF2B5EF4-FFF2-40B4-BE49-F238E27FC236}">
                <a16:creationId xmlns:a16="http://schemas.microsoft.com/office/drawing/2014/main" id="{5267E0ED-8508-4C41-040A-99C25FB4EB95}"/>
              </a:ext>
            </a:extLst>
          </p:cNvPr>
          <p:cNvSpPr txBox="1"/>
          <p:nvPr/>
        </p:nvSpPr>
        <p:spPr>
          <a:xfrm>
            <a:off x="838199" y="1483200"/>
            <a:ext cx="10810876"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在代码生成任务中，可以通过执行代码得到</a:t>
            </a:r>
            <a:r>
              <a:rPr lang="zh-CN" altLang="en-US" sz="2400" dirty="0">
                <a:solidFill>
                  <a:srgbClr val="C00000"/>
                </a:solidFill>
                <a:latin typeface="宋体" panose="02010600030101010101" pitchFamily="2" charset="-122"/>
                <a:ea typeface="宋体" panose="02010600030101010101" pitchFamily="2" charset="-122"/>
              </a:rPr>
              <a:t>代码解释器</a:t>
            </a:r>
            <a:r>
              <a:rPr lang="zh-CN" altLang="en-US" sz="2400" dirty="0">
                <a:latin typeface="宋体" panose="02010600030101010101" pitchFamily="2" charset="-122"/>
                <a:ea typeface="宋体" panose="02010600030101010101" pitchFamily="2" charset="-122"/>
              </a:rPr>
              <a:t>的反馈，再利用大模型得到自然语言形式的反思改进输出。</a:t>
            </a:r>
          </a:p>
        </p:txBody>
      </p:sp>
      <p:pic>
        <p:nvPicPr>
          <p:cNvPr id="4" name="图片 3">
            <a:extLst>
              <a:ext uri="{FF2B5EF4-FFF2-40B4-BE49-F238E27FC236}">
                <a16:creationId xmlns:a16="http://schemas.microsoft.com/office/drawing/2014/main" id="{54EDF742-8B35-6B93-7E72-9ED556EE0376}"/>
              </a:ext>
            </a:extLst>
          </p:cNvPr>
          <p:cNvPicPr>
            <a:picLocks noChangeAspect="1"/>
          </p:cNvPicPr>
          <p:nvPr/>
        </p:nvPicPr>
        <p:blipFill>
          <a:blip r:embed="rId3"/>
          <a:stretch>
            <a:fillRect/>
          </a:stretch>
        </p:blipFill>
        <p:spPr>
          <a:xfrm>
            <a:off x="1698553" y="2314197"/>
            <a:ext cx="8794893" cy="3781803"/>
          </a:xfrm>
          <a:prstGeom prst="rect">
            <a:avLst/>
          </a:prstGeom>
        </p:spPr>
      </p:pic>
      <p:sp>
        <p:nvSpPr>
          <p:cNvPr id="5" name="矩形 4">
            <a:extLst>
              <a:ext uri="{FF2B5EF4-FFF2-40B4-BE49-F238E27FC236}">
                <a16:creationId xmlns:a16="http://schemas.microsoft.com/office/drawing/2014/main" id="{F590E381-0070-58BE-551D-2FDDC7FB2F84}"/>
              </a:ext>
            </a:extLst>
          </p:cNvPr>
          <p:cNvSpPr/>
          <p:nvPr/>
        </p:nvSpPr>
        <p:spPr>
          <a:xfrm>
            <a:off x="689922" y="6575227"/>
            <a:ext cx="9557471" cy="276999"/>
          </a:xfrm>
          <a:prstGeom prst="rect">
            <a:avLst/>
          </a:prstGeom>
        </p:spPr>
        <p:txBody>
          <a:bodyPr wrap="square">
            <a:spAutoFit/>
          </a:bodyPr>
          <a:lstStyle/>
          <a:p>
            <a:pPr lvl="0">
              <a:defRPr/>
            </a:pPr>
            <a:r>
              <a:rPr lang="en-US" altLang="zh-CN" sz="1200" dirty="0">
                <a:latin typeface="Times New Roman" panose="02020603050405020304" charset="0"/>
                <a:cs typeface="Times New Roman" panose="02020603050405020304" charset="0"/>
              </a:rPr>
              <a:t>Teaching Large Language Models to Self-Debug.</a:t>
            </a:r>
            <a:endParaRPr lang="en-US" altLang="zh-CN" sz="1200" dirty="0">
              <a:latin typeface="Times New Roman" panose="02020603050405020304" charset="0"/>
              <a:ea typeface="宋体" panose="02010600030101010101" pitchFamily="2" charset="-122"/>
              <a:cs typeface="Times New Roman" panose="02020603050405020304" charset="0"/>
            </a:endParaRPr>
          </a:p>
        </p:txBody>
      </p:sp>
    </p:spTree>
    <p:extLst>
      <p:ext uri="{BB962C8B-B14F-4D97-AF65-F5344CB8AC3E}">
        <p14:creationId xmlns:p14="http://schemas.microsoft.com/office/powerpoint/2010/main" val="28124643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8EAA9-2205-6EF8-EB08-52F9B9ED278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56F4482-84A8-5125-8D94-FDC177353269}"/>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SelfEvolve</a:t>
            </a:r>
            <a:r>
              <a:rPr lang="en-US" altLang="zh-CN" sz="3600" dirty="0">
                <a:latin typeface="等线" panose="02010600030101010101" pitchFamily="2" charset="-122"/>
                <a:ea typeface="等线" panose="02010600030101010101" pitchFamily="2" charset="-122"/>
                <a:cs typeface="Arial Hebrew" charset="-79"/>
              </a:rPr>
              <a:t> – </a:t>
            </a:r>
            <a:r>
              <a:rPr lang="zh-CN" altLang="en-US" sz="3600" dirty="0">
                <a:latin typeface="等线" panose="02010600030101010101" pitchFamily="2" charset="-122"/>
                <a:ea typeface="等线" panose="02010600030101010101" pitchFamily="2" charset="-122"/>
                <a:cs typeface="Arial Hebrew" charset="-79"/>
              </a:rPr>
              <a:t>知识生成辅助的反思</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4692E854-F1E7-5A28-E705-C17BB76E4B34}"/>
              </a:ext>
            </a:extLst>
          </p:cNvPr>
          <p:cNvPicPr>
            <a:picLocks noChangeAspect="1"/>
          </p:cNvPicPr>
          <p:nvPr/>
        </p:nvPicPr>
        <p:blipFill>
          <a:blip r:embed="rId3"/>
          <a:stretch>
            <a:fillRect/>
          </a:stretch>
        </p:blipFill>
        <p:spPr>
          <a:xfrm>
            <a:off x="2111067" y="1976483"/>
            <a:ext cx="7910406" cy="4619287"/>
          </a:xfrm>
          <a:prstGeom prst="rect">
            <a:avLst/>
          </a:prstGeom>
        </p:spPr>
      </p:pic>
      <p:sp>
        <p:nvSpPr>
          <p:cNvPr id="4" name="文本框 3">
            <a:extLst>
              <a:ext uri="{FF2B5EF4-FFF2-40B4-BE49-F238E27FC236}">
                <a16:creationId xmlns:a16="http://schemas.microsoft.com/office/drawing/2014/main" id="{6F1D66D0-E538-6F04-932F-6557154EED3E}"/>
              </a:ext>
            </a:extLst>
          </p:cNvPr>
          <p:cNvSpPr txBox="1"/>
          <p:nvPr/>
        </p:nvSpPr>
        <p:spPr>
          <a:xfrm>
            <a:off x="1004660" y="1319077"/>
            <a:ext cx="10515600" cy="885371"/>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基于</a:t>
            </a:r>
            <a:r>
              <a:rPr lang="zh-CN" altLang="en-US" sz="2400" dirty="0">
                <a:solidFill>
                  <a:srgbClr val="C00000"/>
                </a:solidFill>
                <a:latin typeface="宋体" panose="02010600030101010101" pitchFamily="2" charset="-122"/>
                <a:ea typeface="宋体" panose="02010600030101010101" pitchFamily="2" charset="-122"/>
              </a:rPr>
              <a:t>代码解释器</a:t>
            </a:r>
            <a:r>
              <a:rPr lang="zh-CN" altLang="en-US" sz="2400" dirty="0">
                <a:latin typeface="宋体" panose="02010600030101010101" pitchFamily="2" charset="-122"/>
                <a:ea typeface="宋体" panose="02010600030101010101" pitchFamily="2" charset="-122"/>
              </a:rPr>
              <a:t>的反馈</a:t>
            </a:r>
            <a:r>
              <a:rPr lang="zh-CN" altLang="en-US" sz="2400" dirty="0">
                <a:solidFill>
                  <a:srgbClr val="C00000"/>
                </a:solidFill>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进一步生成与题目相关的文档，帮助纠错。</a:t>
            </a:r>
            <a:endParaRPr lang="en-US" altLang="zh-CN" sz="2400" dirty="0">
              <a:latin typeface="宋体" panose="02010600030101010101" pitchFamily="2" charset="-122"/>
              <a:ea typeface="宋体" panose="02010600030101010101" pitchFamily="2" charset="-122"/>
            </a:endParaRPr>
          </a:p>
          <a:p>
            <a:pPr marL="228600" indent="-228600">
              <a:lnSpc>
                <a:spcPct val="90000"/>
              </a:lnSpc>
              <a:spcBef>
                <a:spcPts val="10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广泛而言，即通过生成任务相关的知识，辅助反思的生成。</a:t>
            </a:r>
          </a:p>
        </p:txBody>
      </p:sp>
      <p:sp>
        <p:nvSpPr>
          <p:cNvPr id="5" name="矩形 4">
            <a:extLst>
              <a:ext uri="{FF2B5EF4-FFF2-40B4-BE49-F238E27FC236}">
                <a16:creationId xmlns:a16="http://schemas.microsoft.com/office/drawing/2014/main" id="{78DA77E8-70CA-B04A-6AE0-D9194D537098}"/>
              </a:ext>
            </a:extLst>
          </p:cNvPr>
          <p:cNvSpPr/>
          <p:nvPr/>
        </p:nvSpPr>
        <p:spPr>
          <a:xfrm>
            <a:off x="856382" y="6304325"/>
            <a:ext cx="9557471" cy="369332"/>
          </a:xfrm>
          <a:prstGeom prst="rect">
            <a:avLst/>
          </a:prstGeom>
        </p:spPr>
        <p:txBody>
          <a:bodyPr wrap="square">
            <a:spAutoFit/>
          </a:bodyPr>
          <a:lstStyle/>
          <a:p>
            <a:pPr>
              <a:defRPr/>
            </a:pPr>
            <a:r>
              <a:rPr lang="en-US" altLang="zh-CN" dirty="0" err="1">
                <a:latin typeface="Times New Roman" panose="02020603050405020304" charset="0"/>
                <a:cs typeface="Times New Roman" panose="02020603050405020304" charset="0"/>
              </a:rPr>
              <a:t>SelfEvolve</a:t>
            </a:r>
            <a:r>
              <a:rPr lang="en-US" altLang="zh-CN" dirty="0">
                <a:latin typeface="Times New Roman" panose="02020603050405020304" charset="0"/>
                <a:cs typeface="Times New Roman" panose="02020603050405020304" charset="0"/>
              </a:rPr>
              <a:t>: A Code Evolution Framework via Large Language Models</a:t>
            </a:r>
            <a:r>
              <a:rPr lang="en-US" altLang="zh-CN" dirty="0">
                <a:latin typeface="Times New Roman" panose="02020603050405020304" charset="0"/>
                <a:ea typeface="宋体" panose="02010600030101010101" pitchFamily="2" charset="-122"/>
                <a:cs typeface="Times New Roman" panose="02020603050405020304" charset="0"/>
              </a:rPr>
              <a:t>, 2023</a:t>
            </a:r>
            <a:endParaRPr lang="en-US" altLang="zh-CN"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453868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9B762-4BC5-C84F-BCC1-3E601F92A7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BF33E3E-B1CB-D6B8-C02B-D7F113BB0C7E}"/>
              </a:ext>
            </a:extLst>
          </p:cNvPr>
          <p:cNvSpPr>
            <a:spLocks noGrp="1"/>
          </p:cNvSpPr>
          <p:nvPr>
            <p:ph type="title"/>
          </p:nvPr>
        </p:nvSpPr>
        <p:spPr/>
        <p:txBody>
          <a:bodyPr/>
          <a:lstStyle/>
          <a:p>
            <a:r>
              <a:rPr lang="zh-CN" altLang="en-US" dirty="0">
                <a:latin typeface="DengXian" charset="-122"/>
                <a:ea typeface="DengXian" charset="-122"/>
              </a:rPr>
              <a:t>大纲</a:t>
            </a:r>
          </a:p>
        </p:txBody>
      </p:sp>
      <p:sp>
        <p:nvSpPr>
          <p:cNvPr id="3" name="内容占位符 2">
            <a:extLst>
              <a:ext uri="{FF2B5EF4-FFF2-40B4-BE49-F238E27FC236}">
                <a16:creationId xmlns:a16="http://schemas.microsoft.com/office/drawing/2014/main" id="{2BB3B617-1316-05D7-47B8-8B5E9B897EDC}"/>
              </a:ext>
            </a:extLst>
          </p:cNvPr>
          <p:cNvSpPr>
            <a:spLocks noGrp="1"/>
          </p:cNvSpPr>
          <p:nvPr>
            <p:ph sz="quarter" idx="10"/>
          </p:nvPr>
        </p:nvSpPr>
        <p:spPr/>
        <p:txBody>
          <a:bodyPr/>
          <a:lstStyle/>
          <a:p>
            <a:pPr>
              <a:lnSpc>
                <a:spcPct val="150000"/>
              </a:lnSpc>
            </a:pPr>
            <a:r>
              <a:rPr kumimoji="1" lang="zh-CN" altLang="en-US" b="0" dirty="0">
                <a:solidFill>
                  <a:schemeClr val="bg1">
                    <a:lumMod val="65000"/>
                  </a:schemeClr>
                </a:solidFill>
              </a:rPr>
              <a:t>检索增强</a:t>
            </a:r>
            <a:r>
              <a:rPr kumimoji="1" lang="en-US" altLang="zh-CN" b="0" dirty="0">
                <a:solidFill>
                  <a:schemeClr val="bg1">
                    <a:lumMod val="65000"/>
                  </a:schemeClr>
                </a:solidFill>
              </a:rPr>
              <a:t> RAG</a:t>
            </a:r>
            <a:r>
              <a:rPr kumimoji="1" lang="zh-CN" altLang="en-US" b="0" dirty="0">
                <a:solidFill>
                  <a:schemeClr val="bg1">
                    <a:lumMod val="65000"/>
                  </a:schemeClr>
                </a:solidFill>
              </a:rPr>
              <a:t> 技术   </a:t>
            </a:r>
            <a:endParaRPr kumimoji="1" lang="en-US" altLang="zh-CN" b="0" dirty="0">
              <a:solidFill>
                <a:schemeClr val="bg1">
                  <a:lumMod val="65000"/>
                </a:schemeClr>
              </a:solidFill>
            </a:endParaRPr>
          </a:p>
          <a:p>
            <a:pPr>
              <a:lnSpc>
                <a:spcPct val="150000"/>
              </a:lnSpc>
            </a:pPr>
            <a:r>
              <a:rPr kumimoji="1" lang="zh-CN" altLang="en-US" dirty="0">
                <a:solidFill>
                  <a:schemeClr val="bg1">
                    <a:lumMod val="65000"/>
                  </a:schemeClr>
                </a:solidFill>
              </a:rPr>
              <a:t>工具调用技术</a:t>
            </a:r>
            <a:endParaRPr kumimoji="1" lang="en-US" altLang="zh-CN" dirty="0">
              <a:solidFill>
                <a:schemeClr val="bg1">
                  <a:lumMod val="65000"/>
                </a:schemeClr>
              </a:solidFill>
            </a:endParaRPr>
          </a:p>
          <a:p>
            <a:pPr>
              <a:lnSpc>
                <a:spcPct val="150000"/>
              </a:lnSpc>
            </a:pPr>
            <a:r>
              <a:rPr kumimoji="1" lang="zh-CN" altLang="en-US" dirty="0">
                <a:solidFill>
                  <a:schemeClr val="bg1">
                    <a:lumMod val="65000"/>
                  </a:schemeClr>
                </a:solidFill>
              </a:rPr>
              <a:t>自我反思</a:t>
            </a:r>
            <a:endParaRPr kumimoji="1" lang="en-US" altLang="zh-CN" dirty="0">
              <a:solidFill>
                <a:schemeClr val="bg1">
                  <a:lumMod val="65000"/>
                </a:schemeClr>
              </a:solidFill>
            </a:endParaRPr>
          </a:p>
          <a:p>
            <a:pPr>
              <a:lnSpc>
                <a:spcPct val="150000"/>
              </a:lnSpc>
            </a:pPr>
            <a:r>
              <a:rPr kumimoji="1" lang="zh-CN" altLang="en-US" dirty="0"/>
              <a:t>多智能体</a:t>
            </a:r>
          </a:p>
        </p:txBody>
      </p:sp>
    </p:spTree>
    <p:extLst>
      <p:ext uri="{BB962C8B-B14F-4D97-AF65-F5344CB8AC3E}">
        <p14:creationId xmlns:p14="http://schemas.microsoft.com/office/powerpoint/2010/main" val="79074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大模型的检索增强技术（</a:t>
            </a:r>
            <a:r>
              <a:rPr lang="en" altLang="zh-CN" sz="3400" dirty="0">
                <a:latin typeface="DengXian" charset="-122"/>
                <a:ea typeface="DengXian" charset="-122"/>
              </a:rPr>
              <a:t> </a:t>
            </a:r>
            <a:r>
              <a:rPr lang="en-US" altLang="zh-CN" sz="3400" dirty="0">
                <a:latin typeface="DengXian" charset="-122"/>
                <a:ea typeface="DengXian" charset="-122"/>
              </a:rPr>
              <a:t>RAG for </a:t>
            </a:r>
            <a:r>
              <a:rPr lang="en" altLang="zh-CN" sz="3400" dirty="0">
                <a:latin typeface="DengXian" charset="-122"/>
                <a:ea typeface="DengXian" charset="-122"/>
              </a:rPr>
              <a:t>LLMs</a:t>
            </a:r>
            <a:r>
              <a:rPr lang="zh-CN" altLang="en-US" sz="3400" dirty="0">
                <a:latin typeface="DengXian" charset="-122"/>
                <a:ea typeface="DengXian" charset="-122"/>
              </a:rPr>
              <a:t>）</a:t>
            </a:r>
            <a:endParaRPr lang="en-US" altLang="zh-CN" sz="3400" dirty="0">
              <a:latin typeface="DengXian" charset="-122"/>
              <a:ea typeface="DengXian" charset="-122"/>
            </a:endParaRPr>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a:xfrm>
            <a:off x="417101" y="1224270"/>
            <a:ext cx="11428912" cy="3797249"/>
          </a:xfrm>
        </p:spPr>
        <p:txBody>
          <a:bodyPr/>
          <a:lstStyle/>
          <a:p>
            <a:pPr>
              <a:lnSpc>
                <a:spcPct val="150000"/>
              </a:lnSpc>
            </a:pPr>
            <a:r>
              <a:rPr kumimoji="1" lang="zh-CN" altLang="en-US" sz="2400" b="0" dirty="0">
                <a:latin typeface="Microsoft YaHei" panose="020B0503020204020204" pitchFamily="34" charset="-122"/>
                <a:ea typeface="Microsoft YaHei" panose="020B0503020204020204" pitchFamily="34" charset="-122"/>
              </a:rPr>
              <a:t>给</a:t>
            </a:r>
            <a:r>
              <a:rPr kumimoji="1" lang="en-US" altLang="zh-CN" sz="2400" b="0" dirty="0">
                <a:latin typeface="Microsoft YaHei" panose="020B0503020204020204" pitchFamily="34" charset="-122"/>
                <a:ea typeface="Microsoft YaHei" panose="020B0503020204020204" pitchFamily="34" charset="-122"/>
              </a:rPr>
              <a:t>LLM</a:t>
            </a:r>
            <a:r>
              <a:rPr kumimoji="1" lang="zh-CN" altLang="en-US" sz="2400" b="0" dirty="0">
                <a:latin typeface="Microsoft YaHei" panose="020B0503020204020204" pitchFamily="34" charset="-122"/>
                <a:ea typeface="Microsoft YaHei" panose="020B0503020204020204" pitchFamily="34" charset="-122"/>
              </a:rPr>
              <a:t> 挂载一个</a:t>
            </a:r>
            <a:r>
              <a:rPr kumimoji="1" lang="zh-CN" altLang="en-US" sz="2400" b="0" u="sng" dirty="0">
                <a:solidFill>
                  <a:schemeClr val="accent1">
                    <a:lumMod val="50000"/>
                  </a:schemeClr>
                </a:solidFill>
                <a:latin typeface="Microsoft YaHei" panose="020B0503020204020204" pitchFamily="34" charset="-122"/>
                <a:ea typeface="Microsoft YaHei" panose="020B0503020204020204" pitchFamily="34" charset="-122"/>
              </a:rPr>
              <a:t>外部知识库</a:t>
            </a:r>
            <a:r>
              <a:rPr kumimoji="1" lang="zh-CN" altLang="en-US" sz="2400" b="0" dirty="0">
                <a:latin typeface="Microsoft YaHei" panose="020B0503020204020204" pitchFamily="34" charset="-122"/>
                <a:ea typeface="Microsoft YaHei" panose="020B0503020204020204" pitchFamily="34" charset="-122"/>
              </a:rPr>
              <a:t>，通过在知识库中</a:t>
            </a:r>
            <a:r>
              <a:rPr kumimoji="1" lang="zh-CN" altLang="en-US" sz="2400" b="0" dirty="0">
                <a:solidFill>
                  <a:srgbClr val="FF0000"/>
                </a:solidFill>
                <a:latin typeface="Microsoft YaHei" panose="020B0503020204020204" pitchFamily="34" charset="-122"/>
                <a:ea typeface="Microsoft YaHei" panose="020B0503020204020204" pitchFamily="34" charset="-122"/>
              </a:rPr>
              <a:t>检索</a:t>
            </a:r>
            <a:r>
              <a:rPr kumimoji="1" lang="zh-CN" altLang="en-US" sz="2400" b="0" u="sng" dirty="0">
                <a:solidFill>
                  <a:schemeClr val="accent1">
                    <a:lumMod val="50000"/>
                  </a:schemeClr>
                </a:solidFill>
                <a:latin typeface="Microsoft YaHei" panose="020B0503020204020204" pitchFamily="34" charset="-122"/>
                <a:ea typeface="Microsoft YaHei" panose="020B0503020204020204" pitchFamily="34" charset="-122"/>
              </a:rPr>
              <a:t>相关知识</a:t>
            </a:r>
            <a:r>
              <a:rPr kumimoji="1" lang="zh-CN" altLang="en-US" sz="2400" b="0" dirty="0">
                <a:latin typeface="Microsoft YaHei" panose="020B0503020204020204" pitchFamily="34" charset="-122"/>
                <a:ea typeface="Microsoft YaHei" panose="020B0503020204020204" pitchFamily="34" charset="-122"/>
              </a:rPr>
              <a:t>，来辅助模型的生成</a:t>
            </a:r>
            <a:endParaRPr kumimoji="1" lang="zh-CN" altLang="en-US" dirty="0">
              <a:solidFill>
                <a:schemeClr val="accent5">
                  <a:lumMod val="50000"/>
                </a:schemeClr>
              </a:solidFill>
            </a:endParaRPr>
          </a:p>
          <a:p>
            <a:pPr marL="457189" lvl="1" indent="0">
              <a:buNone/>
            </a:pPr>
            <a:endParaRPr kumimoji="1" lang="en-US" altLang="zh-CN" dirty="0"/>
          </a:p>
          <a:p>
            <a:pPr marL="457189" lvl="1" indent="0">
              <a:buNone/>
            </a:pPr>
            <a:r>
              <a:rPr kumimoji="1" lang="zh-CN" altLang="en-US" dirty="0"/>
              <a:t>   </a:t>
            </a:r>
          </a:p>
        </p:txBody>
      </p:sp>
      <p:sp>
        <p:nvSpPr>
          <p:cNvPr id="19" name="文本框 18">
            <a:extLst>
              <a:ext uri="{FF2B5EF4-FFF2-40B4-BE49-F238E27FC236}">
                <a16:creationId xmlns:a16="http://schemas.microsoft.com/office/drawing/2014/main" id="{B95C91F6-81C7-6866-B433-976F97E5E5E9}"/>
              </a:ext>
            </a:extLst>
          </p:cNvPr>
          <p:cNvSpPr txBox="1"/>
          <p:nvPr/>
        </p:nvSpPr>
        <p:spPr>
          <a:xfrm>
            <a:off x="0" y="6485068"/>
            <a:ext cx="7355732" cy="369332"/>
          </a:xfrm>
          <a:prstGeom prst="rect">
            <a:avLst/>
          </a:prstGeom>
          <a:noFill/>
        </p:spPr>
        <p:txBody>
          <a:bodyPr wrap="none" rtlCol="0">
            <a:spAutoFit/>
          </a:bodyPr>
          <a:lstStyle/>
          <a:p>
            <a:r>
              <a:rPr lang="en" altLang="zh-CN" b="0" i="1" dirty="0">
                <a:solidFill>
                  <a:schemeClr val="accent1">
                    <a:lumMod val="50000"/>
                  </a:schemeClr>
                </a:solidFill>
                <a:effectLst/>
                <a:latin typeface="Times New Roman" panose="02020603050405020304" pitchFamily="18" charset="0"/>
                <a:cs typeface="Times New Roman" panose="02020603050405020304" pitchFamily="18" charset="0"/>
              </a:rPr>
              <a:t>Improving Language Models by Retrieving from Trillions of Tokens</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 ICML</a:t>
            </a:r>
            <a:r>
              <a:rPr lang="en" altLang="zh-CN" i="1" dirty="0">
                <a:solidFill>
                  <a:schemeClr val="accent1">
                    <a:lumMod val="50000"/>
                  </a:schemeClr>
                </a:solidFill>
                <a:latin typeface="Times New Roman" panose="02020603050405020304" pitchFamily="18" charset="0"/>
                <a:cs typeface="Times New Roman" panose="02020603050405020304" pitchFamily="18" charset="0"/>
              </a:rPr>
              <a:t> 2</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2</a:t>
            </a:r>
          </a:p>
        </p:txBody>
      </p:sp>
      <p:pic>
        <p:nvPicPr>
          <p:cNvPr id="6" name="图片 16">
            <a:extLst>
              <a:ext uri="{FF2B5EF4-FFF2-40B4-BE49-F238E27FC236}">
                <a16:creationId xmlns:a16="http://schemas.microsoft.com/office/drawing/2014/main" id="{F2A9A968-D813-2249-46A5-78AF90260FDE}"/>
              </a:ext>
            </a:extLst>
          </p:cNvPr>
          <p:cNvPicPr>
            <a:picLocks noChangeAspect="1"/>
          </p:cNvPicPr>
          <p:nvPr/>
        </p:nvPicPr>
        <p:blipFill>
          <a:blip r:embed="rId3"/>
          <a:stretch>
            <a:fillRect/>
          </a:stretch>
        </p:blipFill>
        <p:spPr>
          <a:xfrm>
            <a:off x="591192" y="2043330"/>
            <a:ext cx="10841449" cy="3184675"/>
          </a:xfrm>
          <a:prstGeom prst="rect">
            <a:avLst/>
          </a:prstGeom>
        </p:spPr>
      </p:pic>
      <p:sp>
        <p:nvSpPr>
          <p:cNvPr id="8" name="TextBox 7">
            <a:extLst>
              <a:ext uri="{FF2B5EF4-FFF2-40B4-BE49-F238E27FC236}">
                <a16:creationId xmlns:a16="http://schemas.microsoft.com/office/drawing/2014/main" id="{4B02608A-607E-76BE-1074-43311E14A037}"/>
              </a:ext>
            </a:extLst>
          </p:cNvPr>
          <p:cNvSpPr txBox="1"/>
          <p:nvPr/>
        </p:nvSpPr>
        <p:spPr>
          <a:xfrm>
            <a:off x="0" y="6076735"/>
            <a:ext cx="10841448" cy="369332"/>
          </a:xfrm>
          <a:prstGeom prst="rect">
            <a:avLst/>
          </a:prstGeom>
          <a:noFill/>
        </p:spPr>
        <p:txBody>
          <a:bodyPr wrap="square">
            <a:spAutoFit/>
          </a:bodyPr>
          <a:lstStyle/>
          <a:p>
            <a:r>
              <a:rPr lang="en-US" i="1" dirty="0">
                <a:solidFill>
                  <a:schemeClr val="accent1">
                    <a:lumMod val="50000"/>
                  </a:schemeClr>
                </a:solidFill>
                <a:latin typeface="Times New Roman" panose="02020603050405020304" pitchFamily="18" charset="0"/>
                <a:cs typeface="Times New Roman" panose="02020603050405020304" pitchFamily="18" charset="0"/>
              </a:rPr>
              <a:t>Building Scalable, Explainable, and Adaptive NLP Models with Retrieval, Stanford AI Blog, 2021</a:t>
            </a:r>
          </a:p>
        </p:txBody>
      </p:sp>
    </p:spTree>
    <p:extLst>
      <p:ext uri="{BB962C8B-B14F-4D97-AF65-F5344CB8AC3E}">
        <p14:creationId xmlns:p14="http://schemas.microsoft.com/office/powerpoint/2010/main" val="1491202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CCEB5-2169-49ED-F252-A273A32FF6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FF71B7A-52E7-4102-B42E-F0D6C5AA9AD7}"/>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Multiagent Debate: </a:t>
            </a:r>
            <a:r>
              <a:rPr lang="zh-CN" altLang="en-US" sz="3600" dirty="0">
                <a:latin typeface="等线" panose="02010600030101010101" pitchFamily="2" charset="-122"/>
                <a:ea typeface="等线" panose="02010600030101010101" pitchFamily="2" charset="-122"/>
                <a:cs typeface="Arial Hebrew" charset="-79"/>
              </a:rPr>
              <a:t>提升模型的事实性和推理能力</a:t>
            </a:r>
            <a:endParaRPr lang="zh-CN" altLang="en-US" dirty="0">
              <a:latin typeface="DengXian" charset="-122"/>
              <a:ea typeface="DengXian" charset="-122"/>
            </a:endParaRPr>
          </a:p>
        </p:txBody>
      </p:sp>
      <p:cxnSp>
        <p:nvCxnSpPr>
          <p:cNvPr id="3" name="Straight Connector 15">
            <a:extLst>
              <a:ext uri="{FF2B5EF4-FFF2-40B4-BE49-F238E27FC236}">
                <a16:creationId xmlns:a16="http://schemas.microsoft.com/office/drawing/2014/main" id="{79234B92-1F82-3D6B-F4B3-AB78BD077791}"/>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a:extLst>
              <a:ext uri="{FF2B5EF4-FFF2-40B4-BE49-F238E27FC236}">
                <a16:creationId xmlns:a16="http://schemas.microsoft.com/office/drawing/2014/main" id="{02253951-A4C7-41CC-1F90-5CFA3F1B8D59}"/>
              </a:ext>
            </a:extLst>
          </p:cNvPr>
          <p:cNvSpPr txBox="1">
            <a:spLocks/>
          </p:cNvSpPr>
          <p:nvPr/>
        </p:nvSpPr>
        <p:spPr>
          <a:xfrm>
            <a:off x="624930" y="1375804"/>
            <a:ext cx="10515600" cy="4351338"/>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latin typeface="宋体" panose="02010600030101010101" pitchFamily="2" charset="-122"/>
                <a:ea typeface="宋体" panose="02010600030101010101" pitchFamily="2" charset="-122"/>
              </a:rPr>
              <a:t>真理越辩越明</a:t>
            </a:r>
            <a:endParaRPr lang="zh-CN" altLang="en-US" b="1" dirty="0">
              <a:latin typeface="宋体" panose="02010600030101010101" pitchFamily="2" charset="-122"/>
              <a:ea typeface="宋体" panose="02010600030101010101" pitchFamily="2" charset="-122"/>
            </a:endParaRPr>
          </a:p>
        </p:txBody>
      </p:sp>
      <p:pic>
        <p:nvPicPr>
          <p:cNvPr id="5" name="内容占位符 3">
            <a:extLst>
              <a:ext uri="{FF2B5EF4-FFF2-40B4-BE49-F238E27FC236}">
                <a16:creationId xmlns:a16="http://schemas.microsoft.com/office/drawing/2014/main" id="{50A2002D-2B71-63F6-23DA-6B7C12AA43A1}"/>
              </a:ext>
            </a:extLst>
          </p:cNvPr>
          <p:cNvPicPr>
            <a:picLocks noChangeAspect="1"/>
          </p:cNvPicPr>
          <p:nvPr>
            <p:custDataLst>
              <p:tags r:id="rId1"/>
            </p:custDataLst>
          </p:nvPr>
        </p:nvPicPr>
        <p:blipFill>
          <a:blip r:embed="rId14"/>
          <a:stretch>
            <a:fillRect/>
          </a:stretch>
        </p:blipFill>
        <p:spPr>
          <a:xfrm>
            <a:off x="1123405" y="1849514"/>
            <a:ext cx="4043680" cy="4542155"/>
          </a:xfrm>
          <a:prstGeom prst="rect">
            <a:avLst/>
          </a:prstGeom>
        </p:spPr>
      </p:pic>
      <p:sp>
        <p:nvSpPr>
          <p:cNvPr id="6" name="右箭头 5">
            <a:extLst>
              <a:ext uri="{FF2B5EF4-FFF2-40B4-BE49-F238E27FC236}">
                <a16:creationId xmlns:a16="http://schemas.microsoft.com/office/drawing/2014/main" id="{4FBE0EA3-62DA-9259-3913-CD13BDDCFCD4}"/>
              </a:ext>
            </a:extLst>
          </p:cNvPr>
          <p:cNvSpPr/>
          <p:nvPr>
            <p:custDataLst>
              <p:tags r:id="rId2"/>
            </p:custDataLst>
          </p:nvPr>
        </p:nvSpPr>
        <p:spPr>
          <a:xfrm>
            <a:off x="5727155" y="4362844"/>
            <a:ext cx="708025" cy="311785"/>
          </a:xfrm>
          <a:prstGeom prst="rightArrow">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7" name="右箭头 6">
            <a:extLst>
              <a:ext uri="{FF2B5EF4-FFF2-40B4-BE49-F238E27FC236}">
                <a16:creationId xmlns:a16="http://schemas.microsoft.com/office/drawing/2014/main" id="{D2E99DB7-DD42-B493-14F1-81D39FB08A7B}"/>
              </a:ext>
            </a:extLst>
          </p:cNvPr>
          <p:cNvSpPr/>
          <p:nvPr>
            <p:custDataLst>
              <p:tags r:id="rId3"/>
            </p:custDataLst>
          </p:nvPr>
        </p:nvSpPr>
        <p:spPr>
          <a:xfrm>
            <a:off x="5727155" y="2643899"/>
            <a:ext cx="708025" cy="311785"/>
          </a:xfrm>
          <a:prstGeom prst="rightArrow">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8" name="右箭头 7">
            <a:extLst>
              <a:ext uri="{FF2B5EF4-FFF2-40B4-BE49-F238E27FC236}">
                <a16:creationId xmlns:a16="http://schemas.microsoft.com/office/drawing/2014/main" id="{F88DB962-7C04-3272-89F4-AB81088D6A6C}"/>
              </a:ext>
            </a:extLst>
          </p:cNvPr>
          <p:cNvSpPr/>
          <p:nvPr>
            <p:custDataLst>
              <p:tags r:id="rId4"/>
            </p:custDataLst>
          </p:nvPr>
        </p:nvSpPr>
        <p:spPr>
          <a:xfrm>
            <a:off x="5727155" y="5666499"/>
            <a:ext cx="708025" cy="311785"/>
          </a:xfrm>
          <a:prstGeom prst="rightArrow">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D43ED5C-5DFE-31FF-A043-3853EBBABEFE}"/>
              </a:ext>
            </a:extLst>
          </p:cNvPr>
          <p:cNvSpPr txBox="1"/>
          <p:nvPr>
            <p:custDataLst>
              <p:tags r:id="rId5"/>
            </p:custDataLst>
          </p:nvPr>
        </p:nvSpPr>
        <p:spPr>
          <a:xfrm>
            <a:off x="6658700" y="2433079"/>
            <a:ext cx="4481830" cy="707886"/>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sym typeface="+mn-ea"/>
              </a:rPr>
              <a:t>初始阶段：单个智能体基于特定的问题或任务产生自己的回复</a:t>
            </a:r>
          </a:p>
        </p:txBody>
      </p:sp>
      <p:sp>
        <p:nvSpPr>
          <p:cNvPr id="10" name="文本框 9">
            <a:extLst>
              <a:ext uri="{FF2B5EF4-FFF2-40B4-BE49-F238E27FC236}">
                <a16:creationId xmlns:a16="http://schemas.microsoft.com/office/drawing/2014/main" id="{BB83B4F0-D6BE-C0BF-77BF-D46E8C2975F5}"/>
              </a:ext>
            </a:extLst>
          </p:cNvPr>
          <p:cNvSpPr txBox="1"/>
          <p:nvPr>
            <p:custDataLst>
              <p:tags r:id="rId6"/>
            </p:custDataLst>
          </p:nvPr>
        </p:nvSpPr>
        <p:spPr>
          <a:xfrm>
            <a:off x="6658700" y="4012909"/>
            <a:ext cx="4481830" cy="1323439"/>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sym typeface="+mn-ea"/>
              </a:rPr>
              <a:t>辩论阶段：在多个智能体之间展开辩论；在该阶段，单个智能体会验证其他智能体的回复，并基于此改进自己的回复</a:t>
            </a:r>
          </a:p>
        </p:txBody>
      </p:sp>
      <p:sp>
        <p:nvSpPr>
          <p:cNvPr id="11" name="文本框 10">
            <a:extLst>
              <a:ext uri="{FF2B5EF4-FFF2-40B4-BE49-F238E27FC236}">
                <a16:creationId xmlns:a16="http://schemas.microsoft.com/office/drawing/2014/main" id="{1B529E02-ED5A-55B5-8F36-03BC2402609D}"/>
              </a:ext>
            </a:extLst>
          </p:cNvPr>
          <p:cNvSpPr txBox="1"/>
          <p:nvPr>
            <p:custDataLst>
              <p:tags r:id="rId7"/>
            </p:custDataLst>
          </p:nvPr>
        </p:nvSpPr>
        <p:spPr>
          <a:xfrm>
            <a:off x="6658700" y="5606174"/>
            <a:ext cx="4481830" cy="707886"/>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sym typeface="+mn-ea"/>
              </a:rPr>
              <a:t>输出阶段：多个智能体对问题的解决回应达成共识并输出</a:t>
            </a:r>
          </a:p>
        </p:txBody>
      </p:sp>
      <p:sp>
        <p:nvSpPr>
          <p:cNvPr id="12" name="圆角矩形 11">
            <a:extLst>
              <a:ext uri="{FF2B5EF4-FFF2-40B4-BE49-F238E27FC236}">
                <a16:creationId xmlns:a16="http://schemas.microsoft.com/office/drawing/2014/main" id="{5F496884-0096-51A4-16DA-C16898628B8B}"/>
              </a:ext>
            </a:extLst>
          </p:cNvPr>
          <p:cNvSpPr/>
          <p:nvPr>
            <p:custDataLst>
              <p:tags r:id="rId8"/>
            </p:custDataLst>
          </p:nvPr>
        </p:nvSpPr>
        <p:spPr>
          <a:xfrm>
            <a:off x="751930" y="3892944"/>
            <a:ext cx="10768330" cy="1475740"/>
          </a:xfrm>
          <a:prstGeom prst="roundRect">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圆角矩形 12">
            <a:extLst>
              <a:ext uri="{FF2B5EF4-FFF2-40B4-BE49-F238E27FC236}">
                <a16:creationId xmlns:a16="http://schemas.microsoft.com/office/drawing/2014/main" id="{B4183B63-4B43-4BCB-1733-E947364702E2}"/>
              </a:ext>
            </a:extLst>
          </p:cNvPr>
          <p:cNvSpPr/>
          <p:nvPr>
            <p:custDataLst>
              <p:tags r:id="rId9"/>
            </p:custDataLst>
          </p:nvPr>
        </p:nvSpPr>
        <p:spPr>
          <a:xfrm>
            <a:off x="751930" y="1903489"/>
            <a:ext cx="10768330" cy="1835150"/>
          </a:xfrm>
          <a:prstGeom prst="roundRect">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圆角矩形 13">
            <a:extLst>
              <a:ext uri="{FF2B5EF4-FFF2-40B4-BE49-F238E27FC236}">
                <a16:creationId xmlns:a16="http://schemas.microsoft.com/office/drawing/2014/main" id="{EC484EEC-4CAB-588C-B44B-595B2DE56D20}"/>
              </a:ext>
            </a:extLst>
          </p:cNvPr>
          <p:cNvSpPr/>
          <p:nvPr>
            <p:custDataLst>
              <p:tags r:id="rId10"/>
            </p:custDataLst>
          </p:nvPr>
        </p:nvSpPr>
        <p:spPr>
          <a:xfrm>
            <a:off x="751930" y="5453774"/>
            <a:ext cx="10768330" cy="979170"/>
          </a:xfrm>
          <a:prstGeom prst="roundRect">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D27DC6B-0DCD-9A8A-4529-CCFD1A15BAFD}"/>
              </a:ext>
            </a:extLst>
          </p:cNvPr>
          <p:cNvSpPr/>
          <p:nvPr>
            <p:custDataLst>
              <p:tags r:id="rId11"/>
            </p:custDataLst>
          </p:nvPr>
        </p:nvSpPr>
        <p:spPr>
          <a:xfrm>
            <a:off x="610637" y="6488626"/>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Improving Factuality and Reasoning in Language Models through Multiagent Debate, 202305</a:t>
            </a:r>
          </a:p>
        </p:txBody>
      </p:sp>
    </p:spTree>
    <p:extLst>
      <p:ext uri="{BB962C8B-B14F-4D97-AF65-F5344CB8AC3E}">
        <p14:creationId xmlns:p14="http://schemas.microsoft.com/office/powerpoint/2010/main" val="149793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D752B-8F04-5C67-21AF-5891DFCA71C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A0F842-D921-6736-7F94-CE29216A9B68}"/>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sym typeface="+mn-ea"/>
              </a:rPr>
              <a:t>Multiagent Debate: </a:t>
            </a:r>
            <a:r>
              <a:rPr lang="zh-CN" altLang="en-US" sz="3600" dirty="0">
                <a:latin typeface="等线" panose="02010600030101010101" pitchFamily="2" charset="-122"/>
                <a:ea typeface="等线" panose="02010600030101010101" pitchFamily="2" charset="-122"/>
                <a:cs typeface="Arial Hebrew" charset="-79"/>
                <a:sym typeface="+mn-ea"/>
              </a:rPr>
              <a:t>提升模型的事实性和推理能力</a:t>
            </a:r>
            <a:endParaRPr lang="zh-CN" altLang="en-US" dirty="0">
              <a:latin typeface="DengXian" charset="-122"/>
              <a:ea typeface="DengXian" charset="-122"/>
            </a:endParaRPr>
          </a:p>
        </p:txBody>
      </p:sp>
      <p:cxnSp>
        <p:nvCxnSpPr>
          <p:cNvPr id="3" name="Straight Connector 15">
            <a:extLst>
              <a:ext uri="{FF2B5EF4-FFF2-40B4-BE49-F238E27FC236}">
                <a16:creationId xmlns:a16="http://schemas.microsoft.com/office/drawing/2014/main" id="{A2322053-952B-1A38-3B02-1B820345C8AE}"/>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7">
            <a:extLst>
              <a:ext uri="{FF2B5EF4-FFF2-40B4-BE49-F238E27FC236}">
                <a16:creationId xmlns:a16="http://schemas.microsoft.com/office/drawing/2014/main" id="{0112E5EA-480E-A121-567D-6463E859AD8E}"/>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208383B9-8D36-CDE0-33FA-AFE9A4BC68CF}"/>
              </a:ext>
            </a:extLst>
          </p:cNvPr>
          <p:cNvSpPr txBox="1">
            <a:spLocks/>
          </p:cNvSpPr>
          <p:nvPr/>
        </p:nvSpPr>
        <p:spPr>
          <a:xfrm>
            <a:off x="709295" y="1783080"/>
            <a:ext cx="10515600" cy="4351338"/>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charset="0"/>
                <a:ea typeface="宋体" panose="02010600030101010101" pitchFamily="2" charset="-122"/>
                <a:cs typeface="Times New Roman" panose="02020603050405020304" charset="0"/>
              </a:rPr>
              <a:t>实验一：推理问题</a:t>
            </a:r>
          </a:p>
          <a:p>
            <a:pPr lvl="1"/>
            <a:r>
              <a:rPr lang="zh-CN" altLang="en-US">
                <a:latin typeface="Times New Roman" panose="02020603050405020304" charset="0"/>
                <a:ea typeface="宋体" panose="02010600030101010101" pitchFamily="2" charset="-122"/>
                <a:cs typeface="Times New Roman" panose="02020603050405020304" charset="0"/>
              </a:rPr>
              <a:t>基本算数</a:t>
            </a:r>
          </a:p>
          <a:p>
            <a:pPr lvl="1"/>
            <a:r>
              <a:rPr lang="zh-CN" altLang="en-US">
                <a:latin typeface="Times New Roman" panose="02020603050405020304" charset="0"/>
                <a:ea typeface="宋体" panose="02010600030101010101" pitchFamily="2" charset="-122"/>
                <a:cs typeface="Times New Roman" panose="02020603050405020304" charset="0"/>
              </a:rPr>
              <a:t>数学推理</a:t>
            </a:r>
          </a:p>
          <a:p>
            <a:pPr lvl="1"/>
            <a:r>
              <a:rPr lang="zh-CN" altLang="en-US">
                <a:latin typeface="Times New Roman" panose="02020603050405020304" charset="0"/>
                <a:ea typeface="宋体" panose="02010600030101010101" pitchFamily="2" charset="-122"/>
                <a:cs typeface="Times New Roman" panose="02020603050405020304" charset="0"/>
              </a:rPr>
              <a:t>象棋移动预测</a:t>
            </a:r>
          </a:p>
          <a:p>
            <a:pPr marL="457200" lvl="1" indent="0">
              <a:buFont typeface="Arial" charset="0"/>
              <a:buNone/>
            </a:pPr>
            <a:endParaRPr lang="zh-CN" altLang="en-US">
              <a:latin typeface="Times New Roman" panose="02020603050405020304" charset="0"/>
              <a:ea typeface="宋体" panose="02010600030101010101" pitchFamily="2" charset="-122"/>
              <a:cs typeface="Times New Roman" panose="02020603050405020304" charset="0"/>
            </a:endParaRPr>
          </a:p>
          <a:p>
            <a:r>
              <a:rPr lang="zh-CN" altLang="en-US">
                <a:latin typeface="Times New Roman" panose="02020603050405020304" charset="0"/>
                <a:ea typeface="宋体" panose="02010600030101010101" pitchFamily="2" charset="-122"/>
                <a:cs typeface="Times New Roman" panose="02020603050405020304" charset="0"/>
                <a:sym typeface="+mn-ea"/>
              </a:rPr>
              <a:t>实验二：事实提取</a:t>
            </a:r>
            <a:endParaRPr lang="zh-CN" altLang="en-US">
              <a:latin typeface="Times New Roman" panose="02020603050405020304" charset="0"/>
              <a:ea typeface="宋体" panose="02010600030101010101" pitchFamily="2" charset="-122"/>
              <a:cs typeface="Times New Roman" panose="02020603050405020304" charset="0"/>
            </a:endParaRPr>
          </a:p>
          <a:p>
            <a:pPr lvl="1"/>
            <a:r>
              <a:rPr lang="zh-CN" altLang="en-US" sz="2800">
                <a:latin typeface="Times New Roman" panose="02020603050405020304" charset="0"/>
                <a:ea typeface="宋体" panose="02010600030101010101" pitchFamily="2" charset="-122"/>
                <a:cs typeface="Times New Roman" panose="02020603050405020304" charset="0"/>
                <a:sym typeface="+mn-ea"/>
              </a:rPr>
              <a:t>传记</a:t>
            </a:r>
            <a:endParaRPr lang="zh-CN" altLang="en-US" sz="2800">
              <a:latin typeface="Times New Roman" panose="02020603050405020304" charset="0"/>
              <a:ea typeface="宋体" panose="02010600030101010101" pitchFamily="2" charset="-122"/>
              <a:cs typeface="Times New Roman" panose="02020603050405020304" charset="0"/>
            </a:endParaRPr>
          </a:p>
          <a:p>
            <a:pPr lvl="1"/>
            <a:r>
              <a:rPr lang="en-US" altLang="zh-CN" sz="2800">
                <a:latin typeface="Times New Roman" panose="02020603050405020304" charset="0"/>
                <a:ea typeface="宋体" panose="02010600030101010101" pitchFamily="2" charset="-122"/>
                <a:cs typeface="Times New Roman" panose="02020603050405020304" charset="0"/>
                <a:sym typeface="+mn-ea"/>
              </a:rPr>
              <a:t>MMLU</a:t>
            </a:r>
            <a:r>
              <a:rPr lang="zh-CN" altLang="en-US" sz="2800">
                <a:latin typeface="Times New Roman" panose="02020603050405020304" charset="0"/>
                <a:ea typeface="宋体" panose="02010600030101010101" pitchFamily="2" charset="-122"/>
                <a:cs typeface="Times New Roman" panose="02020603050405020304" charset="0"/>
                <a:sym typeface="+mn-ea"/>
              </a:rPr>
              <a:t>（考试）</a:t>
            </a:r>
            <a:endParaRPr lang="zh-CN" altLang="en-US" sz="2800">
              <a:latin typeface="Times New Roman" panose="02020603050405020304" charset="0"/>
              <a:ea typeface="宋体" panose="02010600030101010101" pitchFamily="2" charset="-122"/>
              <a:cs typeface="Times New Roman" panose="02020603050405020304" charset="0"/>
            </a:endParaRPr>
          </a:p>
          <a:p>
            <a:pPr lvl="1"/>
            <a:r>
              <a:rPr lang="zh-CN" altLang="en-US" sz="2800">
                <a:latin typeface="Times New Roman" panose="02020603050405020304" charset="0"/>
                <a:ea typeface="宋体" panose="02010600030101010101" pitchFamily="2" charset="-122"/>
                <a:cs typeface="Times New Roman" panose="02020603050405020304" charset="0"/>
                <a:sym typeface="+mn-ea"/>
              </a:rPr>
              <a:t>象棋移动有效性</a:t>
            </a:r>
            <a:endParaRPr lang="zh-CN" altLang="en-US" sz="2800">
              <a:latin typeface="Times New Roman" panose="02020603050405020304" charset="0"/>
              <a:ea typeface="宋体" panose="02010600030101010101" pitchFamily="2" charset="-122"/>
              <a:cs typeface="Times New Roman" panose="02020603050405020304" charset="0"/>
            </a:endParaRPr>
          </a:p>
          <a:p>
            <a:endParaRPr lang="zh-CN" altLang="en-US">
              <a:latin typeface="Times New Roman" panose="02020603050405020304" charset="0"/>
              <a:ea typeface="宋体" panose="02010600030101010101" pitchFamily="2" charset="-122"/>
              <a:cs typeface="Times New Roman" panose="02020603050405020304" charset="0"/>
            </a:endParaRPr>
          </a:p>
        </p:txBody>
      </p:sp>
      <p:pic>
        <p:nvPicPr>
          <p:cNvPr id="6" name="图片 5">
            <a:extLst>
              <a:ext uri="{FF2B5EF4-FFF2-40B4-BE49-F238E27FC236}">
                <a16:creationId xmlns:a16="http://schemas.microsoft.com/office/drawing/2014/main" id="{7EEF6F0F-9961-AB70-B582-566CF5E05D0F}"/>
              </a:ext>
            </a:extLst>
          </p:cNvPr>
          <p:cNvPicPr>
            <a:picLocks noChangeAspect="1"/>
          </p:cNvPicPr>
          <p:nvPr>
            <p:custDataLst>
              <p:tags r:id="rId1"/>
            </p:custDataLst>
          </p:nvPr>
        </p:nvPicPr>
        <p:blipFill>
          <a:blip r:embed="rId8"/>
          <a:srcRect b="43695"/>
          <a:stretch>
            <a:fillRect/>
          </a:stretch>
        </p:blipFill>
        <p:spPr>
          <a:xfrm>
            <a:off x="4639310" y="1440180"/>
            <a:ext cx="6585585" cy="2120900"/>
          </a:xfrm>
          <a:prstGeom prst="rect">
            <a:avLst/>
          </a:prstGeom>
        </p:spPr>
      </p:pic>
      <p:pic>
        <p:nvPicPr>
          <p:cNvPr id="7" name="图片 6">
            <a:extLst>
              <a:ext uri="{FF2B5EF4-FFF2-40B4-BE49-F238E27FC236}">
                <a16:creationId xmlns:a16="http://schemas.microsoft.com/office/drawing/2014/main" id="{E50AE809-22FE-CF82-7276-F7FFA726BDD4}"/>
              </a:ext>
            </a:extLst>
          </p:cNvPr>
          <p:cNvPicPr>
            <a:picLocks noChangeAspect="1"/>
          </p:cNvPicPr>
          <p:nvPr>
            <p:custDataLst>
              <p:tags r:id="rId2"/>
            </p:custDataLst>
          </p:nvPr>
        </p:nvPicPr>
        <p:blipFill>
          <a:blip r:embed="rId9"/>
          <a:srcRect b="46110"/>
          <a:stretch>
            <a:fillRect/>
          </a:stretch>
        </p:blipFill>
        <p:spPr>
          <a:xfrm>
            <a:off x="4860925" y="4037965"/>
            <a:ext cx="6142355" cy="1504315"/>
          </a:xfrm>
          <a:prstGeom prst="rect">
            <a:avLst/>
          </a:prstGeom>
        </p:spPr>
      </p:pic>
      <p:sp>
        <p:nvSpPr>
          <p:cNvPr id="8" name="右箭头 7">
            <a:extLst>
              <a:ext uri="{FF2B5EF4-FFF2-40B4-BE49-F238E27FC236}">
                <a16:creationId xmlns:a16="http://schemas.microsoft.com/office/drawing/2014/main" id="{726F8C5A-7F6C-7513-28F0-BC28F17EE3F9}"/>
              </a:ext>
            </a:extLst>
          </p:cNvPr>
          <p:cNvSpPr/>
          <p:nvPr>
            <p:custDataLst>
              <p:tags r:id="rId3"/>
            </p:custDataLst>
          </p:nvPr>
        </p:nvSpPr>
        <p:spPr>
          <a:xfrm rot="5400000">
            <a:off x="7802245" y="5704840"/>
            <a:ext cx="441960" cy="267335"/>
          </a:xfrm>
          <a:prstGeom prst="rightArrow">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A0E320C-4A9F-9B67-2A3C-E13C71D99168}"/>
              </a:ext>
            </a:extLst>
          </p:cNvPr>
          <p:cNvSpPr txBox="1"/>
          <p:nvPr>
            <p:custDataLst>
              <p:tags r:id="rId4"/>
            </p:custDataLst>
          </p:nvPr>
        </p:nvSpPr>
        <p:spPr>
          <a:xfrm>
            <a:off x="6315075" y="6135370"/>
            <a:ext cx="3531235" cy="368300"/>
          </a:xfrm>
          <a:prstGeom prst="rect">
            <a:avLst/>
          </a:prstGeom>
          <a:noFill/>
        </p:spPr>
        <p:txBody>
          <a:bodyPr wrap="square" rtlCol="0" anchor="t">
            <a:spAutoFit/>
          </a:bodyPr>
          <a:lstStyle/>
          <a:p>
            <a:pPr algn="ctr"/>
            <a:r>
              <a:rPr lang="zh-CN" altLang="en-US">
                <a:latin typeface="宋体" panose="02010600030101010101" pitchFamily="2" charset="-122"/>
                <a:ea typeface="宋体" panose="02010600030101010101" pitchFamily="2" charset="-122"/>
                <a:sym typeface="+mn-ea"/>
              </a:rPr>
              <a:t>多智能体通过辩论达成共识</a:t>
            </a:r>
          </a:p>
        </p:txBody>
      </p:sp>
      <p:sp>
        <p:nvSpPr>
          <p:cNvPr id="10" name="矩形 9">
            <a:extLst>
              <a:ext uri="{FF2B5EF4-FFF2-40B4-BE49-F238E27FC236}">
                <a16:creationId xmlns:a16="http://schemas.microsoft.com/office/drawing/2014/main" id="{9D5776AF-3200-CD3E-9036-C67567F9468E}"/>
              </a:ext>
            </a:extLst>
          </p:cNvPr>
          <p:cNvSpPr/>
          <p:nvPr>
            <p:custDataLst>
              <p:tags r:id="rId5"/>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Improving Factuality and Reasoning in Language Models through Multiagent Debate, 202305</a:t>
            </a:r>
          </a:p>
        </p:txBody>
      </p:sp>
    </p:spTree>
    <p:extLst>
      <p:ext uri="{BB962C8B-B14F-4D97-AF65-F5344CB8AC3E}">
        <p14:creationId xmlns:p14="http://schemas.microsoft.com/office/powerpoint/2010/main" val="2808906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6EA5-1823-7A2C-4E4B-EA7FFB0C817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8A8B0A5-7990-6F4F-4C78-72F614BB5060}"/>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sym typeface="+mn-ea"/>
              </a:rPr>
              <a:t>MAD</a:t>
            </a:r>
            <a:r>
              <a:rPr lang="zh-CN" altLang="en-US" sz="3600" dirty="0">
                <a:latin typeface="等线" panose="02010600030101010101" pitchFamily="2" charset="-122"/>
                <a:ea typeface="等线" panose="02010600030101010101" pitchFamily="2" charset="-122"/>
                <a:cs typeface="Arial Hebrew" charset="-79"/>
                <a:sym typeface="+mn-ea"/>
              </a:rPr>
              <a:t>：吵架还是需要一个裁判的</a:t>
            </a:r>
            <a:endParaRPr lang="zh-CN" altLang="en-US" dirty="0">
              <a:latin typeface="DengXian" charset="-122"/>
              <a:ea typeface="DengXian" charset="-122"/>
            </a:endParaRPr>
          </a:p>
        </p:txBody>
      </p:sp>
      <p:cxnSp>
        <p:nvCxnSpPr>
          <p:cNvPr id="3" name="Straight Connector 15">
            <a:extLst>
              <a:ext uri="{FF2B5EF4-FFF2-40B4-BE49-F238E27FC236}">
                <a16:creationId xmlns:a16="http://schemas.microsoft.com/office/drawing/2014/main" id="{A3578650-E766-8CAE-8F63-2E8FA53C397F}"/>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7">
            <a:extLst>
              <a:ext uri="{FF2B5EF4-FFF2-40B4-BE49-F238E27FC236}">
                <a16:creationId xmlns:a16="http://schemas.microsoft.com/office/drawing/2014/main" id="{DFCE1683-21D3-0182-C91F-04C05F0138C4}"/>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C110D433-4894-6628-E294-573B50ED516B}"/>
              </a:ext>
            </a:extLst>
          </p:cNvPr>
          <p:cNvSpPr txBox="1">
            <a:spLocks/>
          </p:cNvSpPr>
          <p:nvPr/>
        </p:nvSpPr>
        <p:spPr>
          <a:xfrm>
            <a:off x="709275" y="1648142"/>
            <a:ext cx="10515600" cy="4351338"/>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charset="0"/>
                <a:ea typeface="宋体" panose="02010600030101010101" pitchFamily="2" charset="-122"/>
                <a:cs typeface="Times New Roman" panose="02020603050405020304" charset="0"/>
              </a:rPr>
              <a:t>文章提出的多智能体辩论框架（</a:t>
            </a:r>
            <a:r>
              <a:rPr lang="en-US" altLang="zh-CN">
                <a:latin typeface="Times New Roman" panose="02020603050405020304" charset="0"/>
                <a:ea typeface="宋体" panose="02010600030101010101" pitchFamily="2" charset="-122"/>
                <a:cs typeface="Times New Roman" panose="02020603050405020304" charset="0"/>
              </a:rPr>
              <a:t>MAD</a:t>
            </a:r>
            <a:r>
              <a:rPr lang="zh-CN" altLang="en-US">
                <a:latin typeface="Times New Roman" panose="02020603050405020304" charset="0"/>
                <a:ea typeface="宋体" panose="02010600030101010101" pitchFamily="2" charset="-122"/>
                <a:cs typeface="Times New Roman" panose="02020603050405020304" charset="0"/>
              </a:rPr>
              <a:t>）在辩论的多智能体之外还设置了</a:t>
            </a:r>
            <a:r>
              <a:rPr lang="en-US" altLang="zh-CN">
                <a:latin typeface="Times New Roman" panose="02020603050405020304" charset="0"/>
                <a:ea typeface="宋体" panose="02010600030101010101" pitchFamily="2" charset="-122"/>
                <a:cs typeface="Times New Roman" panose="02020603050405020304" charset="0"/>
              </a:rPr>
              <a:t>Judge LLM</a:t>
            </a:r>
            <a:r>
              <a:rPr lang="zh-CN" altLang="en-US">
                <a:latin typeface="Times New Roman" panose="02020603050405020304" charset="0"/>
                <a:ea typeface="宋体" panose="02010600030101010101" pitchFamily="2" charset="-122"/>
                <a:cs typeface="Times New Roman" panose="02020603050405020304" charset="0"/>
              </a:rPr>
              <a:t>，负责对整个辩论过程进行总结。</a:t>
            </a:r>
            <a:endParaRPr lang="zh-CN" altLang="en-US" dirty="0">
              <a:latin typeface="Times New Roman" panose="02020603050405020304" charset="0"/>
              <a:ea typeface="宋体" panose="02010600030101010101" pitchFamily="2" charset="-122"/>
              <a:cs typeface="Times New Roman" panose="02020603050405020304" charset="0"/>
            </a:endParaRPr>
          </a:p>
        </p:txBody>
      </p:sp>
      <p:pic>
        <p:nvPicPr>
          <p:cNvPr id="6" name="内容占位符 3">
            <a:extLst>
              <a:ext uri="{FF2B5EF4-FFF2-40B4-BE49-F238E27FC236}">
                <a16:creationId xmlns:a16="http://schemas.microsoft.com/office/drawing/2014/main" id="{39A21752-BCF2-2535-4FD1-00A1E19C045C}"/>
              </a:ext>
            </a:extLst>
          </p:cNvPr>
          <p:cNvPicPr>
            <a:picLocks noChangeAspect="1"/>
          </p:cNvPicPr>
          <p:nvPr>
            <p:custDataLst>
              <p:tags r:id="rId1"/>
            </p:custDataLst>
          </p:nvPr>
        </p:nvPicPr>
        <p:blipFill>
          <a:blip r:embed="rId9"/>
          <a:stretch>
            <a:fillRect/>
          </a:stretch>
        </p:blipFill>
        <p:spPr>
          <a:xfrm>
            <a:off x="3203575" y="2497388"/>
            <a:ext cx="5470690" cy="3797898"/>
          </a:xfrm>
          <a:prstGeom prst="rect">
            <a:avLst/>
          </a:prstGeom>
        </p:spPr>
      </p:pic>
      <p:sp>
        <p:nvSpPr>
          <p:cNvPr id="7" name="右箭头 6">
            <a:extLst>
              <a:ext uri="{FF2B5EF4-FFF2-40B4-BE49-F238E27FC236}">
                <a16:creationId xmlns:a16="http://schemas.microsoft.com/office/drawing/2014/main" id="{9B4F5206-0E82-0BF4-F7E8-92B20E93A96D}"/>
              </a:ext>
            </a:extLst>
          </p:cNvPr>
          <p:cNvSpPr/>
          <p:nvPr>
            <p:custDataLst>
              <p:tags r:id="rId2"/>
            </p:custDataLst>
          </p:nvPr>
        </p:nvSpPr>
        <p:spPr>
          <a:xfrm>
            <a:off x="8784130" y="5241925"/>
            <a:ext cx="285750" cy="328295"/>
          </a:xfrm>
          <a:prstGeom prst="rightArrow">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a:extLst>
              <a:ext uri="{FF2B5EF4-FFF2-40B4-BE49-F238E27FC236}">
                <a16:creationId xmlns:a16="http://schemas.microsoft.com/office/drawing/2014/main" id="{F3FC1FF9-4A93-18CF-E4A6-D61E582F1F1D}"/>
              </a:ext>
            </a:extLst>
          </p:cNvPr>
          <p:cNvSpPr/>
          <p:nvPr>
            <p:custDataLst>
              <p:tags r:id="rId3"/>
            </p:custDataLst>
          </p:nvPr>
        </p:nvSpPr>
        <p:spPr>
          <a:xfrm>
            <a:off x="9274176" y="4789337"/>
            <a:ext cx="2741930" cy="1097280"/>
          </a:xfrm>
          <a:prstGeom prst="roundRect">
            <a:avLst/>
          </a:prstGeom>
          <a:noFill/>
          <a:ln>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宋体" panose="02010600030101010101" pitchFamily="2" charset="-122"/>
                <a:ea typeface="宋体" panose="02010600030101010101" pitchFamily="2" charset="-122"/>
                <a:sym typeface="+mn-ea"/>
              </a:rPr>
              <a:t>引入一个或多个智能体进行辩论，并由一个智能体产生最终的回复</a:t>
            </a:r>
          </a:p>
        </p:txBody>
      </p:sp>
      <p:sp>
        <p:nvSpPr>
          <p:cNvPr id="9" name="圆角矩形 8">
            <a:extLst>
              <a:ext uri="{FF2B5EF4-FFF2-40B4-BE49-F238E27FC236}">
                <a16:creationId xmlns:a16="http://schemas.microsoft.com/office/drawing/2014/main" id="{51A1638C-60F7-4107-6F58-C4B17298F6B5}"/>
              </a:ext>
            </a:extLst>
          </p:cNvPr>
          <p:cNvSpPr/>
          <p:nvPr>
            <p:custDataLst>
              <p:tags r:id="rId4"/>
            </p:custDataLst>
          </p:nvPr>
        </p:nvSpPr>
        <p:spPr>
          <a:xfrm>
            <a:off x="1011555" y="4902200"/>
            <a:ext cx="1726565" cy="1007745"/>
          </a:xfrm>
          <a:prstGeom prst="roundRect">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Self-Reflection</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答案依然错误</a:t>
            </a:r>
          </a:p>
        </p:txBody>
      </p:sp>
      <p:sp>
        <p:nvSpPr>
          <p:cNvPr id="10" name="右箭头 9">
            <a:extLst>
              <a:ext uri="{FF2B5EF4-FFF2-40B4-BE49-F238E27FC236}">
                <a16:creationId xmlns:a16="http://schemas.microsoft.com/office/drawing/2014/main" id="{8951D150-A5E4-C367-67FE-F61177DF7F47}"/>
              </a:ext>
            </a:extLst>
          </p:cNvPr>
          <p:cNvSpPr/>
          <p:nvPr>
            <p:custDataLst>
              <p:tags r:id="rId5"/>
            </p:custDataLst>
          </p:nvPr>
        </p:nvSpPr>
        <p:spPr>
          <a:xfrm rot="10800000">
            <a:off x="2917825" y="5241925"/>
            <a:ext cx="285750" cy="328295"/>
          </a:xfrm>
          <a:prstGeom prst="rightArrow">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9941BBA-CAFB-0207-F8A7-488DD11B5870}"/>
              </a:ext>
            </a:extLst>
          </p:cNvPr>
          <p:cNvSpPr/>
          <p:nvPr>
            <p:custDataLst>
              <p:tags r:id="rId6"/>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Encouraging Divergent Thinking in Large Language Models through Multi-Agent Debate</a:t>
            </a:r>
          </a:p>
        </p:txBody>
      </p:sp>
    </p:spTree>
    <p:extLst>
      <p:ext uri="{BB962C8B-B14F-4D97-AF65-F5344CB8AC3E}">
        <p14:creationId xmlns:p14="http://schemas.microsoft.com/office/powerpoint/2010/main" val="14195859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949B6-4159-1C4F-E642-EB3652A044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AE58CC8-ABD9-F7DF-7E57-0918A57830A3}"/>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sym typeface="+mn-ea"/>
              </a:rPr>
              <a:t>MAD</a:t>
            </a:r>
            <a:r>
              <a:rPr lang="zh-CN" altLang="en-US" sz="3600" dirty="0">
                <a:latin typeface="等线" panose="02010600030101010101" pitchFamily="2" charset="-122"/>
                <a:ea typeface="等线" panose="02010600030101010101" pitchFamily="2" charset="-122"/>
                <a:cs typeface="Arial Hebrew" charset="-79"/>
                <a:sym typeface="+mn-ea"/>
              </a:rPr>
              <a:t>：多智能体辩论框架</a:t>
            </a:r>
            <a:endParaRPr lang="zh-CN" altLang="en-US" dirty="0">
              <a:latin typeface="DengXian" charset="-122"/>
              <a:ea typeface="DengXian" charset="-122"/>
            </a:endParaRPr>
          </a:p>
        </p:txBody>
      </p:sp>
      <p:cxnSp>
        <p:nvCxnSpPr>
          <p:cNvPr id="3" name="Straight Connector 15">
            <a:extLst>
              <a:ext uri="{FF2B5EF4-FFF2-40B4-BE49-F238E27FC236}">
                <a16:creationId xmlns:a16="http://schemas.microsoft.com/office/drawing/2014/main" id="{A0CE348F-6AC5-3E51-DEDA-5EA8EF34CDEE}"/>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7">
            <a:extLst>
              <a:ext uri="{FF2B5EF4-FFF2-40B4-BE49-F238E27FC236}">
                <a16:creationId xmlns:a16="http://schemas.microsoft.com/office/drawing/2014/main" id="{4E2314E1-4DA2-3A50-CFE1-BCE949873E9D}"/>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AC8C1A13-543E-6841-1EED-76BA1DAF23AF}"/>
              </a:ext>
            </a:extLst>
          </p:cNvPr>
          <p:cNvSpPr txBox="1">
            <a:spLocks/>
          </p:cNvSpPr>
          <p:nvPr/>
        </p:nvSpPr>
        <p:spPr>
          <a:xfrm>
            <a:off x="838200" y="1616016"/>
            <a:ext cx="10515600" cy="4351338"/>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charset="0"/>
                <a:ea typeface="宋体" panose="02010600030101010101" pitchFamily="2" charset="-122"/>
                <a:cs typeface="Times New Roman" panose="02020603050405020304" charset="0"/>
                <a:sym typeface="+mn-ea"/>
              </a:rPr>
              <a:t>适当的辩论提高性能；而过度的辩论加剧偏见，难以达成共识</a:t>
            </a:r>
          </a:p>
          <a:p>
            <a:pPr lvl="1"/>
            <a:r>
              <a:rPr lang="zh-CN" altLang="en-US">
                <a:latin typeface="Times New Roman" panose="02020603050405020304" charset="0"/>
                <a:ea typeface="宋体" panose="02010600030101010101" pitchFamily="2" charset="-122"/>
                <a:cs typeface="Times New Roman" panose="02020603050405020304" charset="0"/>
                <a:sym typeface="+mn-ea"/>
              </a:rPr>
              <a:t>通过不同的</a:t>
            </a:r>
            <a:r>
              <a:rPr lang="en-US" altLang="zh-CN">
                <a:latin typeface="Times New Roman" panose="02020603050405020304" charset="0"/>
                <a:ea typeface="宋体" panose="02010600030101010101" pitchFamily="2" charset="-122"/>
                <a:cs typeface="Times New Roman" panose="02020603050405020304" charset="0"/>
                <a:sym typeface="+mn-ea"/>
              </a:rPr>
              <a:t>Prompt</a:t>
            </a:r>
            <a:r>
              <a:rPr lang="zh-CN" altLang="en-US">
                <a:latin typeface="Times New Roman" panose="02020603050405020304" charset="0"/>
                <a:ea typeface="宋体" panose="02010600030101010101" pitchFamily="2" charset="-122"/>
                <a:cs typeface="Times New Roman" panose="02020603050405020304" charset="0"/>
                <a:sym typeface="+mn-ea"/>
              </a:rPr>
              <a:t>来设定辩论的激烈程度</a:t>
            </a:r>
          </a:p>
          <a:p>
            <a:pPr lvl="1"/>
            <a:r>
              <a:rPr lang="en-US" altLang="zh-CN">
                <a:latin typeface="Times New Roman" panose="02020603050405020304" charset="0"/>
                <a:ea typeface="宋体" panose="02010600030101010101" pitchFamily="2" charset="-122"/>
                <a:cs typeface="Times New Roman" panose="02020603050405020304" charset="0"/>
                <a:sym typeface="+mn-ea"/>
              </a:rPr>
              <a:t>MAD</a:t>
            </a:r>
            <a:r>
              <a:rPr lang="zh-CN" altLang="en-US">
                <a:latin typeface="Times New Roman" panose="02020603050405020304" charset="0"/>
                <a:ea typeface="宋体" panose="02010600030101010101" pitchFamily="2" charset="-122"/>
                <a:cs typeface="Times New Roman" panose="02020603050405020304" charset="0"/>
                <a:sym typeface="+mn-ea"/>
              </a:rPr>
              <a:t>框架可以超过单个</a:t>
            </a:r>
            <a:r>
              <a:rPr lang="en-US" altLang="zh-CN">
                <a:latin typeface="Times New Roman" panose="02020603050405020304" charset="0"/>
                <a:ea typeface="宋体" panose="02010600030101010101" pitchFamily="2" charset="-122"/>
                <a:cs typeface="Times New Roman" panose="02020603050405020304" charset="0"/>
                <a:sym typeface="+mn-ea"/>
              </a:rPr>
              <a:t>LLM</a:t>
            </a:r>
            <a:r>
              <a:rPr lang="zh-CN" altLang="en-US">
                <a:latin typeface="Times New Roman" panose="02020603050405020304" charset="0"/>
                <a:ea typeface="宋体" panose="02010600030101010101" pitchFamily="2" charset="-122"/>
                <a:cs typeface="Times New Roman" panose="02020603050405020304" charset="0"/>
                <a:sym typeface="+mn-ea"/>
              </a:rPr>
              <a:t>的表现</a:t>
            </a:r>
          </a:p>
          <a:p>
            <a:endParaRPr lang="zh-CN" altLang="en-US" dirty="0">
              <a:latin typeface="Times New Roman" panose="02020603050405020304" charset="0"/>
              <a:ea typeface="宋体" panose="02010600030101010101" pitchFamily="2" charset="-122"/>
              <a:cs typeface="Times New Roman" panose="02020603050405020304" charset="0"/>
            </a:endParaRPr>
          </a:p>
        </p:txBody>
      </p:sp>
      <p:pic>
        <p:nvPicPr>
          <p:cNvPr id="6" name="图片 5">
            <a:extLst>
              <a:ext uri="{FF2B5EF4-FFF2-40B4-BE49-F238E27FC236}">
                <a16:creationId xmlns:a16="http://schemas.microsoft.com/office/drawing/2014/main" id="{72D199F9-167A-8177-4FF0-4A004AA02F9F}"/>
              </a:ext>
            </a:extLst>
          </p:cNvPr>
          <p:cNvPicPr>
            <a:picLocks noChangeAspect="1"/>
          </p:cNvPicPr>
          <p:nvPr>
            <p:custDataLst>
              <p:tags r:id="rId1"/>
            </p:custDataLst>
          </p:nvPr>
        </p:nvPicPr>
        <p:blipFill>
          <a:blip r:embed="rId6"/>
          <a:stretch>
            <a:fillRect/>
          </a:stretch>
        </p:blipFill>
        <p:spPr>
          <a:xfrm>
            <a:off x="1002029" y="3064477"/>
            <a:ext cx="7063953" cy="2674654"/>
          </a:xfrm>
          <a:prstGeom prst="rect">
            <a:avLst/>
          </a:prstGeom>
        </p:spPr>
      </p:pic>
      <p:pic>
        <p:nvPicPr>
          <p:cNvPr id="7" name="图片 6">
            <a:extLst>
              <a:ext uri="{FF2B5EF4-FFF2-40B4-BE49-F238E27FC236}">
                <a16:creationId xmlns:a16="http://schemas.microsoft.com/office/drawing/2014/main" id="{EED76CB7-2855-C932-D7E1-F9EFF6871128}"/>
              </a:ext>
            </a:extLst>
          </p:cNvPr>
          <p:cNvPicPr>
            <a:picLocks noChangeAspect="1"/>
          </p:cNvPicPr>
          <p:nvPr>
            <p:custDataLst>
              <p:tags r:id="rId2"/>
            </p:custDataLst>
          </p:nvPr>
        </p:nvPicPr>
        <p:blipFill>
          <a:blip r:embed="rId7"/>
          <a:stretch>
            <a:fillRect/>
          </a:stretch>
        </p:blipFill>
        <p:spPr>
          <a:xfrm>
            <a:off x="8229811" y="2710263"/>
            <a:ext cx="3449319" cy="2978155"/>
          </a:xfrm>
          <a:prstGeom prst="rect">
            <a:avLst/>
          </a:prstGeom>
        </p:spPr>
      </p:pic>
      <p:sp>
        <p:nvSpPr>
          <p:cNvPr id="8" name="矩形 7">
            <a:extLst>
              <a:ext uri="{FF2B5EF4-FFF2-40B4-BE49-F238E27FC236}">
                <a16:creationId xmlns:a16="http://schemas.microsoft.com/office/drawing/2014/main" id="{AA91E7D9-270B-C38D-5544-7E6A25E13A3E}"/>
              </a:ext>
            </a:extLst>
          </p:cNvPr>
          <p:cNvSpPr/>
          <p:nvPr>
            <p:custDataLst>
              <p:tags r:id="rId3"/>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Encouraging Divergent Thinking in Large Language Models through Multi-Agent Debate, 202305</a:t>
            </a:r>
          </a:p>
        </p:txBody>
      </p:sp>
    </p:spTree>
    <p:extLst>
      <p:ext uri="{BB962C8B-B14F-4D97-AF65-F5344CB8AC3E}">
        <p14:creationId xmlns:p14="http://schemas.microsoft.com/office/powerpoint/2010/main" val="1980811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37AD-B633-662D-85DD-9B5528ACA9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96D0DBB-E542-3C4B-5032-BBE53879D19F}"/>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sym typeface="+mn-ea"/>
              </a:rPr>
              <a:t>MAD</a:t>
            </a:r>
            <a:r>
              <a:rPr lang="zh-CN" altLang="en-US" sz="3600" dirty="0">
                <a:latin typeface="等线" panose="02010600030101010101" pitchFamily="2" charset="-122"/>
                <a:ea typeface="等线" panose="02010600030101010101" pitchFamily="2" charset="-122"/>
                <a:cs typeface="Arial Hebrew" charset="-79"/>
                <a:sym typeface="+mn-ea"/>
              </a:rPr>
              <a:t>：多智能体辩论框架</a:t>
            </a:r>
            <a:endParaRPr lang="zh-CN" altLang="en-US" dirty="0">
              <a:latin typeface="DengXian" charset="-122"/>
              <a:ea typeface="DengXian" charset="-122"/>
            </a:endParaRPr>
          </a:p>
        </p:txBody>
      </p:sp>
      <p:sp>
        <p:nvSpPr>
          <p:cNvPr id="3" name="内容占位符 2">
            <a:extLst>
              <a:ext uri="{FF2B5EF4-FFF2-40B4-BE49-F238E27FC236}">
                <a16:creationId xmlns:a16="http://schemas.microsoft.com/office/drawing/2014/main" id="{23F4E95D-F975-78C9-23D1-3B0821B94191}"/>
              </a:ext>
            </a:extLst>
          </p:cNvPr>
          <p:cNvSpPr txBox="1">
            <a:spLocks/>
          </p:cNvSpPr>
          <p:nvPr/>
        </p:nvSpPr>
        <p:spPr>
          <a:xfrm>
            <a:off x="709295" y="1607820"/>
            <a:ext cx="10515600" cy="4351338"/>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charset="0"/>
                <a:ea typeface="宋体" panose="02010600030101010101" pitchFamily="2" charset="-122"/>
                <a:cs typeface="Times New Roman" panose="02020603050405020304" charset="0"/>
                <a:sym typeface="+mn-ea"/>
              </a:rPr>
              <a:t>裁判</a:t>
            </a:r>
            <a:r>
              <a:rPr lang="en-US" altLang="zh-CN">
                <a:latin typeface="Times New Roman" panose="02020603050405020304" charset="0"/>
                <a:ea typeface="宋体" panose="02010600030101010101" pitchFamily="2" charset="-122"/>
                <a:cs typeface="Times New Roman" panose="02020603050405020304" charset="0"/>
                <a:sym typeface="+mn-ea"/>
              </a:rPr>
              <a:t>LLM</a:t>
            </a:r>
            <a:r>
              <a:rPr lang="zh-CN" altLang="en-US">
                <a:latin typeface="Times New Roman" panose="02020603050405020304" charset="0"/>
                <a:ea typeface="宋体" panose="02010600030101010101" pitchFamily="2" charset="-122"/>
                <a:cs typeface="Times New Roman" panose="02020603050405020304" charset="0"/>
                <a:sym typeface="+mn-ea"/>
              </a:rPr>
              <a:t>倾向于判定和自身相同的</a:t>
            </a:r>
            <a:r>
              <a:rPr lang="en-US" altLang="zh-CN">
                <a:latin typeface="Times New Roman" panose="02020603050405020304" charset="0"/>
                <a:ea typeface="宋体" panose="02010600030101010101" pitchFamily="2" charset="-122"/>
                <a:cs typeface="Times New Roman" panose="02020603050405020304" charset="0"/>
                <a:sym typeface="+mn-ea"/>
              </a:rPr>
              <a:t>LLM</a:t>
            </a:r>
            <a:r>
              <a:rPr lang="zh-CN" altLang="en-US">
                <a:latin typeface="Times New Roman" panose="02020603050405020304" charset="0"/>
                <a:ea typeface="宋体" panose="02010600030101010101" pitchFamily="2" charset="-122"/>
                <a:cs typeface="Times New Roman" panose="02020603050405020304" charset="0"/>
                <a:sym typeface="+mn-ea"/>
              </a:rPr>
              <a:t>为基础模型的智能体胜利，因此</a:t>
            </a:r>
            <a:r>
              <a:rPr lang="en-US" altLang="zh-CN" u="sng">
                <a:latin typeface="Times New Roman" panose="02020603050405020304" charset="0"/>
                <a:ea typeface="宋体" panose="02010600030101010101" pitchFamily="2" charset="-122"/>
                <a:cs typeface="Times New Roman" panose="02020603050405020304" charset="0"/>
                <a:sym typeface="+mn-ea"/>
              </a:rPr>
              <a:t>LLM</a:t>
            </a:r>
            <a:r>
              <a:rPr lang="zh-CN" altLang="en-US" u="sng">
                <a:latin typeface="Times New Roman" panose="02020603050405020304" charset="0"/>
                <a:ea typeface="宋体" panose="02010600030101010101" pitchFamily="2" charset="-122"/>
                <a:cs typeface="Times New Roman" panose="02020603050405020304" charset="0"/>
                <a:sym typeface="+mn-ea"/>
              </a:rPr>
              <a:t>可能不是一个公平的裁判</a:t>
            </a:r>
            <a:endParaRPr lang="zh-CN" altLang="en-US">
              <a:latin typeface="Times New Roman" panose="02020603050405020304" charset="0"/>
              <a:ea typeface="宋体" panose="02010600030101010101" pitchFamily="2" charset="-122"/>
              <a:cs typeface="Times New Roman" panose="02020603050405020304" charset="0"/>
              <a:sym typeface="+mn-ea"/>
            </a:endParaRPr>
          </a:p>
          <a:p>
            <a:endParaRPr lang="zh-CN" altLang="en-US">
              <a:latin typeface="Times New Roman" panose="02020603050405020304" charset="0"/>
              <a:ea typeface="黑体" panose="02010609060101010101" pitchFamily="49" charset="-122"/>
              <a:cs typeface="Times New Roman" panose="02020603050405020304" charset="0"/>
            </a:endParaRPr>
          </a:p>
          <a:p>
            <a:pPr lvl="1"/>
            <a:endParaRPr lang="zh-CN" altLang="en-US">
              <a:latin typeface="Times New Roman" panose="02020603050405020304" charset="0"/>
              <a:ea typeface="黑体" panose="02010609060101010101" pitchFamily="49" charset="-122"/>
              <a:cs typeface="Times New Roman" panose="02020603050405020304" charset="0"/>
            </a:endParaRPr>
          </a:p>
          <a:p>
            <a:pPr lvl="1"/>
            <a:endParaRPr lang="zh-CN" altLang="en-US">
              <a:latin typeface="Times New Roman" panose="02020603050405020304" charset="0"/>
              <a:ea typeface="黑体" panose="02010609060101010101" pitchFamily="49" charset="-122"/>
              <a:cs typeface="Times New Roman" panose="02020603050405020304" charset="0"/>
            </a:endParaRPr>
          </a:p>
          <a:p>
            <a:pPr lvl="1"/>
            <a:endParaRPr lang="zh-CN" altLang="en-US">
              <a:latin typeface="Times New Roman" panose="02020603050405020304" charset="0"/>
              <a:ea typeface="黑体" panose="02010609060101010101" pitchFamily="49" charset="-122"/>
              <a:cs typeface="Times New Roman" panose="02020603050405020304" charset="0"/>
            </a:endParaRPr>
          </a:p>
          <a:p>
            <a:pPr lvl="1"/>
            <a:endParaRPr lang="zh-CN" altLang="en-US">
              <a:latin typeface="Times New Roman" panose="02020603050405020304" charset="0"/>
              <a:ea typeface="黑体" panose="02010609060101010101" pitchFamily="49" charset="-122"/>
              <a:cs typeface="Times New Roman" panose="02020603050405020304" charset="0"/>
            </a:endParaRPr>
          </a:p>
          <a:p>
            <a:pPr marL="457200" lvl="1" indent="0">
              <a:buFont typeface="Arial" charset="0"/>
              <a:buNone/>
            </a:pPr>
            <a:endParaRPr lang="zh-CN" altLang="en-US">
              <a:latin typeface="Times New Roman" panose="02020603050405020304" charset="0"/>
              <a:ea typeface="黑体" panose="02010609060101010101" pitchFamily="49" charset="-122"/>
              <a:cs typeface="Times New Roman" panose="02020603050405020304" charset="0"/>
            </a:endParaRPr>
          </a:p>
          <a:p>
            <a:pPr lvl="1"/>
            <a:endParaRPr lang="zh-CN" altLang="en-US" dirty="0">
              <a:latin typeface="Times New Roman" panose="02020603050405020304" charset="0"/>
              <a:ea typeface="黑体" panose="02010609060101010101" pitchFamily="49" charset="-122"/>
              <a:cs typeface="Times New Roman" panose="02020603050405020304" charset="0"/>
            </a:endParaRPr>
          </a:p>
        </p:txBody>
      </p:sp>
      <p:pic>
        <p:nvPicPr>
          <p:cNvPr id="4" name="图片 3">
            <a:extLst>
              <a:ext uri="{FF2B5EF4-FFF2-40B4-BE49-F238E27FC236}">
                <a16:creationId xmlns:a16="http://schemas.microsoft.com/office/drawing/2014/main" id="{99253D60-3D2D-483E-C5DD-673A88987E2F}"/>
              </a:ext>
            </a:extLst>
          </p:cNvPr>
          <p:cNvPicPr>
            <a:picLocks noChangeAspect="1"/>
          </p:cNvPicPr>
          <p:nvPr>
            <p:custDataLst>
              <p:tags r:id="rId1"/>
            </p:custDataLst>
          </p:nvPr>
        </p:nvPicPr>
        <p:blipFill>
          <a:blip r:embed="rId5"/>
          <a:stretch>
            <a:fillRect/>
          </a:stretch>
        </p:blipFill>
        <p:spPr>
          <a:xfrm>
            <a:off x="3474253" y="2902719"/>
            <a:ext cx="4985683" cy="3232133"/>
          </a:xfrm>
          <a:prstGeom prst="rect">
            <a:avLst/>
          </a:prstGeom>
        </p:spPr>
      </p:pic>
      <p:sp>
        <p:nvSpPr>
          <p:cNvPr id="5" name="圆角矩形 4">
            <a:extLst>
              <a:ext uri="{FF2B5EF4-FFF2-40B4-BE49-F238E27FC236}">
                <a16:creationId xmlns:a16="http://schemas.microsoft.com/office/drawing/2014/main" id="{889EF8E5-6A03-D6A0-528C-45276988A37D}"/>
              </a:ext>
            </a:extLst>
          </p:cNvPr>
          <p:cNvSpPr/>
          <p:nvPr/>
        </p:nvSpPr>
        <p:spPr>
          <a:xfrm>
            <a:off x="2545493" y="4127157"/>
            <a:ext cx="8056604" cy="827903"/>
          </a:xfrm>
          <a:prstGeom prst="roundRect">
            <a:avLst/>
          </a:prstGeom>
          <a:noFill/>
          <a:ln w="19050">
            <a:solidFill>
              <a:srgbClr val="FF0000"/>
            </a:solidFill>
            <a:prstDash val="dash"/>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D046EA1-A45A-A18F-6192-33DEFC640BDC}"/>
              </a:ext>
            </a:extLst>
          </p:cNvPr>
          <p:cNvSpPr/>
          <p:nvPr>
            <p:custDataLst>
              <p:tags r:id="rId2"/>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Encouraging Divergent Thinking in Large Language Models through Multi-Agent Debate</a:t>
            </a:r>
          </a:p>
        </p:txBody>
      </p:sp>
    </p:spTree>
    <p:extLst>
      <p:ext uri="{BB962C8B-B14F-4D97-AF65-F5344CB8AC3E}">
        <p14:creationId xmlns:p14="http://schemas.microsoft.com/office/powerpoint/2010/main" val="4186365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CF43E-8BBB-2897-9505-3FC07E4C02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9EC01A5-6CB6-BA61-19CA-9CBB54C8AE00}"/>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rPr>
              <a:t>LMvLM</a:t>
            </a:r>
            <a:r>
              <a:rPr lang="en-US" altLang="zh-CN" sz="3600" dirty="0">
                <a:latin typeface="等线" panose="02010600030101010101" pitchFamily="2" charset="-122"/>
                <a:ea typeface="等线" panose="02010600030101010101" pitchFamily="2" charset="-122"/>
                <a:cs typeface="Arial Hebrew" charset="-79"/>
              </a:rPr>
              <a:t>: </a:t>
            </a:r>
            <a:r>
              <a:rPr lang="zh-CN" altLang="en-US" sz="3600" dirty="0">
                <a:latin typeface="等线" panose="02010600030101010101" pitchFamily="2" charset="-122"/>
                <a:ea typeface="等线" panose="02010600030101010101" pitchFamily="2" charset="-122"/>
                <a:cs typeface="Arial Hebrew" charset="-79"/>
              </a:rPr>
              <a:t>通过交叉审查发现事实错误</a:t>
            </a:r>
            <a:endParaRPr lang="zh-CN" altLang="en-US" dirty="0">
              <a:latin typeface="DengXian" charset="-122"/>
              <a:ea typeface="DengXian" charset="-122"/>
            </a:endParaRPr>
          </a:p>
        </p:txBody>
      </p:sp>
      <p:cxnSp>
        <p:nvCxnSpPr>
          <p:cNvPr id="3" name="Straight Connector 15">
            <a:extLst>
              <a:ext uri="{FF2B5EF4-FFF2-40B4-BE49-F238E27FC236}">
                <a16:creationId xmlns:a16="http://schemas.microsoft.com/office/drawing/2014/main" id="{B60B212F-83E3-C919-56E5-F740ED9F8085}"/>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7">
            <a:extLst>
              <a:ext uri="{FF2B5EF4-FFF2-40B4-BE49-F238E27FC236}">
                <a16:creationId xmlns:a16="http://schemas.microsoft.com/office/drawing/2014/main" id="{50F1E7CB-3F41-39C5-446B-9F4B06EFCC62}"/>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4A80C08C-AF27-91E5-1123-7CD17D21D5C7}"/>
              </a:ext>
            </a:extLst>
          </p:cNvPr>
          <p:cNvSpPr txBox="1">
            <a:spLocks/>
          </p:cNvSpPr>
          <p:nvPr/>
        </p:nvSpPr>
        <p:spPr>
          <a:xfrm>
            <a:off x="795020" y="1563010"/>
            <a:ext cx="10601960" cy="4351655"/>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charset="0"/>
                <a:ea typeface="宋体" panose="02010600030101010101" pitchFamily="2" charset="-122"/>
                <a:cs typeface="Times New Roman" panose="02020603050405020304" charset="0"/>
              </a:rPr>
              <a:t>引入一个审查员</a:t>
            </a:r>
            <a:r>
              <a:rPr lang="en-US" altLang="zh-CN">
                <a:latin typeface="Times New Roman" panose="02020603050405020304" charset="0"/>
                <a:ea typeface="宋体" panose="02010600030101010101" pitchFamily="2" charset="-122"/>
                <a:cs typeface="Times New Roman" panose="02020603050405020304" charset="0"/>
              </a:rPr>
              <a:t>LM</a:t>
            </a:r>
            <a:r>
              <a:rPr lang="zh-CN" altLang="en-US">
                <a:latin typeface="Times New Roman" panose="02020603050405020304" charset="0"/>
                <a:ea typeface="宋体" panose="02010600030101010101" pitchFamily="2" charset="-122"/>
                <a:cs typeface="Times New Roman" panose="02020603050405020304" charset="0"/>
              </a:rPr>
              <a:t>对原始</a:t>
            </a:r>
            <a:r>
              <a:rPr lang="en-US" altLang="zh-CN">
                <a:latin typeface="Times New Roman" panose="02020603050405020304" charset="0"/>
                <a:ea typeface="宋体" panose="02010600030101010101" pitchFamily="2" charset="-122"/>
                <a:cs typeface="Times New Roman" panose="02020603050405020304" charset="0"/>
              </a:rPr>
              <a:t>LM</a:t>
            </a:r>
            <a:r>
              <a:rPr lang="zh-CN" altLang="en-US">
                <a:latin typeface="Times New Roman" panose="02020603050405020304" charset="0"/>
                <a:ea typeface="宋体" panose="02010600030101010101" pitchFamily="2" charset="-122"/>
                <a:cs typeface="Times New Roman" panose="02020603050405020304" charset="0"/>
              </a:rPr>
              <a:t>产生的</a:t>
            </a:r>
            <a:r>
              <a:rPr lang="zh-CN" altLang="en-US" u="sng">
                <a:latin typeface="Times New Roman" panose="02020603050405020304" charset="0"/>
                <a:ea typeface="宋体" panose="02010600030101010101" pitchFamily="2" charset="-122"/>
                <a:cs typeface="Times New Roman" panose="02020603050405020304" charset="0"/>
              </a:rPr>
              <a:t>事实性声明</a:t>
            </a:r>
            <a:r>
              <a:rPr lang="zh-CN" altLang="en-US">
                <a:latin typeface="Times New Roman" panose="02020603050405020304" charset="0"/>
                <a:ea typeface="宋体" panose="02010600030101010101" pitchFamily="2" charset="-122"/>
                <a:cs typeface="Times New Roman" panose="02020603050405020304" charset="0"/>
              </a:rPr>
              <a:t>进行验证</a:t>
            </a:r>
          </a:p>
          <a:p>
            <a:r>
              <a:rPr lang="zh-CN" altLang="en-US">
                <a:latin typeface="Times New Roman" panose="02020603050405020304" charset="0"/>
                <a:ea typeface="宋体" panose="02010600030101010101" pitchFamily="2" charset="-122"/>
                <a:cs typeface="Times New Roman" panose="02020603050405020304" charset="0"/>
              </a:rPr>
              <a:t>审查员</a:t>
            </a:r>
            <a:r>
              <a:rPr lang="en-US" altLang="zh-CN">
                <a:latin typeface="Times New Roman" panose="02020603050405020304" charset="0"/>
                <a:ea typeface="宋体" panose="02010600030101010101" pitchFamily="2" charset="-122"/>
                <a:cs typeface="Times New Roman" panose="02020603050405020304" charset="0"/>
              </a:rPr>
              <a:t>LM</a:t>
            </a:r>
            <a:r>
              <a:rPr lang="zh-CN" altLang="en-US">
                <a:latin typeface="Times New Roman" panose="02020603050405020304" charset="0"/>
                <a:ea typeface="宋体" panose="02010600030101010101" pitchFamily="2" charset="-122"/>
                <a:cs typeface="Times New Roman" panose="02020603050405020304" charset="0"/>
              </a:rPr>
              <a:t>针对事实性声明进行多轮提问，包括</a:t>
            </a:r>
            <a:r>
              <a:rPr lang="zh-CN" altLang="en-US" u="sng">
                <a:latin typeface="Times New Roman" panose="02020603050405020304" charset="0"/>
                <a:ea typeface="宋体" panose="02010600030101010101" pitchFamily="2" charset="-122"/>
                <a:cs typeface="Times New Roman" panose="02020603050405020304" charset="0"/>
              </a:rPr>
              <a:t>问题阐述</a:t>
            </a:r>
            <a:r>
              <a:rPr lang="zh-CN" altLang="en-US">
                <a:latin typeface="Times New Roman" panose="02020603050405020304" charset="0"/>
                <a:ea typeface="宋体" panose="02010600030101010101" pitchFamily="2" charset="-122"/>
                <a:cs typeface="Times New Roman" panose="02020603050405020304" charset="0"/>
              </a:rPr>
              <a:t>、</a:t>
            </a:r>
            <a:r>
              <a:rPr lang="zh-CN" altLang="en-US" u="sng">
                <a:latin typeface="Times New Roman" panose="02020603050405020304" charset="0"/>
                <a:ea typeface="宋体" panose="02010600030101010101" pitchFamily="2" charset="-122"/>
                <a:cs typeface="Times New Roman" panose="02020603050405020304" charset="0"/>
              </a:rPr>
              <a:t>隐含论点的验证</a:t>
            </a:r>
            <a:r>
              <a:rPr lang="zh-CN" altLang="en-US">
                <a:latin typeface="Times New Roman" panose="02020603050405020304" charset="0"/>
                <a:ea typeface="宋体" panose="02010600030101010101" pitchFamily="2" charset="-122"/>
                <a:cs typeface="Times New Roman" panose="02020603050405020304" charset="0"/>
              </a:rPr>
              <a:t>、</a:t>
            </a:r>
            <a:r>
              <a:rPr lang="zh-CN" altLang="en-US" u="sng">
                <a:latin typeface="Times New Roman" panose="02020603050405020304" charset="0"/>
                <a:ea typeface="宋体" panose="02010600030101010101" pitchFamily="2" charset="-122"/>
                <a:cs typeface="Times New Roman" panose="02020603050405020304" charset="0"/>
              </a:rPr>
              <a:t>声明分解</a:t>
            </a:r>
            <a:r>
              <a:rPr lang="zh-CN" altLang="en-US">
                <a:latin typeface="Times New Roman" panose="02020603050405020304" charset="0"/>
                <a:ea typeface="宋体" panose="02010600030101010101" pitchFamily="2" charset="-122"/>
                <a:cs typeface="Times New Roman" panose="02020603050405020304" charset="0"/>
              </a:rPr>
              <a:t>以及</a:t>
            </a:r>
            <a:r>
              <a:rPr lang="zh-CN" altLang="en-US" u="sng">
                <a:latin typeface="Times New Roman" panose="02020603050405020304" charset="0"/>
                <a:ea typeface="宋体" panose="02010600030101010101" pitchFamily="2" charset="-122"/>
                <a:cs typeface="Times New Roman" panose="02020603050405020304" charset="0"/>
              </a:rPr>
              <a:t>索求证据</a:t>
            </a:r>
            <a:r>
              <a:rPr lang="zh-CN" altLang="en-US">
                <a:latin typeface="Times New Roman" panose="02020603050405020304" charset="0"/>
                <a:ea typeface="宋体" panose="02010600030101010101" pitchFamily="2" charset="-122"/>
                <a:cs typeface="Times New Roman" panose="02020603050405020304" charset="0"/>
              </a:rPr>
              <a:t>等</a:t>
            </a:r>
            <a:endParaRPr lang="zh-CN" altLang="en-US" dirty="0">
              <a:latin typeface="Times New Roman" panose="02020603050405020304" charset="0"/>
              <a:ea typeface="宋体" panose="02010600030101010101" pitchFamily="2" charset="-122"/>
              <a:cs typeface="Times New Roman" panose="02020603050405020304" charset="0"/>
            </a:endParaRPr>
          </a:p>
        </p:txBody>
      </p:sp>
      <p:sp>
        <p:nvSpPr>
          <p:cNvPr id="6" name="矩形 5">
            <a:extLst>
              <a:ext uri="{FF2B5EF4-FFF2-40B4-BE49-F238E27FC236}">
                <a16:creationId xmlns:a16="http://schemas.microsoft.com/office/drawing/2014/main" id="{24428C96-4AF2-DA56-DF0F-0E640912FFF4}"/>
              </a:ext>
            </a:extLst>
          </p:cNvPr>
          <p:cNvSpPr/>
          <p:nvPr>
            <p:custDataLst>
              <p:tags r:id="rId1"/>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LM vs LM: Detecting Factual Errors via Cross Examination, 202305</a:t>
            </a:r>
          </a:p>
        </p:txBody>
      </p:sp>
      <p:pic>
        <p:nvPicPr>
          <p:cNvPr id="7" name="图片 6">
            <a:extLst>
              <a:ext uri="{FF2B5EF4-FFF2-40B4-BE49-F238E27FC236}">
                <a16:creationId xmlns:a16="http://schemas.microsoft.com/office/drawing/2014/main" id="{087EFCB7-B122-566E-B0A6-FBA403C9BA2E}"/>
              </a:ext>
            </a:extLst>
          </p:cNvPr>
          <p:cNvPicPr>
            <a:picLocks noChangeAspect="1"/>
          </p:cNvPicPr>
          <p:nvPr>
            <p:custDataLst>
              <p:tags r:id="rId2"/>
            </p:custDataLst>
          </p:nvPr>
        </p:nvPicPr>
        <p:blipFill>
          <a:blip r:embed="rId6"/>
          <a:stretch>
            <a:fillRect/>
          </a:stretch>
        </p:blipFill>
        <p:spPr>
          <a:xfrm>
            <a:off x="8590043" y="2709778"/>
            <a:ext cx="2457450" cy="3964234"/>
          </a:xfrm>
          <a:prstGeom prst="rect">
            <a:avLst/>
          </a:prstGeom>
        </p:spPr>
      </p:pic>
      <p:pic>
        <p:nvPicPr>
          <p:cNvPr id="8" name="图片 7">
            <a:extLst>
              <a:ext uri="{FF2B5EF4-FFF2-40B4-BE49-F238E27FC236}">
                <a16:creationId xmlns:a16="http://schemas.microsoft.com/office/drawing/2014/main" id="{37C0CD36-2B5B-A245-42C6-F233D39A4536}"/>
              </a:ext>
            </a:extLst>
          </p:cNvPr>
          <p:cNvPicPr>
            <a:picLocks noChangeAspect="1"/>
          </p:cNvPicPr>
          <p:nvPr>
            <p:custDataLst>
              <p:tags r:id="rId3"/>
            </p:custDataLst>
          </p:nvPr>
        </p:nvPicPr>
        <p:blipFill>
          <a:blip r:embed="rId7"/>
          <a:stretch>
            <a:fillRect/>
          </a:stretch>
        </p:blipFill>
        <p:spPr>
          <a:xfrm>
            <a:off x="1144507" y="3016387"/>
            <a:ext cx="6136322" cy="3433624"/>
          </a:xfrm>
          <a:prstGeom prst="rect">
            <a:avLst/>
          </a:prstGeom>
        </p:spPr>
      </p:pic>
    </p:spTree>
    <p:extLst>
      <p:ext uri="{BB962C8B-B14F-4D97-AF65-F5344CB8AC3E}">
        <p14:creationId xmlns:p14="http://schemas.microsoft.com/office/powerpoint/2010/main" val="37596279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AFBC-FC97-71C0-0519-BBA59E2A267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9C232B-E0DA-91B8-5ED4-B9A8193AF847}"/>
              </a:ext>
            </a:extLst>
          </p:cNvPr>
          <p:cNvSpPr>
            <a:spLocks noGrp="1"/>
          </p:cNvSpPr>
          <p:nvPr>
            <p:ph type="title"/>
          </p:nvPr>
        </p:nvSpPr>
        <p:spPr/>
        <p:txBody>
          <a:bodyPr/>
          <a:lstStyle/>
          <a:p>
            <a:r>
              <a:rPr lang="en-US" altLang="zh-CN" sz="3600" dirty="0" err="1">
                <a:latin typeface="等线" panose="02010600030101010101" pitchFamily="2" charset="-122"/>
                <a:ea typeface="等线" panose="02010600030101010101" pitchFamily="2" charset="-122"/>
                <a:cs typeface="Arial Hebrew" charset="-79"/>
                <a:sym typeface="+mn-ea"/>
              </a:rPr>
              <a:t>LMvLM</a:t>
            </a:r>
            <a:r>
              <a:rPr lang="en-US" altLang="zh-CN" sz="3600" dirty="0">
                <a:latin typeface="等线" panose="02010600030101010101" pitchFamily="2" charset="-122"/>
                <a:ea typeface="等线" panose="02010600030101010101" pitchFamily="2" charset="-122"/>
                <a:cs typeface="Arial Hebrew" charset="-79"/>
                <a:sym typeface="+mn-ea"/>
              </a:rPr>
              <a:t>: </a:t>
            </a:r>
            <a:r>
              <a:rPr lang="zh-CN" altLang="en-US" sz="3600" dirty="0">
                <a:latin typeface="等线" panose="02010600030101010101" pitchFamily="2" charset="-122"/>
                <a:ea typeface="等线" panose="02010600030101010101" pitchFamily="2" charset="-122"/>
                <a:cs typeface="Arial Hebrew" charset="-79"/>
                <a:sym typeface="+mn-ea"/>
              </a:rPr>
              <a:t>通过交叉审查发现事实错误</a:t>
            </a:r>
            <a:endParaRPr lang="zh-CN" altLang="en-US" dirty="0">
              <a:latin typeface="DengXian" charset="-122"/>
              <a:ea typeface="DengXian" charset="-122"/>
            </a:endParaRPr>
          </a:p>
        </p:txBody>
      </p:sp>
      <p:cxnSp>
        <p:nvCxnSpPr>
          <p:cNvPr id="7" name="Straight Connector 15">
            <a:extLst>
              <a:ext uri="{FF2B5EF4-FFF2-40B4-BE49-F238E27FC236}">
                <a16:creationId xmlns:a16="http://schemas.microsoft.com/office/drawing/2014/main" id="{FAF86EB9-246E-5F4D-F2F4-1902851A25ED}"/>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7">
            <a:extLst>
              <a:ext uri="{FF2B5EF4-FFF2-40B4-BE49-F238E27FC236}">
                <a16:creationId xmlns:a16="http://schemas.microsoft.com/office/drawing/2014/main" id="{55AE38A3-73B1-9424-3033-468CBF19258E}"/>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9" name="内容占位符 2">
            <a:extLst>
              <a:ext uri="{FF2B5EF4-FFF2-40B4-BE49-F238E27FC236}">
                <a16:creationId xmlns:a16="http://schemas.microsoft.com/office/drawing/2014/main" id="{893AD87C-A90A-AD46-C54E-81E95332DA75}"/>
              </a:ext>
            </a:extLst>
          </p:cNvPr>
          <p:cNvSpPr>
            <a:spLocks noGrp="1"/>
          </p:cNvSpPr>
          <p:nvPr>
            <p:custDataLst>
              <p:tags r:id="rId1"/>
            </p:custDataLst>
          </p:nvPr>
        </p:nvSpPr>
        <p:spPr>
          <a:xfrm>
            <a:off x="709295" y="1705610"/>
            <a:ext cx="621347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Times New Roman" panose="02020603050405020304" charset="0"/>
                <a:ea typeface="宋体" panose="02010600030101010101" pitchFamily="2" charset="-122"/>
                <a:cs typeface="Times New Roman" panose="02020603050405020304" charset="0"/>
              </a:rPr>
              <a:t>整个框架分为三步：</a:t>
            </a:r>
          </a:p>
          <a:p>
            <a:pPr lvl="1"/>
            <a:r>
              <a:rPr lang="zh-CN" altLang="en-US" sz="2400" dirty="0">
                <a:latin typeface="Times New Roman" panose="02020603050405020304" charset="0"/>
                <a:ea typeface="宋体" panose="02010600030101010101" pitchFamily="2" charset="-122"/>
                <a:cs typeface="Times New Roman" panose="02020603050405020304" charset="0"/>
              </a:rPr>
              <a:t>分配</a:t>
            </a:r>
            <a:r>
              <a:rPr lang="en-US" altLang="zh-CN" sz="2400" dirty="0">
                <a:latin typeface="Times New Roman" panose="02020603050405020304" charset="0"/>
                <a:ea typeface="宋体" panose="02010600030101010101" pitchFamily="2" charset="-122"/>
                <a:cs typeface="Times New Roman" panose="02020603050405020304" charset="0"/>
              </a:rPr>
              <a:t>LM</a:t>
            </a:r>
            <a:r>
              <a:rPr lang="zh-CN" altLang="en-US" sz="2400" dirty="0">
                <a:latin typeface="Times New Roman" panose="02020603050405020304" charset="0"/>
                <a:ea typeface="宋体" panose="02010600030101010101" pitchFamily="2" charset="-122"/>
                <a:cs typeface="Times New Roman" panose="02020603050405020304" charset="0"/>
              </a:rPr>
              <a:t>各自的角色；由审查员</a:t>
            </a:r>
            <a:r>
              <a:rPr lang="en-US" altLang="zh-CN" sz="2400" dirty="0">
                <a:latin typeface="Times New Roman" panose="02020603050405020304" charset="0"/>
                <a:ea typeface="宋体" panose="02010600030101010101" pitchFamily="2" charset="-122"/>
                <a:cs typeface="Times New Roman" panose="02020603050405020304" charset="0"/>
              </a:rPr>
              <a:t>LM</a:t>
            </a:r>
            <a:r>
              <a:rPr lang="zh-CN" altLang="en-US" sz="2400" dirty="0">
                <a:latin typeface="Times New Roman" panose="02020603050405020304" charset="0"/>
                <a:ea typeface="宋体" panose="02010600030101010101" pitchFamily="2" charset="-122"/>
                <a:cs typeface="Times New Roman" panose="02020603050405020304" charset="0"/>
              </a:rPr>
              <a:t>产生问题后让原始</a:t>
            </a:r>
            <a:r>
              <a:rPr lang="en-US" altLang="zh-CN" sz="2400" dirty="0">
                <a:latin typeface="Times New Roman" panose="02020603050405020304" charset="0"/>
                <a:ea typeface="宋体" panose="02010600030101010101" pitchFamily="2" charset="-122"/>
                <a:cs typeface="Times New Roman" panose="02020603050405020304" charset="0"/>
              </a:rPr>
              <a:t>LM</a:t>
            </a:r>
            <a:r>
              <a:rPr lang="zh-CN" altLang="en-US" sz="2400" dirty="0">
                <a:latin typeface="Times New Roman" panose="02020603050405020304" charset="0"/>
                <a:ea typeface="宋体" panose="02010600030101010101" pitchFamily="2" charset="-122"/>
                <a:cs typeface="Times New Roman" panose="02020603050405020304" charset="0"/>
              </a:rPr>
              <a:t>回答</a:t>
            </a:r>
          </a:p>
          <a:p>
            <a:pPr lvl="1"/>
            <a:r>
              <a:rPr lang="zh-CN" altLang="en-US" sz="2400" dirty="0">
                <a:latin typeface="Times New Roman" panose="02020603050405020304" charset="0"/>
                <a:ea typeface="宋体" panose="02010600030101010101" pitchFamily="2" charset="-122"/>
                <a:cs typeface="Times New Roman" panose="02020603050405020304" charset="0"/>
              </a:rPr>
              <a:t>审查员</a:t>
            </a:r>
            <a:r>
              <a:rPr lang="en-US" altLang="zh-CN" sz="2400" dirty="0">
                <a:latin typeface="Times New Roman" panose="02020603050405020304" charset="0"/>
                <a:ea typeface="宋体" panose="02010600030101010101" pitchFamily="2" charset="-122"/>
                <a:cs typeface="Times New Roman" panose="02020603050405020304" charset="0"/>
              </a:rPr>
              <a:t>LM</a:t>
            </a:r>
            <a:r>
              <a:rPr lang="zh-CN" altLang="en-US" sz="2400" dirty="0">
                <a:latin typeface="Times New Roman" panose="02020603050405020304" charset="0"/>
                <a:ea typeface="宋体" panose="02010600030101010101" pitchFamily="2" charset="-122"/>
                <a:cs typeface="Times New Roman" panose="02020603050405020304" charset="0"/>
              </a:rPr>
              <a:t>根据原始</a:t>
            </a:r>
            <a:r>
              <a:rPr lang="en-US" altLang="zh-CN" sz="2400" dirty="0">
                <a:latin typeface="Times New Roman" panose="02020603050405020304" charset="0"/>
                <a:ea typeface="宋体" panose="02010600030101010101" pitchFamily="2" charset="-122"/>
                <a:cs typeface="Times New Roman" panose="02020603050405020304" charset="0"/>
              </a:rPr>
              <a:t>LM</a:t>
            </a:r>
            <a:r>
              <a:rPr lang="zh-CN" altLang="en-US" sz="2400" dirty="0">
                <a:latin typeface="Times New Roman" panose="02020603050405020304" charset="0"/>
                <a:ea typeface="宋体" panose="02010600030101010101" pitchFamily="2" charset="-122"/>
                <a:cs typeface="Times New Roman" panose="02020603050405020304" charset="0"/>
              </a:rPr>
              <a:t>的回答自主选择是否</a:t>
            </a:r>
            <a:r>
              <a:rPr lang="zh-CN" altLang="en-US" sz="2400" u="sng" dirty="0">
                <a:latin typeface="Times New Roman" panose="02020603050405020304" charset="0"/>
                <a:ea typeface="宋体" panose="02010600030101010101" pitchFamily="2" charset="-122"/>
                <a:cs typeface="Times New Roman" panose="02020603050405020304" charset="0"/>
              </a:rPr>
              <a:t>继续提问</a:t>
            </a:r>
            <a:r>
              <a:rPr lang="zh-CN" altLang="en-US" sz="2400" dirty="0">
                <a:latin typeface="Times New Roman" panose="02020603050405020304" charset="0"/>
                <a:ea typeface="宋体" panose="02010600030101010101" pitchFamily="2" charset="-122"/>
                <a:cs typeface="Times New Roman" panose="02020603050405020304" charset="0"/>
              </a:rPr>
              <a:t>，这个步骤包括两个</a:t>
            </a:r>
            <a:r>
              <a:rPr lang="en-US" altLang="zh-CN" sz="2400" dirty="0">
                <a:latin typeface="Times New Roman" panose="02020603050405020304" charset="0"/>
                <a:ea typeface="宋体" panose="02010600030101010101" pitchFamily="2" charset="-122"/>
                <a:cs typeface="Times New Roman" panose="02020603050405020304" charset="0"/>
              </a:rPr>
              <a:t>LM</a:t>
            </a:r>
            <a:r>
              <a:rPr lang="zh-CN" altLang="en-US" sz="2400" dirty="0">
                <a:latin typeface="Times New Roman" panose="02020603050405020304" charset="0"/>
                <a:ea typeface="宋体" panose="02010600030101010101" pitchFamily="2" charset="-122"/>
                <a:cs typeface="Times New Roman" panose="02020603050405020304" charset="0"/>
              </a:rPr>
              <a:t>的多轮交互</a:t>
            </a:r>
          </a:p>
          <a:p>
            <a:pPr lvl="1"/>
            <a:r>
              <a:rPr lang="zh-CN" altLang="en-US" sz="2400" dirty="0">
                <a:latin typeface="Times New Roman" panose="02020603050405020304" charset="0"/>
                <a:ea typeface="宋体" panose="02010600030101010101" pitchFamily="2" charset="-122"/>
                <a:cs typeface="Times New Roman" panose="02020603050405020304" charset="0"/>
              </a:rPr>
              <a:t>停止提问后，由审查员</a:t>
            </a:r>
            <a:r>
              <a:rPr lang="en-US" altLang="zh-CN" sz="2400" dirty="0">
                <a:latin typeface="Times New Roman" panose="02020603050405020304" charset="0"/>
                <a:ea typeface="宋体" panose="02010600030101010101" pitchFamily="2" charset="-122"/>
                <a:cs typeface="Times New Roman" panose="02020603050405020304" charset="0"/>
              </a:rPr>
              <a:t>LM</a:t>
            </a:r>
            <a:r>
              <a:rPr lang="zh-CN" altLang="en-US" sz="2400" dirty="0">
                <a:latin typeface="Times New Roman" panose="02020603050405020304" charset="0"/>
                <a:ea typeface="宋体" panose="02010600030101010101" pitchFamily="2" charset="-122"/>
                <a:cs typeface="Times New Roman" panose="02020603050405020304" charset="0"/>
              </a:rPr>
              <a:t>根据交互情况对</a:t>
            </a:r>
            <a:r>
              <a:rPr lang="zh-CN" altLang="en-US" sz="2400" u="sng" dirty="0">
                <a:latin typeface="Times New Roman" panose="02020603050405020304" charset="0"/>
                <a:ea typeface="宋体" panose="02010600030101010101" pitchFamily="2" charset="-122"/>
                <a:cs typeface="Times New Roman" panose="02020603050405020304" charset="0"/>
              </a:rPr>
              <a:t>声明的事实性</a:t>
            </a:r>
            <a:r>
              <a:rPr lang="zh-CN" altLang="en-US" sz="2400" dirty="0">
                <a:latin typeface="Times New Roman" panose="02020603050405020304" charset="0"/>
                <a:ea typeface="宋体" panose="02010600030101010101" pitchFamily="2" charset="-122"/>
                <a:cs typeface="Times New Roman" panose="02020603050405020304" charset="0"/>
              </a:rPr>
              <a:t>进行判断（正常</a:t>
            </a:r>
            <a:r>
              <a:rPr lang="en-US" altLang="zh-CN" sz="2400" dirty="0">
                <a:latin typeface="Times New Roman" panose="02020603050405020304" charset="0"/>
                <a:ea typeface="宋体" panose="02010600030101010101" pitchFamily="2" charset="-122"/>
                <a:cs typeface="Times New Roman" panose="02020603050405020304" charset="0"/>
              </a:rPr>
              <a:t>/</a:t>
            </a:r>
            <a:r>
              <a:rPr lang="zh-CN" altLang="en-US" sz="2400" dirty="0">
                <a:latin typeface="Times New Roman" panose="02020603050405020304" charset="0"/>
                <a:ea typeface="宋体" panose="02010600030101010101" pitchFamily="2" charset="-122"/>
                <a:cs typeface="Times New Roman" panose="02020603050405020304" charset="0"/>
              </a:rPr>
              <a:t>错误）</a:t>
            </a:r>
          </a:p>
          <a:p>
            <a:pPr lvl="1"/>
            <a:endParaRPr lang="zh-CN" altLang="en-US" sz="2400" dirty="0">
              <a:latin typeface="Times New Roman" panose="02020603050405020304" charset="0"/>
              <a:ea typeface="宋体" panose="02010600030101010101" pitchFamily="2" charset="-122"/>
              <a:cs typeface="Times New Roman" panose="02020603050405020304" charset="0"/>
            </a:endParaRPr>
          </a:p>
          <a:p>
            <a:pPr lvl="1"/>
            <a:endParaRPr lang="zh-CN" altLang="en-US" dirty="0">
              <a:latin typeface="Times New Roman" panose="02020603050405020304" charset="0"/>
              <a:ea typeface="宋体" panose="02010600030101010101" pitchFamily="2" charset="-122"/>
              <a:cs typeface="Times New Roman" panose="02020603050405020304" charset="0"/>
            </a:endParaRPr>
          </a:p>
          <a:p>
            <a:endParaRPr lang="en-US" altLang="zh-CN" dirty="0">
              <a:latin typeface="Times New Roman" panose="02020603050405020304" charset="0"/>
              <a:ea typeface="宋体" panose="02010600030101010101" pitchFamily="2" charset="-122"/>
              <a:cs typeface="Times New Roman" panose="02020603050405020304" charset="0"/>
            </a:endParaRPr>
          </a:p>
        </p:txBody>
      </p:sp>
      <p:sp>
        <p:nvSpPr>
          <p:cNvPr id="10" name="矩形 9">
            <a:extLst>
              <a:ext uri="{FF2B5EF4-FFF2-40B4-BE49-F238E27FC236}">
                <a16:creationId xmlns:a16="http://schemas.microsoft.com/office/drawing/2014/main" id="{85C015D2-BF79-ACF9-1E48-616457FBCC1B}"/>
              </a:ext>
            </a:extLst>
          </p:cNvPr>
          <p:cNvSpPr/>
          <p:nvPr>
            <p:custDataLst>
              <p:tags r:id="rId2"/>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LM vs LM: Detecting Factual Errors via Cross Examination</a:t>
            </a:r>
          </a:p>
        </p:txBody>
      </p:sp>
      <p:pic>
        <p:nvPicPr>
          <p:cNvPr id="11" name="图片 10">
            <a:extLst>
              <a:ext uri="{FF2B5EF4-FFF2-40B4-BE49-F238E27FC236}">
                <a16:creationId xmlns:a16="http://schemas.microsoft.com/office/drawing/2014/main" id="{351DAD43-A237-042D-E359-0D5456CDE70E}"/>
              </a:ext>
            </a:extLst>
          </p:cNvPr>
          <p:cNvPicPr>
            <a:picLocks noChangeAspect="1"/>
          </p:cNvPicPr>
          <p:nvPr>
            <p:custDataLst>
              <p:tags r:id="rId3"/>
            </p:custDataLst>
          </p:nvPr>
        </p:nvPicPr>
        <p:blipFill>
          <a:blip r:embed="rId6"/>
          <a:stretch>
            <a:fillRect/>
          </a:stretch>
        </p:blipFill>
        <p:spPr>
          <a:xfrm>
            <a:off x="7400688" y="1486972"/>
            <a:ext cx="3657600" cy="5226050"/>
          </a:xfrm>
          <a:prstGeom prst="rect">
            <a:avLst/>
          </a:prstGeom>
        </p:spPr>
      </p:pic>
    </p:spTree>
    <p:extLst>
      <p:ext uri="{BB962C8B-B14F-4D97-AF65-F5344CB8AC3E}">
        <p14:creationId xmlns:p14="http://schemas.microsoft.com/office/powerpoint/2010/main" val="29894404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74E4C-1970-1829-9CC8-BB2CB9EF24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9D364BB-0FB6-A306-162B-C038673FEDFB}"/>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sym typeface="+mn-ea"/>
              </a:rPr>
              <a:t>PRD</a:t>
            </a:r>
            <a:r>
              <a:rPr lang="zh-CN" altLang="en-US" sz="3600" dirty="0">
                <a:latin typeface="等线" panose="02010600030101010101" pitchFamily="2" charset="-122"/>
                <a:ea typeface="等线" panose="02010600030101010101" pitchFamily="2" charset="-122"/>
                <a:cs typeface="Arial Hebrew" charset="-79"/>
                <a:sym typeface="+mn-ea"/>
              </a:rPr>
              <a:t>：民主投票，多大模型评分</a:t>
            </a:r>
            <a:endParaRPr lang="zh-CN" altLang="en-US" dirty="0">
              <a:latin typeface="DengXian" charset="-122"/>
              <a:ea typeface="DengXian" charset="-122"/>
            </a:endParaRPr>
          </a:p>
        </p:txBody>
      </p:sp>
      <p:cxnSp>
        <p:nvCxnSpPr>
          <p:cNvPr id="3" name="Straight Connector 15">
            <a:extLst>
              <a:ext uri="{FF2B5EF4-FFF2-40B4-BE49-F238E27FC236}">
                <a16:creationId xmlns:a16="http://schemas.microsoft.com/office/drawing/2014/main" id="{5BA329B8-4E9D-CD28-43F6-310DBBD1AE2E}"/>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7">
            <a:extLst>
              <a:ext uri="{FF2B5EF4-FFF2-40B4-BE49-F238E27FC236}">
                <a16:creationId xmlns:a16="http://schemas.microsoft.com/office/drawing/2014/main" id="{75C09B9D-7565-6C3F-E482-640F7F221EEE}"/>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F8EFC3C1-D2ED-0050-E813-884ED4673A24}"/>
              </a:ext>
            </a:extLst>
          </p:cNvPr>
          <p:cNvSpPr txBox="1">
            <a:spLocks/>
          </p:cNvSpPr>
          <p:nvPr/>
        </p:nvSpPr>
        <p:spPr>
          <a:xfrm>
            <a:off x="709295" y="1540510"/>
            <a:ext cx="11210905" cy="4351655"/>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charset="0"/>
                <a:ea typeface="宋体" panose="02010600030101010101" pitchFamily="2" charset="-122"/>
                <a:cs typeface="Times New Roman" panose="02020603050405020304" charset="0"/>
                <a:sym typeface="+mn-ea"/>
              </a:rPr>
              <a:t>提出</a:t>
            </a:r>
            <a:r>
              <a:rPr lang="zh-CN" altLang="en-US" u="sng">
                <a:latin typeface="Times New Roman" panose="02020603050405020304" charset="0"/>
                <a:ea typeface="宋体" panose="02010600030101010101" pitchFamily="2" charset="-122"/>
                <a:cs typeface="Times New Roman" panose="02020603050405020304" charset="0"/>
                <a:sym typeface="+mn-ea"/>
              </a:rPr>
              <a:t>同行评审</a:t>
            </a:r>
            <a:r>
              <a:rPr lang="zh-CN" altLang="en-US">
                <a:latin typeface="Times New Roman" panose="02020603050405020304" charset="0"/>
                <a:ea typeface="宋体" panose="02010600030101010101" pitchFamily="2" charset="-122"/>
                <a:cs typeface="Times New Roman" panose="02020603050405020304" charset="0"/>
                <a:sym typeface="+mn-ea"/>
              </a:rPr>
              <a:t>和</a:t>
            </a:r>
            <a:r>
              <a:rPr lang="zh-CN" altLang="en-US" u="sng">
                <a:latin typeface="Times New Roman" panose="02020603050405020304" charset="0"/>
                <a:ea typeface="宋体" panose="02010600030101010101" pitchFamily="2" charset="-122"/>
                <a:cs typeface="Times New Roman" panose="02020603050405020304" charset="0"/>
                <a:sym typeface="+mn-ea"/>
              </a:rPr>
              <a:t>同行讨论</a:t>
            </a:r>
            <a:r>
              <a:rPr lang="zh-CN" altLang="en-US">
                <a:latin typeface="Times New Roman" panose="02020603050405020304" charset="0"/>
                <a:ea typeface="宋体" panose="02010600030101010101" pitchFamily="2" charset="-122"/>
                <a:cs typeface="Times New Roman" panose="02020603050405020304" charset="0"/>
                <a:sym typeface="+mn-ea"/>
              </a:rPr>
              <a:t>的框架基于大语言模型的</a:t>
            </a:r>
            <a:r>
              <a:rPr lang="zh-CN" altLang="en-US" u="sng">
                <a:latin typeface="Times New Roman" panose="02020603050405020304" charset="0"/>
                <a:ea typeface="宋体" panose="02010600030101010101" pitchFamily="2" charset="-122"/>
                <a:cs typeface="Times New Roman" panose="02020603050405020304" charset="0"/>
                <a:sym typeface="+mn-ea"/>
              </a:rPr>
              <a:t>评估</a:t>
            </a:r>
            <a:r>
              <a:rPr lang="zh-CN" altLang="en-US">
                <a:latin typeface="Times New Roman" panose="02020603050405020304" charset="0"/>
                <a:ea typeface="宋体" panose="02010600030101010101" pitchFamily="2" charset="-122"/>
                <a:cs typeface="Times New Roman" panose="02020603050405020304" charset="0"/>
                <a:sym typeface="+mn-ea"/>
              </a:rPr>
              <a:t>进行改进</a:t>
            </a:r>
          </a:p>
          <a:p>
            <a:pPr lvl="1"/>
            <a:r>
              <a:rPr lang="zh-CN" altLang="en-US">
                <a:latin typeface="Times New Roman" panose="02020603050405020304" charset="0"/>
                <a:ea typeface="宋体" panose="02010600030101010101" pitchFamily="2" charset="-122"/>
                <a:cs typeface="Times New Roman" panose="02020603050405020304" charset="0"/>
                <a:sym typeface="+mn-ea"/>
              </a:rPr>
              <a:t>收集人类两两比较的偏好进行人工评估，该方法</a:t>
            </a:r>
            <a:r>
              <a:rPr lang="zh-CN" altLang="en-US" u="sng">
                <a:latin typeface="Times New Roman" panose="02020603050405020304" charset="0"/>
                <a:ea typeface="宋体" panose="02010600030101010101" pitchFamily="2" charset="-122"/>
                <a:cs typeface="Times New Roman" panose="02020603050405020304" charset="0"/>
                <a:sym typeface="+mn-ea"/>
              </a:rPr>
              <a:t>成本高昂</a:t>
            </a:r>
            <a:r>
              <a:rPr lang="zh-CN" altLang="en-US">
                <a:latin typeface="Times New Roman" panose="02020603050405020304" charset="0"/>
                <a:ea typeface="宋体" panose="02010600030101010101" pitchFamily="2" charset="-122"/>
                <a:cs typeface="Times New Roman" panose="02020603050405020304" charset="0"/>
                <a:sym typeface="+mn-ea"/>
              </a:rPr>
              <a:t>且</a:t>
            </a:r>
            <a:r>
              <a:rPr lang="zh-CN" altLang="en-US" u="sng">
                <a:latin typeface="Times New Roman" panose="02020603050405020304" charset="0"/>
                <a:ea typeface="宋体" panose="02010600030101010101" pitchFamily="2" charset="-122"/>
                <a:cs typeface="Times New Roman" panose="02020603050405020304" charset="0"/>
                <a:sym typeface="+mn-ea"/>
              </a:rPr>
              <a:t>费时</a:t>
            </a:r>
            <a:endParaRPr lang="zh-CN" altLang="en-US">
              <a:latin typeface="Times New Roman" panose="02020603050405020304" charset="0"/>
              <a:ea typeface="宋体" panose="02010600030101010101" pitchFamily="2" charset="-122"/>
              <a:cs typeface="Times New Roman" panose="02020603050405020304" charset="0"/>
              <a:sym typeface="+mn-ea"/>
            </a:endParaRPr>
          </a:p>
          <a:p>
            <a:pPr lvl="1"/>
            <a:r>
              <a:rPr lang="zh-CN" altLang="en-US">
                <a:latin typeface="Times New Roman" panose="02020603050405020304" charset="0"/>
                <a:ea typeface="宋体" panose="02010600030101010101" pitchFamily="2" charset="-122"/>
                <a:cs typeface="Times New Roman" panose="02020603050405020304" charset="0"/>
                <a:sym typeface="+mn-ea"/>
              </a:rPr>
              <a:t>或者使用最强的</a:t>
            </a:r>
            <a:r>
              <a:rPr lang="en-US" altLang="zh-CN">
                <a:latin typeface="Times New Roman" panose="02020603050405020304" charset="0"/>
                <a:ea typeface="宋体" panose="02010600030101010101" pitchFamily="2" charset="-122"/>
                <a:cs typeface="Times New Roman" panose="02020603050405020304" charset="0"/>
                <a:sym typeface="+mn-ea"/>
              </a:rPr>
              <a:t>LLM</a:t>
            </a:r>
            <a:r>
              <a:rPr lang="zh-CN" altLang="en-US">
                <a:latin typeface="Times New Roman" panose="02020603050405020304" charset="0"/>
                <a:ea typeface="宋体" panose="02010600030101010101" pitchFamily="2" charset="-122"/>
                <a:cs typeface="Times New Roman" panose="02020603050405020304" charset="0"/>
                <a:sym typeface="+mn-ea"/>
              </a:rPr>
              <a:t>作为评估者，该方法存在</a:t>
            </a:r>
            <a:r>
              <a:rPr lang="zh-CN" altLang="en-US" u="sng">
                <a:latin typeface="Times New Roman" panose="02020603050405020304" charset="0"/>
                <a:ea typeface="宋体" panose="02010600030101010101" pitchFamily="2" charset="-122"/>
                <a:cs typeface="Times New Roman" panose="02020603050405020304" charset="0"/>
                <a:sym typeface="+mn-ea"/>
              </a:rPr>
              <a:t>自我增强</a:t>
            </a:r>
            <a:r>
              <a:rPr lang="zh-CN" altLang="en-US">
                <a:latin typeface="Times New Roman" panose="02020603050405020304" charset="0"/>
                <a:ea typeface="宋体" panose="02010600030101010101" pitchFamily="2" charset="-122"/>
                <a:cs typeface="Times New Roman" panose="02020603050405020304" charset="0"/>
                <a:sym typeface="+mn-ea"/>
              </a:rPr>
              <a:t>和</a:t>
            </a:r>
            <a:r>
              <a:rPr lang="zh-CN" altLang="en-US" u="sng">
                <a:latin typeface="Times New Roman" panose="02020603050405020304" charset="0"/>
                <a:ea typeface="宋体" panose="02010600030101010101" pitchFamily="2" charset="-122"/>
                <a:cs typeface="Times New Roman" panose="02020603050405020304" charset="0"/>
                <a:sym typeface="+mn-ea"/>
              </a:rPr>
              <a:t>位置偏见</a:t>
            </a:r>
            <a:r>
              <a:rPr lang="zh-CN" altLang="en-US">
                <a:latin typeface="Times New Roman" panose="02020603050405020304" charset="0"/>
                <a:ea typeface="宋体" panose="02010600030101010101" pitchFamily="2" charset="-122"/>
                <a:cs typeface="Times New Roman" panose="02020603050405020304" charset="0"/>
                <a:sym typeface="+mn-ea"/>
              </a:rPr>
              <a:t>的问题</a:t>
            </a:r>
          </a:p>
          <a:p>
            <a:pPr lvl="1"/>
            <a:endParaRPr lang="zh-CN" altLang="en-US" u="sng">
              <a:latin typeface="Times New Roman" panose="02020603050405020304" charset="0"/>
              <a:ea typeface="宋体" panose="02010600030101010101" pitchFamily="2" charset="-122"/>
              <a:cs typeface="Times New Roman" panose="02020603050405020304" charset="0"/>
              <a:sym typeface="+mn-ea"/>
            </a:endParaRPr>
          </a:p>
          <a:p>
            <a:pPr marL="457200" lvl="1" indent="0">
              <a:buFont typeface="Arial" charset="0"/>
              <a:buNone/>
            </a:pPr>
            <a:endParaRPr lang="zh-CN" altLang="en-US" u="sng" dirty="0">
              <a:latin typeface="Times New Roman" panose="02020603050405020304" charset="0"/>
              <a:ea typeface="宋体" panose="02010600030101010101" pitchFamily="2" charset="-122"/>
              <a:cs typeface="Times New Roman" panose="02020603050405020304" charset="0"/>
              <a:sym typeface="+mn-ea"/>
            </a:endParaRPr>
          </a:p>
        </p:txBody>
      </p:sp>
      <p:sp>
        <p:nvSpPr>
          <p:cNvPr id="6" name="矩形 5">
            <a:extLst>
              <a:ext uri="{FF2B5EF4-FFF2-40B4-BE49-F238E27FC236}">
                <a16:creationId xmlns:a16="http://schemas.microsoft.com/office/drawing/2014/main" id="{3CC57675-C8D4-6ACA-97CE-BA898C9398F2}"/>
              </a:ext>
            </a:extLst>
          </p:cNvPr>
          <p:cNvSpPr/>
          <p:nvPr>
            <p:custDataLst>
              <p:tags r:id="rId1"/>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PRD: Peer Rank and Discussion Improve Large Language Model based Evaluations</a:t>
            </a:r>
          </a:p>
        </p:txBody>
      </p:sp>
      <p:pic>
        <p:nvPicPr>
          <p:cNvPr id="7" name="图片 4">
            <a:extLst>
              <a:ext uri="{FF2B5EF4-FFF2-40B4-BE49-F238E27FC236}">
                <a16:creationId xmlns:a16="http://schemas.microsoft.com/office/drawing/2014/main" id="{FA80F864-15B7-A0D4-C51C-94CD6ED60313}"/>
              </a:ext>
            </a:extLst>
          </p:cNvPr>
          <p:cNvPicPr>
            <a:picLocks noChangeAspect="1"/>
          </p:cNvPicPr>
          <p:nvPr>
            <p:custDataLst>
              <p:tags r:id="rId2"/>
            </p:custDataLst>
          </p:nvPr>
        </p:nvPicPr>
        <p:blipFill>
          <a:blip r:embed="rId5"/>
          <a:stretch>
            <a:fillRect/>
          </a:stretch>
        </p:blipFill>
        <p:spPr>
          <a:xfrm>
            <a:off x="4767279" y="2839145"/>
            <a:ext cx="7152921" cy="3676321"/>
          </a:xfrm>
          <a:prstGeom prst="rect">
            <a:avLst/>
          </a:prstGeom>
        </p:spPr>
      </p:pic>
      <p:sp>
        <p:nvSpPr>
          <p:cNvPr id="8" name="TextBox 7">
            <a:extLst>
              <a:ext uri="{FF2B5EF4-FFF2-40B4-BE49-F238E27FC236}">
                <a16:creationId xmlns:a16="http://schemas.microsoft.com/office/drawing/2014/main" id="{F8B9F240-6202-2148-7118-49724158C775}"/>
              </a:ext>
            </a:extLst>
          </p:cNvPr>
          <p:cNvSpPr txBox="1"/>
          <p:nvPr/>
        </p:nvSpPr>
        <p:spPr>
          <a:xfrm>
            <a:off x="709275" y="3175193"/>
            <a:ext cx="4058004" cy="2554545"/>
          </a:xfrm>
          <a:prstGeom prst="rect">
            <a:avLst/>
          </a:prstGeom>
          <a:noFill/>
        </p:spPr>
        <p:txBody>
          <a:bodyPr wrap="square">
            <a:spAutoFit/>
          </a:bodyPr>
          <a:lstStyle/>
          <a:p>
            <a:pPr marL="342900" indent="-342900">
              <a:buFont typeface="Wingdings" pitchFamily="2" charset="2"/>
              <a:buChar char="§"/>
            </a:pPr>
            <a:r>
              <a:rPr lang="zh-CN" altLang="en-US" sz="2000" dirty="0">
                <a:latin typeface="Times New Roman" panose="02020603050405020304" charset="0"/>
                <a:ea typeface="宋体" panose="02010600030101010101" pitchFamily="2" charset="-122"/>
                <a:cs typeface="Times New Roman" panose="02020603050405020304" charset="0"/>
                <a:sym typeface="+mn-ea"/>
              </a:rPr>
              <a:t>针对不同的问题，由每个</a:t>
            </a:r>
            <a:r>
              <a:rPr lang="en-US" altLang="zh-CN" sz="2000" dirty="0">
                <a:latin typeface="Times New Roman" panose="02020603050405020304" charset="0"/>
                <a:ea typeface="宋体" panose="02010600030101010101" pitchFamily="2" charset="-122"/>
                <a:cs typeface="Times New Roman" panose="02020603050405020304" charset="0"/>
                <a:sym typeface="+mn-ea"/>
              </a:rPr>
              <a:t>LLM</a:t>
            </a:r>
            <a:r>
              <a:rPr lang="zh-CN" altLang="en-US" sz="2000" dirty="0">
                <a:latin typeface="Times New Roman" panose="02020603050405020304" charset="0"/>
                <a:ea typeface="宋体" panose="02010600030101010101" pitchFamily="2" charset="-122"/>
                <a:cs typeface="Times New Roman" panose="02020603050405020304" charset="0"/>
                <a:sym typeface="+mn-ea"/>
              </a:rPr>
              <a:t>生成各自的答案</a:t>
            </a:r>
          </a:p>
          <a:p>
            <a:pPr marL="342900" indent="-342900">
              <a:buFont typeface="Wingdings" pitchFamily="2" charset="2"/>
              <a:buChar char="§"/>
            </a:pPr>
            <a:r>
              <a:rPr lang="zh-CN" altLang="en-US" sz="2000" dirty="0">
                <a:latin typeface="Times New Roman" panose="02020603050405020304" charset="0"/>
                <a:ea typeface="宋体" panose="02010600030101010101" pitchFamily="2" charset="-122"/>
                <a:cs typeface="Times New Roman" panose="02020603050405020304" charset="0"/>
                <a:sym typeface="+mn-ea"/>
              </a:rPr>
              <a:t>让第三方</a:t>
            </a:r>
            <a:r>
              <a:rPr lang="en-US" altLang="zh-CN" sz="2000" dirty="0">
                <a:latin typeface="Times New Roman" panose="02020603050405020304" charset="0"/>
                <a:ea typeface="宋体" panose="02010600030101010101" pitchFamily="2" charset="-122"/>
                <a:cs typeface="Times New Roman" panose="02020603050405020304" charset="0"/>
                <a:sym typeface="+mn-ea"/>
              </a:rPr>
              <a:t>LLM</a:t>
            </a:r>
            <a:r>
              <a:rPr lang="zh-CN" altLang="en-US" sz="2000" dirty="0">
                <a:latin typeface="Times New Roman" panose="02020603050405020304" charset="0"/>
                <a:ea typeface="宋体" panose="02010600030101010101" pitchFamily="2" charset="-122"/>
                <a:cs typeface="Times New Roman" panose="02020603050405020304" charset="0"/>
                <a:sym typeface="+mn-ea"/>
              </a:rPr>
              <a:t>评价另外两方答案的优劣（胜平负）</a:t>
            </a:r>
            <a:endParaRPr lang="en-US" altLang="zh-CN" sz="2000" dirty="0">
              <a:latin typeface="Times New Roman" panose="02020603050405020304" charset="0"/>
              <a:ea typeface="宋体" panose="02010600030101010101" pitchFamily="2" charset="-122"/>
              <a:cs typeface="Times New Roman" panose="02020603050405020304" charset="0"/>
              <a:sym typeface="+mn-ea"/>
            </a:endParaRPr>
          </a:p>
          <a:p>
            <a:pPr marL="342900" indent="-342900">
              <a:buFont typeface="Wingdings" pitchFamily="2" charset="2"/>
              <a:buChar char="§"/>
            </a:pPr>
            <a:endParaRPr lang="zh-CN" altLang="en-US" sz="2000" dirty="0">
              <a:latin typeface="Times New Roman" panose="02020603050405020304" charset="0"/>
              <a:ea typeface="宋体" panose="02010600030101010101" pitchFamily="2" charset="-122"/>
              <a:cs typeface="Times New Roman" panose="02020603050405020304" charset="0"/>
              <a:sym typeface="+mn-ea"/>
            </a:endParaRPr>
          </a:p>
          <a:p>
            <a:pPr marL="342900" indent="-342900">
              <a:buFont typeface="Wingdings" pitchFamily="2" charset="2"/>
              <a:buChar char="§"/>
            </a:pPr>
            <a:r>
              <a:rPr lang="zh-CN" altLang="en-US" sz="2000" dirty="0">
                <a:latin typeface="Times New Roman" panose="02020603050405020304" charset="0"/>
                <a:ea typeface="宋体" panose="02010600030101010101" pitchFamily="2" charset="-122"/>
                <a:cs typeface="Times New Roman" panose="02020603050405020304" charset="0"/>
                <a:sym typeface="+mn-ea"/>
              </a:rPr>
              <a:t>根据不同</a:t>
            </a:r>
            <a:r>
              <a:rPr lang="en-US" altLang="zh-CN" sz="2000" dirty="0">
                <a:latin typeface="Times New Roman" panose="02020603050405020304" charset="0"/>
                <a:ea typeface="宋体" panose="02010600030101010101" pitchFamily="2" charset="-122"/>
                <a:cs typeface="Times New Roman" panose="02020603050405020304" charset="0"/>
                <a:sym typeface="+mn-ea"/>
              </a:rPr>
              <a:t>LLM</a:t>
            </a:r>
            <a:r>
              <a:rPr lang="zh-CN" altLang="en-US" sz="2000" dirty="0">
                <a:latin typeface="Times New Roman" panose="02020603050405020304" charset="0"/>
                <a:ea typeface="宋体" panose="02010600030101010101" pitchFamily="2" charset="-122"/>
                <a:cs typeface="Times New Roman" panose="02020603050405020304" charset="0"/>
                <a:sym typeface="+mn-ea"/>
              </a:rPr>
              <a:t>的评价计算得分，最终得分</a:t>
            </a:r>
            <a:endParaRPr lang="en-US" altLang="zh-CN" sz="2000" dirty="0">
              <a:latin typeface="Times New Roman" panose="02020603050405020304" charset="0"/>
              <a:ea typeface="宋体" panose="02010600030101010101" pitchFamily="2" charset="-122"/>
              <a:cs typeface="Times New Roman" panose="02020603050405020304" charset="0"/>
              <a:sym typeface="+mn-ea"/>
            </a:endParaRPr>
          </a:p>
          <a:p>
            <a:pPr marL="342900" indent="-342900">
              <a:buFont typeface="Wingdings" pitchFamily="2" charset="2"/>
              <a:buChar char="§"/>
            </a:pPr>
            <a:r>
              <a:rPr lang="zh-CN" altLang="en-US" sz="2000" dirty="0">
                <a:latin typeface="Times New Roman" panose="02020603050405020304" charset="0"/>
                <a:ea typeface="宋体" panose="02010600030101010101" pitchFamily="2" charset="-122"/>
                <a:cs typeface="Times New Roman" panose="02020603050405020304" charset="0"/>
                <a:sym typeface="+mn-ea"/>
              </a:rPr>
              <a:t>裁判分和竞赛者分，迭代改变</a:t>
            </a:r>
          </a:p>
        </p:txBody>
      </p:sp>
    </p:spTree>
    <p:extLst>
      <p:ext uri="{BB962C8B-B14F-4D97-AF65-F5344CB8AC3E}">
        <p14:creationId xmlns:p14="http://schemas.microsoft.com/office/powerpoint/2010/main" val="373717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F4CFD-96AE-9628-40DB-60E9D06607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97543E3-F1FC-27B5-65E8-165B2D444BA0}"/>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sym typeface="+mn-ea"/>
              </a:rPr>
              <a:t>PRD</a:t>
            </a:r>
            <a:r>
              <a:rPr lang="zh-CN" altLang="en-US" sz="3600" dirty="0">
                <a:latin typeface="等线" panose="02010600030101010101" pitchFamily="2" charset="-122"/>
                <a:ea typeface="等线" panose="02010600030101010101" pitchFamily="2" charset="-122"/>
                <a:cs typeface="Arial Hebrew" charset="-79"/>
                <a:sym typeface="+mn-ea"/>
              </a:rPr>
              <a:t>：同行讨论框架</a:t>
            </a:r>
            <a:endParaRPr lang="zh-CN" altLang="en-US" dirty="0">
              <a:latin typeface="DengXian" charset="-122"/>
              <a:ea typeface="DengXian" charset="-122"/>
            </a:endParaRPr>
          </a:p>
        </p:txBody>
      </p:sp>
      <p:cxnSp>
        <p:nvCxnSpPr>
          <p:cNvPr id="3" name="Straight Connector 15">
            <a:extLst>
              <a:ext uri="{FF2B5EF4-FFF2-40B4-BE49-F238E27FC236}">
                <a16:creationId xmlns:a16="http://schemas.microsoft.com/office/drawing/2014/main" id="{DD84B998-5D7C-741D-DA95-E60BC029344C}"/>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7">
            <a:extLst>
              <a:ext uri="{FF2B5EF4-FFF2-40B4-BE49-F238E27FC236}">
                <a16:creationId xmlns:a16="http://schemas.microsoft.com/office/drawing/2014/main" id="{581996F1-886C-6657-BEB2-A88F659C2169}"/>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72683111-6686-1258-FC2A-F5DBEEEA5054}"/>
              </a:ext>
            </a:extLst>
          </p:cNvPr>
          <p:cNvSpPr txBox="1">
            <a:spLocks/>
          </p:cNvSpPr>
          <p:nvPr/>
        </p:nvSpPr>
        <p:spPr>
          <a:xfrm>
            <a:off x="709275" y="1845587"/>
            <a:ext cx="5553075" cy="4351655"/>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charset="0"/>
                <a:ea typeface="宋体" panose="02010600030101010101" pitchFamily="2" charset="-122"/>
                <a:cs typeface="Times New Roman" panose="02020603050405020304" charset="0"/>
                <a:sym typeface="+mn-ea"/>
              </a:rPr>
              <a:t>两个评价</a:t>
            </a:r>
            <a:r>
              <a:rPr lang="en-US" altLang="zh-CN">
                <a:latin typeface="Times New Roman" panose="02020603050405020304" charset="0"/>
                <a:ea typeface="宋体" panose="02010600030101010101" pitchFamily="2" charset="-122"/>
                <a:cs typeface="Times New Roman" panose="02020603050405020304" charset="0"/>
                <a:sym typeface="+mn-ea"/>
              </a:rPr>
              <a:t>LLM</a:t>
            </a:r>
            <a:r>
              <a:rPr lang="zh-CN" altLang="en-US">
                <a:latin typeface="Times New Roman" panose="02020603050405020304" charset="0"/>
                <a:ea typeface="宋体" panose="02010600030101010101" pitchFamily="2" charset="-122"/>
                <a:cs typeface="Times New Roman" panose="02020603050405020304" charset="0"/>
                <a:sym typeface="+mn-ea"/>
              </a:rPr>
              <a:t>分别对初始的答案进行评价</a:t>
            </a:r>
          </a:p>
          <a:p>
            <a:r>
              <a:rPr lang="zh-CN" altLang="en-US">
                <a:latin typeface="Times New Roman" panose="02020603050405020304" charset="0"/>
                <a:ea typeface="宋体" panose="02010600030101010101" pitchFamily="2" charset="-122"/>
                <a:cs typeface="Times New Roman" panose="02020603050405020304" charset="0"/>
                <a:sym typeface="+mn-ea"/>
              </a:rPr>
              <a:t>两个</a:t>
            </a:r>
            <a:r>
              <a:rPr lang="en-US" altLang="zh-CN">
                <a:latin typeface="Times New Roman" panose="02020603050405020304" charset="0"/>
                <a:ea typeface="宋体" panose="02010600030101010101" pitchFamily="2" charset="-122"/>
                <a:cs typeface="Times New Roman" panose="02020603050405020304" charset="0"/>
                <a:sym typeface="+mn-ea"/>
              </a:rPr>
              <a:t>LLM</a:t>
            </a:r>
            <a:r>
              <a:rPr lang="zh-CN" altLang="en-US">
                <a:latin typeface="Times New Roman" panose="02020603050405020304" charset="0"/>
                <a:ea typeface="宋体" panose="02010600030101010101" pitchFamily="2" charset="-122"/>
                <a:cs typeface="Times New Roman" panose="02020603050405020304" charset="0"/>
                <a:sym typeface="+mn-ea"/>
              </a:rPr>
              <a:t>对问题、答案、各自的评价展开多轮的讨论，尝试达到共识</a:t>
            </a:r>
          </a:p>
          <a:p>
            <a:r>
              <a:rPr lang="zh-CN" altLang="en-US">
                <a:latin typeface="Times New Roman" panose="02020603050405020304" charset="0"/>
                <a:ea typeface="宋体" panose="02010600030101010101" pitchFamily="2" charset="-122"/>
                <a:cs typeface="Times New Roman" panose="02020603050405020304" charset="0"/>
                <a:sym typeface="+mn-ea"/>
              </a:rPr>
              <a:t>根据讨论的过程和结果评估模型的准确性和能力</a:t>
            </a:r>
          </a:p>
          <a:p>
            <a:pPr lvl="1"/>
            <a:endParaRPr lang="zh-CN" altLang="en-US" u="sng">
              <a:latin typeface="Times New Roman" panose="02020603050405020304" charset="0"/>
              <a:ea typeface="宋体" panose="02010600030101010101" pitchFamily="2" charset="-122"/>
              <a:cs typeface="Times New Roman" panose="02020603050405020304" charset="0"/>
              <a:sym typeface="+mn-ea"/>
            </a:endParaRPr>
          </a:p>
          <a:p>
            <a:pPr lvl="1"/>
            <a:endParaRPr lang="zh-CN" altLang="en-US" u="sng">
              <a:latin typeface="Times New Roman" panose="02020603050405020304" charset="0"/>
              <a:ea typeface="宋体" panose="02010600030101010101" pitchFamily="2" charset="-122"/>
              <a:cs typeface="Times New Roman" panose="02020603050405020304" charset="0"/>
              <a:sym typeface="+mn-ea"/>
            </a:endParaRPr>
          </a:p>
          <a:p>
            <a:pPr lvl="1"/>
            <a:endParaRPr lang="zh-CN" altLang="en-US" u="sng">
              <a:latin typeface="Times New Roman" panose="02020603050405020304" charset="0"/>
              <a:ea typeface="宋体" panose="02010600030101010101" pitchFamily="2" charset="-122"/>
              <a:cs typeface="Times New Roman" panose="02020603050405020304" charset="0"/>
              <a:sym typeface="+mn-ea"/>
            </a:endParaRPr>
          </a:p>
          <a:p>
            <a:pPr marL="457200" lvl="1" indent="0">
              <a:buFont typeface="Arial" charset="0"/>
              <a:buNone/>
            </a:pPr>
            <a:endParaRPr lang="zh-CN" altLang="en-US" u="sng" dirty="0">
              <a:latin typeface="Times New Roman" panose="02020603050405020304" charset="0"/>
              <a:ea typeface="宋体" panose="02010600030101010101" pitchFamily="2" charset="-122"/>
              <a:cs typeface="Times New Roman" panose="02020603050405020304" charset="0"/>
              <a:sym typeface="+mn-ea"/>
            </a:endParaRPr>
          </a:p>
        </p:txBody>
      </p:sp>
      <p:sp>
        <p:nvSpPr>
          <p:cNvPr id="6" name="矩形 5">
            <a:extLst>
              <a:ext uri="{FF2B5EF4-FFF2-40B4-BE49-F238E27FC236}">
                <a16:creationId xmlns:a16="http://schemas.microsoft.com/office/drawing/2014/main" id="{6A2E0A06-2BA2-53D6-57A6-A163F57980AD}"/>
              </a:ext>
            </a:extLst>
          </p:cNvPr>
          <p:cNvSpPr/>
          <p:nvPr>
            <p:custDataLst>
              <p:tags r:id="rId1"/>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PRD: Peer Rank and Discussion Improve Large Language Model based Evaluations</a:t>
            </a:r>
          </a:p>
        </p:txBody>
      </p:sp>
      <p:pic>
        <p:nvPicPr>
          <p:cNvPr id="7" name="图片 6">
            <a:extLst>
              <a:ext uri="{FF2B5EF4-FFF2-40B4-BE49-F238E27FC236}">
                <a16:creationId xmlns:a16="http://schemas.microsoft.com/office/drawing/2014/main" id="{C7732033-1162-C416-93C2-090D7FEACF35}"/>
              </a:ext>
            </a:extLst>
          </p:cNvPr>
          <p:cNvPicPr>
            <a:picLocks noChangeAspect="1"/>
          </p:cNvPicPr>
          <p:nvPr>
            <p:custDataLst>
              <p:tags r:id="rId2"/>
            </p:custDataLst>
          </p:nvPr>
        </p:nvPicPr>
        <p:blipFill>
          <a:blip r:embed="rId5"/>
          <a:stretch>
            <a:fillRect/>
          </a:stretch>
        </p:blipFill>
        <p:spPr>
          <a:xfrm>
            <a:off x="6247765" y="1687790"/>
            <a:ext cx="5944235" cy="4667250"/>
          </a:xfrm>
          <a:prstGeom prst="rect">
            <a:avLst/>
          </a:prstGeom>
        </p:spPr>
      </p:pic>
    </p:spTree>
    <p:extLst>
      <p:ext uri="{BB962C8B-B14F-4D97-AF65-F5344CB8AC3E}">
        <p14:creationId xmlns:p14="http://schemas.microsoft.com/office/powerpoint/2010/main" val="29115131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584FE-006D-6611-6AB4-FC2ADC41D3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04BB129-1CB4-B5CE-5A95-D032032E0757}"/>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sym typeface="+mn-ea"/>
              </a:rPr>
              <a:t>PRD</a:t>
            </a:r>
            <a:r>
              <a:rPr lang="zh-CN" altLang="en-US" sz="3600" dirty="0">
                <a:latin typeface="等线" panose="02010600030101010101" pitchFamily="2" charset="-122"/>
                <a:ea typeface="等线" panose="02010600030101010101" pitchFamily="2" charset="-122"/>
                <a:cs typeface="Arial Hebrew" charset="-79"/>
                <a:sym typeface="+mn-ea"/>
              </a:rPr>
              <a:t>：同行评审和讨论改进大语言模型</a:t>
            </a:r>
            <a:endParaRPr lang="zh-CN" altLang="en-US" dirty="0">
              <a:latin typeface="DengXian" charset="-122"/>
              <a:ea typeface="DengXian" charset="-122"/>
            </a:endParaRPr>
          </a:p>
        </p:txBody>
      </p:sp>
      <p:sp>
        <p:nvSpPr>
          <p:cNvPr id="3" name="内容占位符 2">
            <a:extLst>
              <a:ext uri="{FF2B5EF4-FFF2-40B4-BE49-F238E27FC236}">
                <a16:creationId xmlns:a16="http://schemas.microsoft.com/office/drawing/2014/main" id="{3F94C8E8-91CA-1F3C-CA82-11A85C4B1122}"/>
              </a:ext>
            </a:extLst>
          </p:cNvPr>
          <p:cNvSpPr txBox="1">
            <a:spLocks/>
          </p:cNvSpPr>
          <p:nvPr/>
        </p:nvSpPr>
        <p:spPr>
          <a:xfrm>
            <a:off x="709295" y="1506855"/>
            <a:ext cx="10668635" cy="4351655"/>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charset="0"/>
                <a:ea typeface="宋体" panose="02010600030101010101" pitchFamily="2" charset="-122"/>
                <a:cs typeface="Times New Roman" panose="02020603050405020304" charset="0"/>
                <a:sym typeface="+mn-ea"/>
              </a:rPr>
              <a:t>同行评审框架能够准确地对模型进行自我排名</a:t>
            </a:r>
          </a:p>
          <a:p>
            <a:pPr lvl="1"/>
            <a:r>
              <a:rPr lang="zh-CN" altLang="en-US">
                <a:latin typeface="Times New Roman" panose="02020603050405020304" charset="0"/>
                <a:ea typeface="宋体" panose="02010600030101010101" pitchFamily="2" charset="-122"/>
                <a:cs typeface="Times New Roman" panose="02020603050405020304" charset="0"/>
                <a:sym typeface="+mn-ea"/>
              </a:rPr>
              <a:t>与</a:t>
            </a:r>
            <a:r>
              <a:rPr lang="zh-CN" altLang="en-US" u="sng">
                <a:latin typeface="Times New Roman" panose="02020603050405020304" charset="0"/>
                <a:ea typeface="宋体" panose="02010600030101010101" pitchFamily="2" charset="-122"/>
                <a:cs typeface="Times New Roman" panose="02020603050405020304" charset="0"/>
                <a:sym typeface="+mn-ea"/>
              </a:rPr>
              <a:t>人类评价</a:t>
            </a:r>
            <a:r>
              <a:rPr lang="zh-CN" altLang="en-US">
                <a:latin typeface="Times New Roman" panose="02020603050405020304" charset="0"/>
                <a:ea typeface="宋体" panose="02010600030101010101" pitchFamily="2" charset="-122"/>
                <a:cs typeface="Times New Roman" panose="02020603050405020304" charset="0"/>
                <a:sym typeface="+mn-ea"/>
              </a:rPr>
              <a:t>不相上下</a:t>
            </a:r>
          </a:p>
          <a:p>
            <a:r>
              <a:rPr lang="zh-CN" altLang="en-US">
                <a:latin typeface="Times New Roman" panose="02020603050405020304" charset="0"/>
                <a:ea typeface="宋体" panose="02010600030101010101" pitchFamily="2" charset="-122"/>
                <a:cs typeface="Times New Roman" panose="02020603050405020304" charset="0"/>
                <a:sym typeface="+mn-ea"/>
              </a:rPr>
              <a:t>相较于单个模型作为评审员，多个</a:t>
            </a:r>
            <a:r>
              <a:rPr lang="en-US" altLang="zh-CN">
                <a:latin typeface="Times New Roman" panose="02020603050405020304" charset="0"/>
                <a:ea typeface="宋体" panose="02010600030101010101" pitchFamily="2" charset="-122"/>
                <a:cs typeface="Times New Roman" panose="02020603050405020304" charset="0"/>
                <a:sym typeface="+mn-ea"/>
              </a:rPr>
              <a:t>LLM</a:t>
            </a:r>
            <a:r>
              <a:rPr lang="zh-CN" altLang="en-US">
                <a:latin typeface="Times New Roman" panose="02020603050405020304" charset="0"/>
                <a:ea typeface="宋体" panose="02010600030101010101" pitchFamily="2" charset="-122"/>
                <a:cs typeface="Times New Roman" panose="02020603050405020304" charset="0"/>
                <a:sym typeface="+mn-ea"/>
              </a:rPr>
              <a:t>的加权评审结果更为可靠</a:t>
            </a:r>
            <a:endParaRPr lang="zh-CN" altLang="en-US" u="sng">
              <a:latin typeface="Times New Roman" panose="02020603050405020304" charset="0"/>
              <a:ea typeface="宋体" panose="02010600030101010101" pitchFamily="2" charset="-122"/>
              <a:cs typeface="Times New Roman" panose="02020603050405020304" charset="0"/>
              <a:sym typeface="+mn-ea"/>
            </a:endParaRPr>
          </a:p>
          <a:p>
            <a:pPr lvl="1"/>
            <a:endParaRPr lang="zh-CN" altLang="en-US" u="sng">
              <a:latin typeface="Times New Roman" panose="02020603050405020304" charset="0"/>
              <a:ea typeface="宋体" panose="02010600030101010101" pitchFamily="2" charset="-122"/>
              <a:cs typeface="Times New Roman" panose="02020603050405020304" charset="0"/>
              <a:sym typeface="+mn-ea"/>
            </a:endParaRPr>
          </a:p>
          <a:p>
            <a:pPr lvl="1"/>
            <a:endParaRPr lang="zh-CN" altLang="en-US" u="sng">
              <a:latin typeface="Times New Roman" panose="02020603050405020304" charset="0"/>
              <a:ea typeface="宋体" panose="02010600030101010101" pitchFamily="2" charset="-122"/>
              <a:cs typeface="Times New Roman" panose="02020603050405020304" charset="0"/>
              <a:sym typeface="+mn-ea"/>
            </a:endParaRPr>
          </a:p>
          <a:p>
            <a:pPr marL="457200" lvl="1" indent="0">
              <a:buFont typeface="Arial" charset="0"/>
              <a:buNone/>
            </a:pPr>
            <a:endParaRPr lang="zh-CN" altLang="en-US" u="sng">
              <a:latin typeface="Times New Roman" panose="02020603050405020304" charset="0"/>
              <a:ea typeface="宋体" panose="02010600030101010101" pitchFamily="2" charset="-122"/>
              <a:cs typeface="Times New Roman" panose="02020603050405020304" charset="0"/>
              <a:sym typeface="+mn-ea"/>
            </a:endParaRPr>
          </a:p>
        </p:txBody>
      </p:sp>
      <p:sp>
        <p:nvSpPr>
          <p:cNvPr id="4" name="矩形 3">
            <a:extLst>
              <a:ext uri="{FF2B5EF4-FFF2-40B4-BE49-F238E27FC236}">
                <a16:creationId xmlns:a16="http://schemas.microsoft.com/office/drawing/2014/main" id="{992A7538-93A8-9E67-CB43-547EE54DACB0}"/>
              </a:ext>
            </a:extLst>
          </p:cNvPr>
          <p:cNvSpPr/>
          <p:nvPr>
            <p:custDataLst>
              <p:tags r:id="rId1"/>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PRD: Peer Rank and Discussion Improve Large Language Model based Evaluations</a:t>
            </a:r>
          </a:p>
        </p:txBody>
      </p:sp>
      <p:pic>
        <p:nvPicPr>
          <p:cNvPr id="5" name="图片 4">
            <a:extLst>
              <a:ext uri="{FF2B5EF4-FFF2-40B4-BE49-F238E27FC236}">
                <a16:creationId xmlns:a16="http://schemas.microsoft.com/office/drawing/2014/main" id="{35B80475-30AB-0E25-09C2-99E7379E91FB}"/>
              </a:ext>
            </a:extLst>
          </p:cNvPr>
          <p:cNvPicPr>
            <a:picLocks noChangeAspect="1"/>
          </p:cNvPicPr>
          <p:nvPr>
            <p:custDataLst>
              <p:tags r:id="rId2"/>
            </p:custDataLst>
          </p:nvPr>
        </p:nvPicPr>
        <p:blipFill>
          <a:blip r:embed="rId6"/>
          <a:stretch>
            <a:fillRect/>
          </a:stretch>
        </p:blipFill>
        <p:spPr>
          <a:xfrm>
            <a:off x="1017905" y="2860675"/>
            <a:ext cx="6431280" cy="3528060"/>
          </a:xfrm>
          <a:prstGeom prst="rect">
            <a:avLst/>
          </a:prstGeom>
        </p:spPr>
      </p:pic>
      <p:pic>
        <p:nvPicPr>
          <p:cNvPr id="6" name="图片 5">
            <a:extLst>
              <a:ext uri="{FF2B5EF4-FFF2-40B4-BE49-F238E27FC236}">
                <a16:creationId xmlns:a16="http://schemas.microsoft.com/office/drawing/2014/main" id="{F501BF5C-A387-4347-6A24-5C251FFBD7E4}"/>
              </a:ext>
            </a:extLst>
          </p:cNvPr>
          <p:cNvPicPr>
            <a:picLocks noChangeAspect="1"/>
          </p:cNvPicPr>
          <p:nvPr>
            <p:custDataLst>
              <p:tags r:id="rId3"/>
            </p:custDataLst>
          </p:nvPr>
        </p:nvPicPr>
        <p:blipFill>
          <a:blip r:embed="rId7"/>
          <a:stretch>
            <a:fillRect/>
          </a:stretch>
        </p:blipFill>
        <p:spPr>
          <a:xfrm>
            <a:off x="7838440" y="3310255"/>
            <a:ext cx="3638550" cy="2152650"/>
          </a:xfrm>
          <a:prstGeom prst="rect">
            <a:avLst/>
          </a:prstGeom>
        </p:spPr>
      </p:pic>
    </p:spTree>
    <p:extLst>
      <p:ext uri="{BB962C8B-B14F-4D97-AF65-F5344CB8AC3E}">
        <p14:creationId xmlns:p14="http://schemas.microsoft.com/office/powerpoint/2010/main" val="361567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12D2F-664C-E9EC-27F0-8A2B58E60A8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4329FF9-2D2E-6784-2806-C9EDF041AF8F}"/>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去哪里检索？</a:t>
            </a:r>
            <a:endParaRPr lang="en-US" altLang="zh-CN" sz="3400" dirty="0">
              <a:latin typeface="DengXian" charset="-122"/>
              <a:ea typeface="DengXian" charset="-122"/>
            </a:endParaRPr>
          </a:p>
        </p:txBody>
      </p:sp>
      <p:sp>
        <p:nvSpPr>
          <p:cNvPr id="3" name="内容占位符 2">
            <a:extLst>
              <a:ext uri="{FF2B5EF4-FFF2-40B4-BE49-F238E27FC236}">
                <a16:creationId xmlns:a16="http://schemas.microsoft.com/office/drawing/2014/main" id="{80974630-681C-04AB-6D6A-14AB58219C2F}"/>
              </a:ext>
            </a:extLst>
          </p:cNvPr>
          <p:cNvSpPr>
            <a:spLocks noGrp="1"/>
          </p:cNvSpPr>
          <p:nvPr>
            <p:ph sz="quarter" idx="10"/>
          </p:nvPr>
        </p:nvSpPr>
        <p:spPr>
          <a:xfrm>
            <a:off x="417101" y="1224270"/>
            <a:ext cx="11160786" cy="1241301"/>
          </a:xfrm>
        </p:spPr>
        <p:txBody>
          <a:bodyPr/>
          <a:lstStyle/>
          <a:p>
            <a:pPr>
              <a:lnSpc>
                <a:spcPct val="150000"/>
              </a:lnSpc>
            </a:pP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检索实时更新的</a:t>
            </a:r>
            <a:r>
              <a:rPr kumimoji="1" lang="zh-CN" altLang="en-US" sz="2400" dirty="0">
                <a:solidFill>
                  <a:srgbClr val="FF0000"/>
                </a:solidFill>
                <a:latin typeface="Microsoft YaHei" panose="020B0503020204020204" pitchFamily="34" charset="-122"/>
                <a:ea typeface="Microsoft YaHei" panose="020B0503020204020204" pitchFamily="34" charset="-122"/>
              </a:rPr>
              <a:t>网页</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（联网问答），可以让大模型可以利用</a:t>
            </a:r>
            <a:r>
              <a:rPr kumimoji="1" lang="zh-CN" altLang="en-US" sz="2400" b="0" dirty="0">
                <a:solidFill>
                  <a:srgbClr val="FF0000"/>
                </a:solidFill>
                <a:latin typeface="Microsoft YaHei" panose="020B0503020204020204" pitchFamily="34" charset="-122"/>
                <a:ea typeface="Microsoft YaHei" panose="020B0503020204020204" pitchFamily="34" charset="-122"/>
              </a:rPr>
              <a:t>互联网上的海量公开资料</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，缓解</a:t>
            </a:r>
            <a:r>
              <a:rPr kumimoji="1" lang="zh-CN" altLang="en-US" sz="2400" dirty="0">
                <a:solidFill>
                  <a:srgbClr val="FF0000"/>
                </a:solidFill>
                <a:latin typeface="Microsoft YaHei" panose="020B0503020204020204" pitchFamily="34" charset="-122"/>
                <a:ea typeface="Microsoft YaHei" panose="020B0503020204020204" pitchFamily="34" charset="-122"/>
              </a:rPr>
              <a:t>模型自身知识不能实时更新</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的缺点</a:t>
            </a:r>
            <a:endPar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endParaRPr>
          </a:p>
          <a:p>
            <a:pPr marL="0" indent="0">
              <a:lnSpc>
                <a:spcPct val="150000"/>
              </a:lnSpc>
              <a:buNone/>
            </a:pPr>
            <a:endParaRPr kumimoji="1" lang="zh-CN" altLang="en-US" dirty="0">
              <a:solidFill>
                <a:schemeClr val="accent5">
                  <a:lumMod val="50000"/>
                </a:schemeClr>
              </a:solidFill>
            </a:endParaRPr>
          </a:p>
          <a:p>
            <a:pPr marL="457189" lvl="1" indent="0">
              <a:buNone/>
            </a:pPr>
            <a:endParaRPr kumimoji="1" lang="en-US" altLang="zh-CN" dirty="0"/>
          </a:p>
          <a:p>
            <a:pPr marL="457189" lvl="1" indent="0">
              <a:buNone/>
            </a:pPr>
            <a:r>
              <a:rPr kumimoji="1" lang="zh-CN" altLang="en-US" dirty="0"/>
              <a:t>   </a:t>
            </a:r>
          </a:p>
        </p:txBody>
      </p:sp>
      <p:pic>
        <p:nvPicPr>
          <p:cNvPr id="4" name="图片 3">
            <a:extLst>
              <a:ext uri="{FF2B5EF4-FFF2-40B4-BE49-F238E27FC236}">
                <a16:creationId xmlns:a16="http://schemas.microsoft.com/office/drawing/2014/main" id="{FA0EB224-D10F-8114-9A73-B7C269EA10ED}"/>
              </a:ext>
            </a:extLst>
          </p:cNvPr>
          <p:cNvPicPr>
            <a:picLocks noChangeAspect="1"/>
          </p:cNvPicPr>
          <p:nvPr/>
        </p:nvPicPr>
        <p:blipFill>
          <a:blip r:embed="rId3"/>
          <a:stretch>
            <a:fillRect/>
          </a:stretch>
        </p:blipFill>
        <p:spPr>
          <a:xfrm>
            <a:off x="5765609" y="2554439"/>
            <a:ext cx="6009290" cy="2119966"/>
          </a:xfrm>
          <a:prstGeom prst="rect">
            <a:avLst/>
          </a:prstGeom>
        </p:spPr>
      </p:pic>
      <p:pic>
        <p:nvPicPr>
          <p:cNvPr id="5" name="图片 4">
            <a:extLst>
              <a:ext uri="{FF2B5EF4-FFF2-40B4-BE49-F238E27FC236}">
                <a16:creationId xmlns:a16="http://schemas.microsoft.com/office/drawing/2014/main" id="{E0E8CC8B-3A26-D69C-E259-71680162B254}"/>
              </a:ext>
            </a:extLst>
          </p:cNvPr>
          <p:cNvPicPr>
            <a:picLocks noChangeAspect="1"/>
          </p:cNvPicPr>
          <p:nvPr/>
        </p:nvPicPr>
        <p:blipFill>
          <a:blip r:embed="rId4"/>
          <a:stretch>
            <a:fillRect/>
          </a:stretch>
        </p:blipFill>
        <p:spPr>
          <a:xfrm>
            <a:off x="5948855" y="4763273"/>
            <a:ext cx="5357648" cy="1588415"/>
          </a:xfrm>
          <a:prstGeom prst="rect">
            <a:avLst/>
          </a:prstGeom>
        </p:spPr>
      </p:pic>
      <p:sp>
        <p:nvSpPr>
          <p:cNvPr id="7" name="文本框 6">
            <a:extLst>
              <a:ext uri="{FF2B5EF4-FFF2-40B4-BE49-F238E27FC236}">
                <a16:creationId xmlns:a16="http://schemas.microsoft.com/office/drawing/2014/main" id="{F195656C-5701-270B-BAFA-CB7DEBA52BA1}"/>
              </a:ext>
            </a:extLst>
          </p:cNvPr>
          <p:cNvSpPr txBox="1"/>
          <p:nvPr/>
        </p:nvSpPr>
        <p:spPr>
          <a:xfrm>
            <a:off x="4099035" y="3614422"/>
            <a:ext cx="1135247" cy="369332"/>
          </a:xfrm>
          <a:prstGeom prst="rect">
            <a:avLst/>
          </a:prstGeom>
          <a:noFill/>
        </p:spPr>
        <p:txBody>
          <a:bodyPr wrap="none" rtlCol="0">
            <a:spAutoFit/>
          </a:bodyPr>
          <a:lstStyle/>
          <a:p>
            <a:r>
              <a:rPr kumimoji="1" lang="en-US" altLang="zh-CN" b="1" dirty="0" err="1"/>
              <a:t>DeepSeek</a:t>
            </a:r>
            <a:endParaRPr kumimoji="1" lang="zh-CN" altLang="en-US" b="1" dirty="0"/>
          </a:p>
        </p:txBody>
      </p:sp>
      <p:sp>
        <p:nvSpPr>
          <p:cNvPr id="9" name="文本框 8">
            <a:extLst>
              <a:ext uri="{FF2B5EF4-FFF2-40B4-BE49-F238E27FC236}">
                <a16:creationId xmlns:a16="http://schemas.microsoft.com/office/drawing/2014/main" id="{967CE40D-4CE8-5ACC-EA69-AF2667585265}"/>
              </a:ext>
            </a:extLst>
          </p:cNvPr>
          <p:cNvSpPr txBox="1"/>
          <p:nvPr/>
        </p:nvSpPr>
        <p:spPr>
          <a:xfrm>
            <a:off x="4294211" y="5633730"/>
            <a:ext cx="730468" cy="369332"/>
          </a:xfrm>
          <a:prstGeom prst="rect">
            <a:avLst/>
          </a:prstGeom>
          <a:noFill/>
        </p:spPr>
        <p:txBody>
          <a:bodyPr wrap="square" rtlCol="0">
            <a:spAutoFit/>
          </a:bodyPr>
          <a:lstStyle/>
          <a:p>
            <a:r>
              <a:rPr kumimoji="1" lang="zh-CN" altLang="en-US" b="1" dirty="0"/>
              <a:t>豆包</a:t>
            </a:r>
          </a:p>
        </p:txBody>
      </p:sp>
      <p:sp>
        <p:nvSpPr>
          <p:cNvPr id="6" name="内容占位符 2">
            <a:extLst>
              <a:ext uri="{FF2B5EF4-FFF2-40B4-BE49-F238E27FC236}">
                <a16:creationId xmlns:a16="http://schemas.microsoft.com/office/drawing/2014/main" id="{14B2EDD2-6A3E-E0FF-865B-F669588F6263}"/>
              </a:ext>
            </a:extLst>
          </p:cNvPr>
          <p:cNvSpPr txBox="1">
            <a:spLocks/>
          </p:cNvSpPr>
          <p:nvPr/>
        </p:nvSpPr>
        <p:spPr>
          <a:xfrm>
            <a:off x="417100" y="2672058"/>
            <a:ext cx="3386273" cy="3463700"/>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利用现有的搜索引擎，如 </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Google</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、百度、</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Bing</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 搜索</a:t>
            </a:r>
            <a:r>
              <a:rPr kumimoji="1" lang="zh-CN" altLang="en-US" sz="2400" dirty="0"/>
              <a:t>   </a:t>
            </a:r>
          </a:p>
        </p:txBody>
      </p:sp>
    </p:spTree>
    <p:extLst>
      <p:ext uri="{BB962C8B-B14F-4D97-AF65-F5344CB8AC3E}">
        <p14:creationId xmlns:p14="http://schemas.microsoft.com/office/powerpoint/2010/main" val="2524581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A0DA2-8B21-21FD-7EE1-3229C65D1DC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D5EB57F-16AC-1ACB-43D5-929C1406F378}"/>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sym typeface="+mn-ea"/>
              </a:rPr>
              <a:t>PRD: </a:t>
            </a:r>
            <a:r>
              <a:rPr lang="zh-CN" altLang="en-US" sz="3600" dirty="0">
                <a:latin typeface="等线" panose="02010600030101010101" pitchFamily="2" charset="-122"/>
                <a:ea typeface="等线" panose="02010600030101010101" pitchFamily="2" charset="-122"/>
                <a:cs typeface="Arial Hebrew" charset="-79"/>
                <a:sym typeface="+mn-ea"/>
              </a:rPr>
              <a:t>同行评审和讨论改进大语言模型</a:t>
            </a:r>
            <a:endParaRPr lang="zh-CN" altLang="en-US" dirty="0">
              <a:latin typeface="DengXian" charset="-122"/>
              <a:ea typeface="DengXian" charset="-122"/>
            </a:endParaRPr>
          </a:p>
        </p:txBody>
      </p:sp>
      <p:cxnSp>
        <p:nvCxnSpPr>
          <p:cNvPr id="3" name="Straight Connector 15">
            <a:extLst>
              <a:ext uri="{FF2B5EF4-FFF2-40B4-BE49-F238E27FC236}">
                <a16:creationId xmlns:a16="http://schemas.microsoft.com/office/drawing/2014/main" id="{F78D1B5C-9F7E-87D6-D868-07A5AFB017F6}"/>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7">
            <a:extLst>
              <a:ext uri="{FF2B5EF4-FFF2-40B4-BE49-F238E27FC236}">
                <a16:creationId xmlns:a16="http://schemas.microsoft.com/office/drawing/2014/main" id="{BDAF85F4-9A3A-02EF-D690-772D517F6939}"/>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FDBE36B2-E03E-E10E-4C43-9D3F84AAC47D}"/>
              </a:ext>
            </a:extLst>
          </p:cNvPr>
          <p:cNvSpPr txBox="1">
            <a:spLocks/>
          </p:cNvSpPr>
          <p:nvPr/>
        </p:nvSpPr>
        <p:spPr>
          <a:xfrm>
            <a:off x="709295" y="1540510"/>
            <a:ext cx="5532120" cy="4351655"/>
          </a:xfrm>
          <a:prstGeom prst="rect">
            <a:avLst/>
          </a:prstGeom>
        </p:spPr>
        <p:txBody>
          <a:bodyPr>
            <a:normAutofit lnSpcReduction="10000"/>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charset="0"/>
                <a:ea typeface="宋体" panose="02010600030101010101" pitchFamily="2" charset="-122"/>
                <a:cs typeface="Times New Roman" panose="02020603050405020304" charset="0"/>
                <a:sym typeface="+mn-ea"/>
              </a:rPr>
              <a:t>当两个</a:t>
            </a:r>
            <a:r>
              <a:rPr lang="en-US" altLang="zh-CN">
                <a:latin typeface="Times New Roman" panose="02020603050405020304" charset="0"/>
                <a:ea typeface="宋体" panose="02010600030101010101" pitchFamily="2" charset="-122"/>
                <a:cs typeface="Times New Roman" panose="02020603050405020304" charset="0"/>
                <a:sym typeface="+mn-ea"/>
              </a:rPr>
              <a:t>LLM</a:t>
            </a:r>
            <a:r>
              <a:rPr lang="zh-CN" altLang="en-US">
                <a:latin typeface="Times New Roman" panose="02020603050405020304" charset="0"/>
                <a:ea typeface="宋体" panose="02010600030101010101" pitchFamily="2" charset="-122"/>
                <a:cs typeface="Times New Roman" panose="02020603050405020304" charset="0"/>
                <a:sym typeface="+mn-ea"/>
              </a:rPr>
              <a:t>的能力相似时（比如</a:t>
            </a:r>
            <a:r>
              <a:rPr lang="en-US" altLang="zh-CN">
                <a:latin typeface="Times New Roman" panose="02020603050405020304" charset="0"/>
                <a:ea typeface="宋体" panose="02010600030101010101" pitchFamily="2" charset="-122"/>
                <a:cs typeface="Times New Roman" panose="02020603050405020304" charset="0"/>
                <a:sym typeface="+mn-ea"/>
              </a:rPr>
              <a:t>GPT4</a:t>
            </a:r>
            <a:r>
              <a:rPr lang="zh-CN" altLang="en-US">
                <a:latin typeface="Times New Roman" panose="02020603050405020304" charset="0"/>
                <a:ea typeface="宋体" panose="02010600030101010101" pitchFamily="2" charset="-122"/>
                <a:cs typeface="Times New Roman" panose="02020603050405020304" charset="0"/>
                <a:sym typeface="+mn-ea"/>
              </a:rPr>
              <a:t>和</a:t>
            </a:r>
            <a:r>
              <a:rPr lang="en-US" altLang="zh-CN">
                <a:latin typeface="Times New Roman" panose="02020603050405020304" charset="0"/>
                <a:ea typeface="宋体" panose="02010600030101010101" pitchFamily="2" charset="-122"/>
                <a:cs typeface="Times New Roman" panose="02020603050405020304" charset="0"/>
                <a:sym typeface="+mn-ea"/>
              </a:rPr>
              <a:t>Claude</a:t>
            </a:r>
            <a:r>
              <a:rPr lang="zh-CN" altLang="en-US">
                <a:latin typeface="Times New Roman" panose="02020603050405020304" charset="0"/>
                <a:ea typeface="宋体" panose="02010600030101010101" pitchFamily="2" charset="-122"/>
                <a:cs typeface="Times New Roman" panose="02020603050405020304" charset="0"/>
                <a:sym typeface="+mn-ea"/>
              </a:rPr>
              <a:t>），同行讨论框架能为最初的评价带来较大的提升</a:t>
            </a:r>
          </a:p>
          <a:p>
            <a:pPr lvl="1"/>
            <a:r>
              <a:rPr lang="zh-CN" altLang="en-US">
                <a:latin typeface="Times New Roman" panose="02020603050405020304" charset="0"/>
                <a:ea typeface="宋体" panose="02010600030101010101" pitchFamily="2" charset="-122"/>
                <a:cs typeface="Times New Roman" panose="02020603050405020304" charset="0"/>
                <a:sym typeface="+mn-ea"/>
              </a:rPr>
              <a:t>然而当模型能力相差较大时，讨论结果不如单个模型精度</a:t>
            </a:r>
          </a:p>
          <a:p>
            <a:pPr lvl="1"/>
            <a:endParaRPr lang="zh-CN" altLang="en-US">
              <a:latin typeface="Times New Roman" panose="02020603050405020304" charset="0"/>
              <a:ea typeface="宋体" panose="02010600030101010101" pitchFamily="2" charset="-122"/>
              <a:cs typeface="Times New Roman" panose="02020603050405020304" charset="0"/>
              <a:sym typeface="+mn-ea"/>
            </a:endParaRPr>
          </a:p>
          <a:p>
            <a:pPr lvl="1"/>
            <a:endParaRPr lang="zh-CN" altLang="en-US">
              <a:latin typeface="Times New Roman" panose="02020603050405020304" charset="0"/>
              <a:ea typeface="宋体" panose="02010600030101010101" pitchFamily="2" charset="-122"/>
              <a:cs typeface="Times New Roman" panose="02020603050405020304" charset="0"/>
              <a:sym typeface="+mn-ea"/>
            </a:endParaRPr>
          </a:p>
          <a:p>
            <a:pPr lvl="1"/>
            <a:endParaRPr lang="zh-CN" altLang="en-US">
              <a:latin typeface="Times New Roman" panose="02020603050405020304" charset="0"/>
              <a:ea typeface="宋体" panose="02010600030101010101" pitchFamily="2" charset="-122"/>
              <a:cs typeface="Times New Roman" panose="02020603050405020304" charset="0"/>
              <a:sym typeface="+mn-ea"/>
            </a:endParaRPr>
          </a:p>
          <a:p>
            <a:r>
              <a:rPr lang="zh-CN" altLang="en-US">
                <a:latin typeface="Times New Roman" panose="02020603050405020304" charset="0"/>
                <a:ea typeface="宋体" panose="02010600030101010101" pitchFamily="2" charset="-122"/>
                <a:cs typeface="Times New Roman" panose="02020603050405020304" charset="0"/>
                <a:sym typeface="+mn-ea"/>
              </a:rPr>
              <a:t>同行讨论框架有助于减轻</a:t>
            </a:r>
            <a:r>
              <a:rPr lang="zh-CN" altLang="en-US" u="sng">
                <a:latin typeface="Times New Roman" panose="02020603050405020304" charset="0"/>
                <a:ea typeface="宋体" panose="02010600030101010101" pitchFamily="2" charset="-122"/>
                <a:cs typeface="Times New Roman" panose="02020603050405020304" charset="0"/>
                <a:sym typeface="+mn-ea"/>
              </a:rPr>
              <a:t>自我增强</a:t>
            </a:r>
            <a:r>
              <a:rPr lang="zh-CN" altLang="en-US">
                <a:latin typeface="Times New Roman" panose="02020603050405020304" charset="0"/>
                <a:ea typeface="宋体" panose="02010600030101010101" pitchFamily="2" charset="-122"/>
                <a:cs typeface="Times New Roman" panose="02020603050405020304" charset="0"/>
                <a:sym typeface="+mn-ea"/>
              </a:rPr>
              <a:t>的偏见</a:t>
            </a:r>
          </a:p>
          <a:p>
            <a:pPr lvl="1"/>
            <a:r>
              <a:rPr lang="zh-CN" altLang="en-US">
                <a:latin typeface="Times New Roman" panose="02020603050405020304" charset="0"/>
                <a:ea typeface="宋体" panose="02010600030101010101" pitchFamily="2" charset="-122"/>
                <a:cs typeface="Times New Roman" panose="02020603050405020304" charset="0"/>
                <a:sym typeface="+mn-ea"/>
              </a:rPr>
              <a:t>在与其他</a:t>
            </a:r>
            <a:r>
              <a:rPr lang="en-US" altLang="zh-CN">
                <a:latin typeface="Times New Roman" panose="02020603050405020304" charset="0"/>
                <a:ea typeface="宋体" panose="02010600030101010101" pitchFamily="2" charset="-122"/>
                <a:cs typeface="Times New Roman" panose="02020603050405020304" charset="0"/>
                <a:sym typeface="+mn-ea"/>
              </a:rPr>
              <a:t>LLM</a:t>
            </a:r>
            <a:r>
              <a:rPr lang="zh-CN" altLang="en-US">
                <a:latin typeface="Times New Roman" panose="02020603050405020304" charset="0"/>
                <a:ea typeface="宋体" panose="02010600030101010101" pitchFamily="2" charset="-122"/>
                <a:cs typeface="Times New Roman" panose="02020603050405020304" charset="0"/>
                <a:sym typeface="+mn-ea"/>
              </a:rPr>
              <a:t>讨论过后，所有模型都变得与人类的偏好更为一致</a:t>
            </a:r>
          </a:p>
          <a:p>
            <a:pPr lvl="1"/>
            <a:endParaRPr lang="zh-CN" altLang="en-US" u="sng">
              <a:latin typeface="Times New Roman" panose="02020603050405020304" charset="0"/>
              <a:ea typeface="宋体" panose="02010600030101010101" pitchFamily="2" charset="-122"/>
              <a:cs typeface="Times New Roman" panose="02020603050405020304" charset="0"/>
              <a:sym typeface="+mn-ea"/>
            </a:endParaRPr>
          </a:p>
          <a:p>
            <a:pPr lvl="1"/>
            <a:endParaRPr lang="zh-CN" altLang="en-US" u="sng">
              <a:latin typeface="Times New Roman" panose="02020603050405020304" charset="0"/>
              <a:ea typeface="宋体" panose="02010600030101010101" pitchFamily="2" charset="-122"/>
              <a:cs typeface="Times New Roman" panose="02020603050405020304" charset="0"/>
              <a:sym typeface="+mn-ea"/>
            </a:endParaRPr>
          </a:p>
          <a:p>
            <a:pPr marL="457200" lvl="1" indent="0">
              <a:buFont typeface="Arial" charset="0"/>
              <a:buNone/>
            </a:pPr>
            <a:endParaRPr lang="zh-CN" altLang="en-US" u="sng" dirty="0">
              <a:latin typeface="Times New Roman" panose="02020603050405020304" charset="0"/>
              <a:ea typeface="宋体" panose="02010600030101010101" pitchFamily="2" charset="-122"/>
              <a:cs typeface="Times New Roman" panose="02020603050405020304" charset="0"/>
              <a:sym typeface="+mn-ea"/>
            </a:endParaRPr>
          </a:p>
        </p:txBody>
      </p:sp>
      <p:sp>
        <p:nvSpPr>
          <p:cNvPr id="6" name="矩形 5">
            <a:extLst>
              <a:ext uri="{FF2B5EF4-FFF2-40B4-BE49-F238E27FC236}">
                <a16:creationId xmlns:a16="http://schemas.microsoft.com/office/drawing/2014/main" id="{D86D97A9-16B1-CE10-A5F7-6D6AD01D5BB9}"/>
              </a:ext>
            </a:extLst>
          </p:cNvPr>
          <p:cNvSpPr/>
          <p:nvPr>
            <p:custDataLst>
              <p:tags r:id="rId1"/>
            </p:custDataLst>
          </p:nvPr>
        </p:nvSpPr>
        <p:spPr>
          <a:xfrm>
            <a:off x="695002" y="6575227"/>
            <a:ext cx="9557471" cy="275590"/>
          </a:xfrm>
          <a:prstGeom prst="rect">
            <a:avLst/>
          </a:prstGeom>
        </p:spPr>
        <p:txBody>
          <a:bodyPr wrap="square">
            <a:spAutoFit/>
          </a:bodyPr>
          <a:lstStyle/>
          <a:p>
            <a:pPr>
              <a:defRPr/>
            </a:pPr>
            <a:r>
              <a:rPr lang="en-US" sz="1200" dirty="0">
                <a:solidFill>
                  <a:schemeClr val="tx1">
                    <a:lumMod val="85000"/>
                    <a:lumOff val="15000"/>
                  </a:schemeClr>
                </a:solidFill>
                <a:sym typeface="+mn-ea"/>
              </a:rPr>
              <a:t>PRD: Peer Rank and Discussion Improve Large Language Model based Evaluations</a:t>
            </a:r>
          </a:p>
        </p:txBody>
      </p:sp>
      <p:pic>
        <p:nvPicPr>
          <p:cNvPr id="7" name="图片 6">
            <a:extLst>
              <a:ext uri="{FF2B5EF4-FFF2-40B4-BE49-F238E27FC236}">
                <a16:creationId xmlns:a16="http://schemas.microsoft.com/office/drawing/2014/main" id="{043A5AFF-0D6B-26E2-84FB-F8950A79D10B}"/>
              </a:ext>
            </a:extLst>
          </p:cNvPr>
          <p:cNvPicPr>
            <a:picLocks noChangeAspect="1"/>
          </p:cNvPicPr>
          <p:nvPr>
            <p:custDataLst>
              <p:tags r:id="rId2"/>
            </p:custDataLst>
          </p:nvPr>
        </p:nvPicPr>
        <p:blipFill>
          <a:blip r:embed="rId6"/>
          <a:stretch>
            <a:fillRect/>
          </a:stretch>
        </p:blipFill>
        <p:spPr>
          <a:xfrm>
            <a:off x="6445885" y="1703705"/>
            <a:ext cx="4513580" cy="1971040"/>
          </a:xfrm>
          <a:prstGeom prst="rect">
            <a:avLst/>
          </a:prstGeom>
        </p:spPr>
      </p:pic>
      <p:pic>
        <p:nvPicPr>
          <p:cNvPr id="8" name="图片 7">
            <a:extLst>
              <a:ext uri="{FF2B5EF4-FFF2-40B4-BE49-F238E27FC236}">
                <a16:creationId xmlns:a16="http://schemas.microsoft.com/office/drawing/2014/main" id="{9425D788-ED8C-0CB1-CE4F-4A616188EC0B}"/>
              </a:ext>
            </a:extLst>
          </p:cNvPr>
          <p:cNvPicPr>
            <a:picLocks noChangeAspect="1"/>
          </p:cNvPicPr>
          <p:nvPr>
            <p:custDataLst>
              <p:tags r:id="rId3"/>
            </p:custDataLst>
          </p:nvPr>
        </p:nvPicPr>
        <p:blipFill>
          <a:blip r:embed="rId7"/>
          <a:stretch>
            <a:fillRect/>
          </a:stretch>
        </p:blipFill>
        <p:spPr>
          <a:xfrm>
            <a:off x="6922135" y="4422775"/>
            <a:ext cx="3877945" cy="2303780"/>
          </a:xfrm>
          <a:prstGeom prst="rect">
            <a:avLst/>
          </a:prstGeom>
        </p:spPr>
      </p:pic>
    </p:spTree>
    <p:extLst>
      <p:ext uri="{BB962C8B-B14F-4D97-AF65-F5344CB8AC3E}">
        <p14:creationId xmlns:p14="http://schemas.microsoft.com/office/powerpoint/2010/main" val="229870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F1A64-8E61-F692-6124-1EFAF7D8BC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A69EF7F-F1B6-EFEB-5780-E2C2E1558308}"/>
              </a:ext>
            </a:extLst>
          </p:cNvPr>
          <p:cNvSpPr>
            <a:spLocks noGrp="1"/>
          </p:cNvSpPr>
          <p:nvPr>
            <p:ph type="title"/>
          </p:nvPr>
        </p:nvSpPr>
        <p:spPr/>
        <p:txBody>
          <a:bodyPr/>
          <a:lstStyle/>
          <a:p>
            <a:r>
              <a:rPr lang="zh-CN" altLang="en-US" sz="3600" dirty="0">
                <a:latin typeface="等线" panose="02010600030101010101" pitchFamily="2" charset="-122"/>
                <a:ea typeface="等线" panose="02010600030101010101" pitchFamily="2" charset="-122"/>
                <a:cs typeface="Arial Hebrew" charset="-79"/>
              </a:rPr>
              <a:t>自主智能体：</a:t>
            </a:r>
            <a:r>
              <a:rPr lang="en-US" altLang="zh-CN" sz="3600" dirty="0">
                <a:latin typeface="等线" panose="02010600030101010101" pitchFamily="2" charset="-122"/>
                <a:ea typeface="等线" panose="02010600030101010101" pitchFamily="2" charset="-122"/>
                <a:cs typeface="Arial Hebrew" charset="-79"/>
              </a:rPr>
              <a:t>Auto-GPT</a:t>
            </a:r>
            <a:endParaRPr lang="zh-CN" altLang="en-US" dirty="0">
              <a:latin typeface="DengXian" charset="-122"/>
              <a:ea typeface="DengXian" charset="-122"/>
            </a:endParaRPr>
          </a:p>
        </p:txBody>
      </p:sp>
      <p:sp>
        <p:nvSpPr>
          <p:cNvPr id="3" name="内容占位符 2">
            <a:extLst>
              <a:ext uri="{FF2B5EF4-FFF2-40B4-BE49-F238E27FC236}">
                <a16:creationId xmlns:a16="http://schemas.microsoft.com/office/drawing/2014/main" id="{262F403E-D67D-7208-47ED-0F4271527CC4}"/>
              </a:ext>
            </a:extLst>
          </p:cNvPr>
          <p:cNvSpPr txBox="1">
            <a:spLocks/>
          </p:cNvSpPr>
          <p:nvPr/>
        </p:nvSpPr>
        <p:spPr>
          <a:xfrm>
            <a:off x="709275" y="1737948"/>
            <a:ext cx="10515600" cy="4351338"/>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Times New Roman" panose="02020603050405020304" charset="0"/>
                <a:ea typeface="宋体" panose="02010600030101010101" pitchFamily="2" charset="-122"/>
                <a:cs typeface="Times New Roman" panose="02020603050405020304" charset="0"/>
              </a:rPr>
              <a:t>将</a:t>
            </a:r>
            <a:r>
              <a:rPr lang="en-US" altLang="zh-CN" dirty="0">
                <a:latin typeface="Times New Roman" panose="02020603050405020304" charset="0"/>
                <a:ea typeface="宋体" panose="02010600030101010101" pitchFamily="2" charset="-122"/>
                <a:cs typeface="Times New Roman" panose="02020603050405020304" charset="0"/>
              </a:rPr>
              <a:t>Auto-GPT</a:t>
            </a:r>
            <a:r>
              <a:rPr lang="zh-CN" altLang="en-US" dirty="0">
                <a:latin typeface="Times New Roman" panose="02020603050405020304" charset="0"/>
                <a:ea typeface="宋体" panose="02010600030101010101" pitchFamily="2" charset="-122"/>
                <a:cs typeface="Times New Roman" panose="02020603050405020304" charset="0"/>
              </a:rPr>
              <a:t>将用于在线决策任务中</a:t>
            </a:r>
          </a:p>
          <a:p>
            <a:pPr lvl="1"/>
            <a:r>
              <a:rPr lang="en-US" altLang="zh-CN" dirty="0">
                <a:latin typeface="Times New Roman" panose="02020603050405020304" charset="0"/>
                <a:ea typeface="宋体" panose="02010600030101010101" pitchFamily="2" charset="-122"/>
                <a:cs typeface="Times New Roman" panose="02020603050405020304" charset="0"/>
              </a:rPr>
              <a:t>Auto-GPT</a:t>
            </a:r>
            <a:r>
              <a:rPr lang="zh-CN" altLang="en-US" dirty="0">
                <a:latin typeface="Times New Roman" panose="02020603050405020304" charset="0"/>
                <a:ea typeface="宋体" panose="02010600030101010101" pitchFamily="2" charset="-122"/>
                <a:cs typeface="Times New Roman" panose="02020603050405020304" charset="0"/>
              </a:rPr>
              <a:t>有以下特点</a:t>
            </a:r>
          </a:p>
          <a:p>
            <a:pPr lvl="1"/>
            <a:r>
              <a:rPr lang="zh-CN" altLang="en-US" dirty="0">
                <a:latin typeface="Times New Roman" panose="02020603050405020304" charset="0"/>
                <a:ea typeface="宋体" panose="02010600030101010101" pitchFamily="2" charset="-122"/>
                <a:cs typeface="Times New Roman" panose="02020603050405020304" charset="0"/>
              </a:rPr>
              <a:t>只需要接收高层级的目标和指示（不需要具体的指导）</a:t>
            </a:r>
          </a:p>
          <a:p>
            <a:pPr lvl="1"/>
            <a:r>
              <a:rPr lang="zh-CN" altLang="en-US" dirty="0">
                <a:latin typeface="Times New Roman" panose="02020603050405020304" charset="0"/>
                <a:ea typeface="宋体" panose="02010600030101010101" pitchFamily="2" charset="-122"/>
                <a:cs typeface="Times New Roman" panose="02020603050405020304" charset="0"/>
              </a:rPr>
              <a:t>在每一步可以产生</a:t>
            </a:r>
            <a:r>
              <a:rPr lang="en-US" altLang="zh-CN" dirty="0">
                <a:latin typeface="Times New Roman" panose="02020603050405020304" charset="0"/>
                <a:ea typeface="宋体" panose="02010600030101010101" pitchFamily="2" charset="-122"/>
                <a:cs typeface="Times New Roman" panose="02020603050405020304" charset="0"/>
              </a:rPr>
              <a:t>Thoughts</a:t>
            </a:r>
            <a:r>
              <a:rPr lang="zh-CN" altLang="en-US" dirty="0">
                <a:latin typeface="Times New Roman" panose="02020603050405020304" charset="0"/>
                <a:ea typeface="宋体" panose="02010600030101010101" pitchFamily="2" charset="-122"/>
                <a:cs typeface="Times New Roman" panose="02020603050405020304" charset="0"/>
              </a:rPr>
              <a:t>、</a:t>
            </a:r>
            <a:r>
              <a:rPr lang="en-US" altLang="zh-CN" dirty="0">
                <a:latin typeface="Times New Roman" panose="02020603050405020304" charset="0"/>
                <a:ea typeface="宋体" panose="02010600030101010101" pitchFamily="2" charset="-122"/>
                <a:cs typeface="Times New Roman" panose="02020603050405020304" charset="0"/>
              </a:rPr>
              <a:t>Reasoning</a:t>
            </a:r>
            <a:r>
              <a:rPr lang="zh-CN" altLang="en-US" dirty="0">
                <a:latin typeface="Times New Roman" panose="02020603050405020304" charset="0"/>
                <a:ea typeface="宋体" panose="02010600030101010101" pitchFamily="2" charset="-122"/>
                <a:cs typeface="Times New Roman" panose="02020603050405020304" charset="0"/>
              </a:rPr>
              <a:t>、</a:t>
            </a:r>
            <a:r>
              <a:rPr lang="en-US" altLang="zh-CN" dirty="0">
                <a:latin typeface="Times New Roman" panose="02020603050405020304" charset="0"/>
                <a:ea typeface="宋体" panose="02010600030101010101" pitchFamily="2" charset="-122"/>
                <a:cs typeface="Times New Roman" panose="02020603050405020304" charset="0"/>
              </a:rPr>
              <a:t>Plan</a:t>
            </a:r>
            <a:r>
              <a:rPr lang="zh-CN" altLang="en-US" dirty="0">
                <a:latin typeface="Times New Roman" panose="02020603050405020304" charset="0"/>
                <a:ea typeface="宋体" panose="02010600030101010101" pitchFamily="2" charset="-122"/>
                <a:cs typeface="Times New Roman" panose="02020603050405020304" charset="0"/>
              </a:rPr>
              <a:t>和</a:t>
            </a:r>
            <a:r>
              <a:rPr lang="en-US" altLang="zh-CN" dirty="0">
                <a:latin typeface="Times New Roman" panose="02020603050405020304" charset="0"/>
                <a:ea typeface="宋体" panose="02010600030101010101" pitchFamily="2" charset="-122"/>
                <a:cs typeface="Times New Roman" panose="02020603050405020304" charset="0"/>
              </a:rPr>
              <a:t>Criticism</a:t>
            </a:r>
          </a:p>
          <a:p>
            <a:pPr lvl="1"/>
            <a:r>
              <a:rPr lang="zh-CN" altLang="en-US" dirty="0">
                <a:latin typeface="Times New Roman" panose="02020603050405020304" charset="0"/>
                <a:ea typeface="宋体" panose="02010600030101010101" pitchFamily="2" charset="-122"/>
                <a:cs typeface="Times New Roman" panose="02020603050405020304" charset="0"/>
              </a:rPr>
              <a:t>具备集成多种工具的能力</a:t>
            </a:r>
          </a:p>
          <a:p>
            <a:pPr lvl="1"/>
            <a:r>
              <a:rPr lang="zh-CN" altLang="en-US" dirty="0">
                <a:latin typeface="Times New Roman" panose="02020603050405020304" charset="0"/>
                <a:ea typeface="宋体" panose="02010600030101010101" pitchFamily="2" charset="-122"/>
                <a:cs typeface="Times New Roman" panose="02020603050405020304" charset="0"/>
              </a:rPr>
              <a:t>有长期记忆以及记忆提取机制</a:t>
            </a:r>
          </a:p>
          <a:p>
            <a:r>
              <a:rPr lang="zh-CN" altLang="en-US" dirty="0">
                <a:latin typeface="Times New Roman" panose="02020603050405020304" charset="0"/>
                <a:ea typeface="宋体" panose="02010600030101010101" pitchFamily="2" charset="-122"/>
                <a:cs typeface="Times New Roman" panose="02020603050405020304" charset="0"/>
              </a:rPr>
              <a:t>提供了将</a:t>
            </a:r>
            <a:r>
              <a:rPr lang="en-US" altLang="zh-CN" dirty="0">
                <a:latin typeface="Times New Roman" panose="02020603050405020304" charset="0"/>
                <a:ea typeface="宋体" panose="02010600030101010101" pitchFamily="2" charset="-122"/>
                <a:cs typeface="Times New Roman" panose="02020603050405020304" charset="0"/>
              </a:rPr>
              <a:t>LLMs</a:t>
            </a:r>
            <a:r>
              <a:rPr lang="zh-CN" altLang="en-US" dirty="0">
                <a:latin typeface="Times New Roman" panose="02020603050405020304" charset="0"/>
                <a:ea typeface="宋体" panose="02010600030101010101" pitchFamily="2" charset="-122"/>
                <a:cs typeface="Times New Roman" panose="02020603050405020304" charset="0"/>
              </a:rPr>
              <a:t>应用到自主智能体的</a:t>
            </a:r>
            <a:r>
              <a:rPr lang="en-US" altLang="zh-CN" dirty="0">
                <a:latin typeface="Times New Roman" panose="02020603050405020304" charset="0"/>
                <a:ea typeface="宋体" panose="02010600030101010101" pitchFamily="2" charset="-122"/>
                <a:cs typeface="Times New Roman" panose="02020603050405020304" charset="0"/>
              </a:rPr>
              <a:t>Benchmark</a:t>
            </a:r>
          </a:p>
          <a:p>
            <a:pPr lvl="1"/>
            <a:r>
              <a:rPr lang="zh-CN" altLang="en-US" dirty="0">
                <a:latin typeface="Times New Roman" panose="02020603050405020304" charset="0"/>
                <a:ea typeface="宋体" panose="02010600030101010101" pitchFamily="2" charset="-122"/>
                <a:cs typeface="Times New Roman" panose="02020603050405020304" charset="0"/>
              </a:rPr>
              <a:t>包括</a:t>
            </a:r>
            <a:r>
              <a:rPr lang="en-US" altLang="zh-CN" dirty="0">
                <a:latin typeface="Times New Roman" panose="02020603050405020304" charset="0"/>
                <a:ea typeface="宋体" panose="02010600030101010101" pitchFamily="2" charset="-122"/>
                <a:cs typeface="Times New Roman" panose="02020603050405020304" charset="0"/>
              </a:rPr>
              <a:t>GPT-4</a:t>
            </a:r>
            <a:r>
              <a:rPr lang="zh-CN" altLang="en-US" dirty="0">
                <a:latin typeface="Times New Roman" panose="02020603050405020304" charset="0"/>
                <a:ea typeface="宋体" panose="02010600030101010101" pitchFamily="2" charset="-122"/>
                <a:cs typeface="Times New Roman" panose="02020603050405020304" charset="0"/>
              </a:rPr>
              <a:t>、</a:t>
            </a:r>
            <a:r>
              <a:rPr lang="en-US" altLang="zh-CN" dirty="0">
                <a:latin typeface="Times New Roman" panose="02020603050405020304" charset="0"/>
                <a:ea typeface="宋体" panose="02010600030101010101" pitchFamily="2" charset="-122"/>
                <a:cs typeface="Times New Roman" panose="02020603050405020304" charset="0"/>
              </a:rPr>
              <a:t>GPT-3.5</a:t>
            </a:r>
            <a:r>
              <a:rPr lang="zh-CN" altLang="en-US" dirty="0">
                <a:latin typeface="Times New Roman" panose="02020603050405020304" charset="0"/>
                <a:ea typeface="宋体" panose="02010600030101010101" pitchFamily="2" charset="-122"/>
                <a:cs typeface="Times New Roman" panose="02020603050405020304" charset="0"/>
              </a:rPr>
              <a:t>、</a:t>
            </a:r>
            <a:r>
              <a:rPr lang="en-US" altLang="zh-CN" dirty="0">
                <a:latin typeface="Times New Roman" panose="02020603050405020304" charset="0"/>
                <a:ea typeface="宋体" panose="02010600030101010101" pitchFamily="2" charset="-122"/>
                <a:cs typeface="Times New Roman" panose="02020603050405020304" charset="0"/>
              </a:rPr>
              <a:t>Claude</a:t>
            </a:r>
            <a:r>
              <a:rPr lang="zh-CN" altLang="en-US" dirty="0">
                <a:latin typeface="Times New Roman" panose="02020603050405020304" charset="0"/>
                <a:ea typeface="宋体" panose="02010600030101010101" pitchFamily="2" charset="-122"/>
                <a:cs typeface="Times New Roman" panose="02020603050405020304" charset="0"/>
              </a:rPr>
              <a:t>、</a:t>
            </a:r>
            <a:r>
              <a:rPr lang="en-US" altLang="zh-CN" dirty="0">
                <a:latin typeface="Times New Roman" panose="02020603050405020304" charset="0"/>
                <a:ea typeface="宋体" panose="02010600030101010101" pitchFamily="2" charset="-122"/>
                <a:cs typeface="Times New Roman" panose="02020603050405020304" charset="0"/>
              </a:rPr>
              <a:t>Vicuna</a:t>
            </a:r>
          </a:p>
          <a:p>
            <a:r>
              <a:rPr lang="zh-CN" altLang="en-US" dirty="0">
                <a:latin typeface="Times New Roman" panose="02020603050405020304" charset="0"/>
                <a:ea typeface="宋体" panose="02010600030101010101" pitchFamily="2" charset="-122"/>
                <a:cs typeface="Times New Roman" panose="02020603050405020304" charset="0"/>
              </a:rPr>
              <a:t>将来自专用模型的意见作为</a:t>
            </a:r>
            <a:r>
              <a:rPr lang="en-US" altLang="zh-CN" dirty="0">
                <a:latin typeface="Times New Roman" panose="02020603050405020304" charset="0"/>
                <a:ea typeface="宋体" panose="02010600030101010101" pitchFamily="2" charset="-122"/>
                <a:cs typeface="Times New Roman" panose="02020603050405020304" charset="0"/>
              </a:rPr>
              <a:t>Auto-GPT</a:t>
            </a:r>
            <a:r>
              <a:rPr lang="zh-CN" altLang="en-US" dirty="0">
                <a:latin typeface="Times New Roman" panose="02020603050405020304" charset="0"/>
                <a:ea typeface="宋体" panose="02010600030101010101" pitchFamily="2" charset="-122"/>
                <a:cs typeface="Times New Roman" panose="02020603050405020304" charset="0"/>
              </a:rPr>
              <a:t>信息的补充，可以在不对</a:t>
            </a:r>
            <a:r>
              <a:rPr lang="en-US" altLang="zh-CN" dirty="0">
                <a:latin typeface="Times New Roman" panose="02020603050405020304" charset="0"/>
                <a:ea typeface="宋体" panose="02010600030101010101" pitchFamily="2" charset="-122"/>
                <a:cs typeface="Times New Roman" panose="02020603050405020304" charset="0"/>
              </a:rPr>
              <a:t>LLM</a:t>
            </a:r>
            <a:r>
              <a:rPr lang="zh-CN" altLang="en-US" dirty="0">
                <a:latin typeface="Times New Roman" panose="02020603050405020304" charset="0"/>
                <a:ea typeface="宋体" panose="02010600030101010101" pitchFamily="2" charset="-122"/>
                <a:cs typeface="Times New Roman" panose="02020603050405020304" charset="0"/>
              </a:rPr>
              <a:t>进行微调的前提下，显著地提高性能</a:t>
            </a:r>
            <a:endParaRPr lang="en-US" altLang="zh-CN" dirty="0">
              <a:latin typeface="Times New Roman" panose="02020603050405020304" charset="0"/>
              <a:ea typeface="宋体" panose="02010600030101010101" pitchFamily="2" charset="-122"/>
              <a:cs typeface="Times New Roman" panose="02020603050405020304" charset="0"/>
            </a:endParaRPr>
          </a:p>
          <a:p>
            <a:endParaRPr lang="en-US" altLang="zh-CN" dirty="0">
              <a:latin typeface="Times New Roman" panose="02020603050405020304" charset="0"/>
              <a:ea typeface="宋体" panose="02010600030101010101" pitchFamily="2" charset="-122"/>
              <a:cs typeface="Times New Roman" panose="02020603050405020304" charset="0"/>
            </a:endParaRPr>
          </a:p>
        </p:txBody>
      </p:sp>
      <p:sp>
        <p:nvSpPr>
          <p:cNvPr id="4" name="矩形 3">
            <a:extLst>
              <a:ext uri="{FF2B5EF4-FFF2-40B4-BE49-F238E27FC236}">
                <a16:creationId xmlns:a16="http://schemas.microsoft.com/office/drawing/2014/main" id="{92C56627-1F01-A305-8508-894A060B60BE}"/>
              </a:ext>
            </a:extLst>
          </p:cNvPr>
          <p:cNvSpPr/>
          <p:nvPr>
            <p:custDataLst>
              <p:tags r:id="rId1"/>
            </p:custDataLst>
          </p:nvPr>
        </p:nvSpPr>
        <p:spPr>
          <a:xfrm>
            <a:off x="689922" y="6575227"/>
            <a:ext cx="9557471" cy="460375"/>
          </a:xfrm>
          <a:prstGeom prst="rect">
            <a:avLst/>
          </a:prstGeom>
        </p:spPr>
        <p:txBody>
          <a:bodyPr wrap="square">
            <a:spAutoFit/>
          </a:bodyPr>
          <a:lstStyle/>
          <a:p>
            <a:pPr>
              <a:defRPr/>
            </a:pPr>
            <a:r>
              <a:rPr lang="en-US" sz="1200" dirty="0">
                <a:solidFill>
                  <a:schemeClr val="tx1">
                    <a:lumMod val="85000"/>
                    <a:lumOff val="15000"/>
                  </a:schemeClr>
                </a:solidFill>
                <a:sym typeface="+mn-ea"/>
              </a:rPr>
              <a:t>Auto-GPT for Online Decision Making: Benchmarks and Additional Opinions</a:t>
            </a:r>
            <a:endParaRPr lang="en-US" sz="1200" dirty="0">
              <a:solidFill>
                <a:schemeClr val="tx1">
                  <a:lumMod val="85000"/>
                  <a:lumOff val="15000"/>
                </a:schemeClr>
              </a:solidFill>
            </a:endParaRPr>
          </a:p>
          <a:p>
            <a:pPr>
              <a:defRPr/>
            </a:pPr>
            <a:endParaRPr lang="en-US" altLang="zh-CN"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171955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1046A-E73E-FC88-F717-0A34214F24F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4478E1-44E7-7120-9CC1-367A8FD87380}"/>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Auto-GPT</a:t>
            </a:r>
            <a:r>
              <a:rPr lang="zh-CN" altLang="en-US" sz="3600" dirty="0">
                <a:latin typeface="等线" panose="02010600030101010101" pitchFamily="2" charset="-122"/>
                <a:ea typeface="等线" panose="02010600030101010101" pitchFamily="2" charset="-122"/>
                <a:cs typeface="Arial Hebrew" charset="-79"/>
              </a:rPr>
              <a:t>：</a:t>
            </a:r>
            <a:r>
              <a:rPr lang="zh-CN" altLang="en-US" sz="3600" dirty="0">
                <a:latin typeface="等线" panose="02010600030101010101" pitchFamily="2" charset="-122"/>
                <a:ea typeface="等线" panose="02010600030101010101" pitchFamily="2" charset="-122"/>
                <a:cs typeface="Arial Hebrew" charset="-79"/>
                <a:sym typeface="+mn-ea"/>
              </a:rPr>
              <a:t>使用专家模型提供额外信息</a:t>
            </a:r>
            <a:endParaRPr lang="zh-CN" altLang="en-US" dirty="0">
              <a:latin typeface="DengXian" charset="-122"/>
              <a:ea typeface="DengXian" charset="-122"/>
            </a:endParaRPr>
          </a:p>
        </p:txBody>
      </p:sp>
      <p:pic>
        <p:nvPicPr>
          <p:cNvPr id="5" name="图片 4">
            <a:extLst>
              <a:ext uri="{FF2B5EF4-FFF2-40B4-BE49-F238E27FC236}">
                <a16:creationId xmlns:a16="http://schemas.microsoft.com/office/drawing/2014/main" id="{3C4B9793-3AA2-3752-C268-16331F6D3991}"/>
              </a:ext>
            </a:extLst>
          </p:cNvPr>
          <p:cNvPicPr>
            <a:picLocks noChangeAspect="1"/>
          </p:cNvPicPr>
          <p:nvPr>
            <p:custDataLst>
              <p:tags r:id="rId1"/>
            </p:custDataLst>
          </p:nvPr>
        </p:nvPicPr>
        <p:blipFill>
          <a:blip r:embed="rId13"/>
          <a:stretch>
            <a:fillRect/>
          </a:stretch>
        </p:blipFill>
        <p:spPr>
          <a:xfrm>
            <a:off x="776605" y="1452519"/>
            <a:ext cx="5000625" cy="4084320"/>
          </a:xfrm>
          <a:prstGeom prst="rect">
            <a:avLst/>
          </a:prstGeom>
        </p:spPr>
      </p:pic>
      <p:sp>
        <p:nvSpPr>
          <p:cNvPr id="6" name="圆角矩形 5">
            <a:extLst>
              <a:ext uri="{FF2B5EF4-FFF2-40B4-BE49-F238E27FC236}">
                <a16:creationId xmlns:a16="http://schemas.microsoft.com/office/drawing/2014/main" id="{132A0655-97D3-519B-18FC-719E372BEE24}"/>
              </a:ext>
            </a:extLst>
          </p:cNvPr>
          <p:cNvSpPr/>
          <p:nvPr>
            <p:custDataLst>
              <p:tags r:id="rId2"/>
            </p:custDataLst>
          </p:nvPr>
        </p:nvSpPr>
        <p:spPr>
          <a:xfrm>
            <a:off x="6856730" y="1586865"/>
            <a:ext cx="4496435" cy="663575"/>
          </a:xfrm>
          <a:prstGeom prst="round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Times New Roman" panose="02020603050405020304" charset="0"/>
                <a:cs typeface="Times New Roman" panose="02020603050405020304" charset="0"/>
                <a:sym typeface="+mn-ea"/>
              </a:rPr>
              <a:t>Prompt+Memory Retrieve</a:t>
            </a:r>
          </a:p>
        </p:txBody>
      </p:sp>
      <p:sp>
        <p:nvSpPr>
          <p:cNvPr id="7" name="右箭头 6">
            <a:extLst>
              <a:ext uri="{FF2B5EF4-FFF2-40B4-BE49-F238E27FC236}">
                <a16:creationId xmlns:a16="http://schemas.microsoft.com/office/drawing/2014/main" id="{A2C176D2-4E8A-E9D1-B139-0144000389E6}"/>
              </a:ext>
            </a:extLst>
          </p:cNvPr>
          <p:cNvSpPr/>
          <p:nvPr>
            <p:custDataLst>
              <p:tags r:id="rId3"/>
            </p:custDataLst>
          </p:nvPr>
        </p:nvSpPr>
        <p:spPr>
          <a:xfrm>
            <a:off x="5961380" y="1754188"/>
            <a:ext cx="527050" cy="311785"/>
          </a:xfrm>
          <a:prstGeom prst="rightArrow">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8" name="圆角矩形 7">
            <a:extLst>
              <a:ext uri="{FF2B5EF4-FFF2-40B4-BE49-F238E27FC236}">
                <a16:creationId xmlns:a16="http://schemas.microsoft.com/office/drawing/2014/main" id="{31E8DDD2-9818-E163-A2B5-5D06B0345AC8}"/>
              </a:ext>
            </a:extLst>
          </p:cNvPr>
          <p:cNvSpPr/>
          <p:nvPr/>
        </p:nvSpPr>
        <p:spPr>
          <a:xfrm>
            <a:off x="1008380" y="1586865"/>
            <a:ext cx="4660265" cy="662940"/>
          </a:xfrm>
          <a:prstGeom prst="roundRect">
            <a:avLst/>
          </a:prstGeom>
          <a:noFill/>
          <a:ln w="19050">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a:extLst>
              <a:ext uri="{FF2B5EF4-FFF2-40B4-BE49-F238E27FC236}">
                <a16:creationId xmlns:a16="http://schemas.microsoft.com/office/drawing/2014/main" id="{86E2B4F5-1F27-732B-8293-2DE290F7549C}"/>
              </a:ext>
            </a:extLst>
          </p:cNvPr>
          <p:cNvSpPr/>
          <p:nvPr>
            <p:custDataLst>
              <p:tags r:id="rId4"/>
            </p:custDataLst>
          </p:nvPr>
        </p:nvSpPr>
        <p:spPr>
          <a:xfrm>
            <a:off x="1008380" y="2338705"/>
            <a:ext cx="4660265" cy="810260"/>
          </a:xfrm>
          <a:prstGeom prst="roundRect">
            <a:avLst/>
          </a:prstGeom>
          <a:noFill/>
          <a:ln w="19050">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圆角矩形 9">
            <a:extLst>
              <a:ext uri="{FF2B5EF4-FFF2-40B4-BE49-F238E27FC236}">
                <a16:creationId xmlns:a16="http://schemas.microsoft.com/office/drawing/2014/main" id="{9D383711-22C0-1D4A-10EE-03331FE03D2A}"/>
              </a:ext>
            </a:extLst>
          </p:cNvPr>
          <p:cNvSpPr/>
          <p:nvPr>
            <p:custDataLst>
              <p:tags r:id="rId5"/>
            </p:custDataLst>
          </p:nvPr>
        </p:nvSpPr>
        <p:spPr>
          <a:xfrm>
            <a:off x="1008380" y="3345180"/>
            <a:ext cx="4660265" cy="878205"/>
          </a:xfrm>
          <a:prstGeom prst="roundRect">
            <a:avLst/>
          </a:prstGeom>
          <a:noFill/>
          <a:ln w="19050">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右箭头 10">
            <a:extLst>
              <a:ext uri="{FF2B5EF4-FFF2-40B4-BE49-F238E27FC236}">
                <a16:creationId xmlns:a16="http://schemas.microsoft.com/office/drawing/2014/main" id="{18E69BBA-8530-F993-99E7-E5992ED292F1}"/>
              </a:ext>
            </a:extLst>
          </p:cNvPr>
          <p:cNvSpPr/>
          <p:nvPr>
            <p:custDataLst>
              <p:tags r:id="rId6"/>
            </p:custDataLst>
          </p:nvPr>
        </p:nvSpPr>
        <p:spPr>
          <a:xfrm>
            <a:off x="5961380" y="2515553"/>
            <a:ext cx="527050" cy="311785"/>
          </a:xfrm>
          <a:prstGeom prst="rightArrow">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2" name="右箭头 11">
            <a:extLst>
              <a:ext uri="{FF2B5EF4-FFF2-40B4-BE49-F238E27FC236}">
                <a16:creationId xmlns:a16="http://schemas.microsoft.com/office/drawing/2014/main" id="{C5772803-52FC-428B-CD93-1AB5664D7892}"/>
              </a:ext>
            </a:extLst>
          </p:cNvPr>
          <p:cNvSpPr/>
          <p:nvPr>
            <p:custDataLst>
              <p:tags r:id="rId7"/>
            </p:custDataLst>
          </p:nvPr>
        </p:nvSpPr>
        <p:spPr>
          <a:xfrm>
            <a:off x="5961380" y="3507423"/>
            <a:ext cx="527050" cy="311785"/>
          </a:xfrm>
          <a:prstGeom prst="rightArrow">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3" name="圆角矩形 12">
            <a:extLst>
              <a:ext uri="{FF2B5EF4-FFF2-40B4-BE49-F238E27FC236}">
                <a16:creationId xmlns:a16="http://schemas.microsoft.com/office/drawing/2014/main" id="{18F6DB95-F7A8-CA82-518E-19A77BE10BAA}"/>
              </a:ext>
            </a:extLst>
          </p:cNvPr>
          <p:cNvSpPr/>
          <p:nvPr>
            <p:custDataLst>
              <p:tags r:id="rId8"/>
            </p:custDataLst>
          </p:nvPr>
        </p:nvSpPr>
        <p:spPr>
          <a:xfrm>
            <a:off x="6856730" y="2353310"/>
            <a:ext cx="4496435" cy="795655"/>
          </a:xfrm>
          <a:prstGeom prst="round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sym typeface="+mn-ea"/>
              </a:rPr>
              <a:t>外部专家模型提供建议作为额外的选择</a:t>
            </a:r>
          </a:p>
        </p:txBody>
      </p:sp>
      <p:sp>
        <p:nvSpPr>
          <p:cNvPr id="14" name="圆角矩形 13">
            <a:extLst>
              <a:ext uri="{FF2B5EF4-FFF2-40B4-BE49-F238E27FC236}">
                <a16:creationId xmlns:a16="http://schemas.microsoft.com/office/drawing/2014/main" id="{A684E15D-4425-91F5-49E7-1B15C9240C86}"/>
              </a:ext>
            </a:extLst>
          </p:cNvPr>
          <p:cNvSpPr/>
          <p:nvPr>
            <p:custDataLst>
              <p:tags r:id="rId9"/>
            </p:custDataLst>
          </p:nvPr>
        </p:nvSpPr>
        <p:spPr>
          <a:xfrm>
            <a:off x="6856730" y="3345180"/>
            <a:ext cx="4496435" cy="877570"/>
          </a:xfrm>
          <a:prstGeom prst="round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将以上信息输入大模型，并由大模型自主产生</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Thought</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Plan</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Reasoning</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Criticism</a:t>
            </a:r>
          </a:p>
        </p:txBody>
      </p:sp>
      <p:sp>
        <p:nvSpPr>
          <p:cNvPr id="15" name="矩形 14">
            <a:extLst>
              <a:ext uri="{FF2B5EF4-FFF2-40B4-BE49-F238E27FC236}">
                <a16:creationId xmlns:a16="http://schemas.microsoft.com/office/drawing/2014/main" id="{0EF1D1FF-4A66-38CE-0FFE-616F7866DA10}"/>
              </a:ext>
            </a:extLst>
          </p:cNvPr>
          <p:cNvSpPr/>
          <p:nvPr>
            <p:custDataLst>
              <p:tags r:id="rId10"/>
            </p:custDataLst>
          </p:nvPr>
        </p:nvSpPr>
        <p:spPr>
          <a:xfrm>
            <a:off x="689922" y="6060877"/>
            <a:ext cx="9557471" cy="460375"/>
          </a:xfrm>
          <a:prstGeom prst="rect">
            <a:avLst/>
          </a:prstGeom>
        </p:spPr>
        <p:txBody>
          <a:bodyPr wrap="square">
            <a:spAutoFit/>
          </a:bodyPr>
          <a:lstStyle/>
          <a:p>
            <a:pPr>
              <a:defRPr/>
            </a:pPr>
            <a:r>
              <a:rPr lang="en-US" sz="1200" dirty="0">
                <a:solidFill>
                  <a:schemeClr val="tx1">
                    <a:lumMod val="85000"/>
                    <a:lumOff val="15000"/>
                  </a:schemeClr>
                </a:solidFill>
                <a:sym typeface="+mn-ea"/>
              </a:rPr>
              <a:t>Auto-GPT for Online Decision Making: Benchmarks and Additional Opinions</a:t>
            </a:r>
            <a:endParaRPr lang="en-US" sz="1200" dirty="0">
              <a:solidFill>
                <a:schemeClr val="tx1">
                  <a:lumMod val="85000"/>
                  <a:lumOff val="15000"/>
                </a:schemeClr>
              </a:solidFill>
            </a:endParaRPr>
          </a:p>
          <a:p>
            <a:pPr>
              <a:defRPr/>
            </a:pPr>
            <a:endParaRPr lang="en-US" altLang="zh-CN"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763942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81E1D-8150-6BD1-A0D2-044472E85C1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3FA9D06-0B13-1511-6D4D-E3B433448348}"/>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Auto-GPT</a:t>
            </a:r>
            <a:r>
              <a:rPr lang="zh-CN" altLang="en-US" sz="3600" dirty="0">
                <a:latin typeface="等线" panose="02010600030101010101" pitchFamily="2" charset="-122"/>
                <a:ea typeface="等线" panose="02010600030101010101" pitchFamily="2" charset="-122"/>
                <a:cs typeface="Arial Hebrew" charset="-79"/>
              </a:rPr>
              <a:t>：评价智能体的基准任务</a:t>
            </a:r>
            <a:endParaRPr lang="zh-CN" altLang="en-US" dirty="0">
              <a:latin typeface="DengXian" charset="-122"/>
              <a:ea typeface="DengXian" charset="-122"/>
            </a:endParaRPr>
          </a:p>
        </p:txBody>
      </p:sp>
      <p:sp>
        <p:nvSpPr>
          <p:cNvPr id="3" name="内容占位符 2">
            <a:extLst>
              <a:ext uri="{FF2B5EF4-FFF2-40B4-BE49-F238E27FC236}">
                <a16:creationId xmlns:a16="http://schemas.microsoft.com/office/drawing/2014/main" id="{FFECAD12-90EC-9AB7-E400-28A5FB9C75A7}"/>
              </a:ext>
            </a:extLst>
          </p:cNvPr>
          <p:cNvSpPr txBox="1">
            <a:spLocks/>
          </p:cNvSpPr>
          <p:nvPr/>
        </p:nvSpPr>
        <p:spPr>
          <a:xfrm>
            <a:off x="838200" y="1605478"/>
            <a:ext cx="10515600" cy="4351338"/>
          </a:xfrm>
          <a:prstGeom prst="rect">
            <a:avLst/>
          </a:prstGeom>
        </p:spPr>
        <p:txBody>
          <a:bodyPr>
            <a:normAutofit lnSpcReduction="10000"/>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Times New Roman" panose="02020603050405020304" charset="0"/>
                <a:ea typeface="宋体" panose="02010600030101010101" pitchFamily="2" charset="-122"/>
                <a:cs typeface="Times New Roman" panose="02020603050405020304" charset="0"/>
              </a:rPr>
              <a:t>在线决策基准任务一：</a:t>
            </a:r>
            <a:r>
              <a:rPr lang="en-US" altLang="zh-CN" dirty="0" err="1">
                <a:latin typeface="Times New Roman" panose="02020603050405020304" charset="0"/>
                <a:ea typeface="宋体" panose="02010600030101010101" pitchFamily="2" charset="-122"/>
                <a:cs typeface="Times New Roman" panose="02020603050405020304" charset="0"/>
              </a:rPr>
              <a:t>WebShop</a:t>
            </a:r>
            <a:endParaRPr lang="en-US" altLang="zh-CN" dirty="0">
              <a:latin typeface="Times New Roman" panose="02020603050405020304" charset="0"/>
              <a:ea typeface="宋体" panose="02010600030101010101" pitchFamily="2" charset="-122"/>
              <a:cs typeface="Times New Roman" panose="02020603050405020304" charset="0"/>
            </a:endParaRPr>
          </a:p>
          <a:p>
            <a:pPr lvl="1"/>
            <a:r>
              <a:rPr lang="zh-CN" altLang="en-US" dirty="0">
                <a:latin typeface="Times New Roman" panose="02020603050405020304" charset="0"/>
                <a:ea typeface="宋体" panose="02010600030101010101" pitchFamily="2" charset="-122"/>
                <a:cs typeface="Times New Roman" panose="02020603050405020304" charset="0"/>
              </a:rPr>
              <a:t>模拟网络购物环境</a:t>
            </a:r>
          </a:p>
          <a:p>
            <a:pPr lvl="1"/>
            <a:r>
              <a:rPr lang="zh-CN" altLang="en-US" dirty="0">
                <a:latin typeface="Times New Roman" panose="02020603050405020304" charset="0"/>
                <a:ea typeface="宋体" panose="02010600030101010101" pitchFamily="2" charset="-122"/>
                <a:cs typeface="Times New Roman" panose="02020603050405020304" charset="0"/>
              </a:rPr>
              <a:t>可执行的动作：搜索产品、点击产品、回到上一页、进行购买</a:t>
            </a:r>
          </a:p>
          <a:p>
            <a:pPr lvl="1"/>
            <a:r>
              <a:rPr lang="zh-CN" altLang="en-US" dirty="0">
                <a:latin typeface="Times New Roman" panose="02020603050405020304" charset="0"/>
                <a:ea typeface="宋体" panose="02010600030101010101" pitchFamily="2" charset="-122"/>
                <a:cs typeface="Times New Roman" panose="02020603050405020304" charset="0"/>
              </a:rPr>
              <a:t>验证方式：</a:t>
            </a:r>
            <a:r>
              <a:rPr lang="en-US" altLang="zh-CN" dirty="0">
                <a:latin typeface="Times New Roman" panose="02020603050405020304" charset="0"/>
                <a:ea typeface="宋体" panose="02010600030101010101" pitchFamily="2" charset="-122"/>
                <a:cs typeface="Times New Roman" panose="02020603050405020304" charset="0"/>
              </a:rPr>
              <a:t>Agent</a:t>
            </a:r>
            <a:r>
              <a:rPr lang="zh-CN" altLang="en-US" dirty="0">
                <a:latin typeface="Times New Roman" panose="02020603050405020304" charset="0"/>
                <a:ea typeface="宋体" panose="02010600030101010101" pitchFamily="2" charset="-122"/>
                <a:cs typeface="Times New Roman" panose="02020603050405020304" charset="0"/>
              </a:rPr>
              <a:t>是否根据商品描述购买正确的商品</a:t>
            </a:r>
            <a:endParaRPr lang="en-US" altLang="zh-CN" dirty="0">
              <a:latin typeface="Times New Roman" panose="02020603050405020304" charset="0"/>
              <a:ea typeface="宋体" panose="02010600030101010101" pitchFamily="2" charset="-122"/>
              <a:cs typeface="Times New Roman" panose="02020603050405020304" charset="0"/>
            </a:endParaRPr>
          </a:p>
          <a:p>
            <a:r>
              <a:rPr lang="zh-CN" altLang="en-US" dirty="0">
                <a:latin typeface="Times New Roman" panose="02020603050405020304" charset="0"/>
                <a:ea typeface="宋体" panose="02010600030101010101" pitchFamily="2" charset="-122"/>
                <a:cs typeface="Times New Roman" panose="02020603050405020304" charset="0"/>
                <a:sym typeface="+mn-ea"/>
              </a:rPr>
              <a:t>在线决策基准任务二：</a:t>
            </a:r>
            <a:r>
              <a:rPr lang="en-US" altLang="zh-CN" dirty="0" err="1">
                <a:latin typeface="Times New Roman" panose="02020603050405020304" charset="0"/>
                <a:ea typeface="宋体" panose="02010600030101010101" pitchFamily="2" charset="-122"/>
                <a:cs typeface="Times New Roman" panose="02020603050405020304" charset="0"/>
                <a:sym typeface="+mn-ea"/>
              </a:rPr>
              <a:t>ALFWorld</a:t>
            </a:r>
            <a:endParaRPr lang="en-US" altLang="zh-CN" dirty="0">
              <a:latin typeface="Times New Roman" panose="02020603050405020304" charset="0"/>
              <a:ea typeface="宋体" panose="02010600030101010101" pitchFamily="2" charset="-122"/>
              <a:cs typeface="Times New Roman" panose="02020603050405020304" charset="0"/>
              <a:sym typeface="+mn-ea"/>
            </a:endParaRPr>
          </a:p>
          <a:p>
            <a:pPr lvl="1"/>
            <a:r>
              <a:rPr lang="en-US" altLang="zh-CN" dirty="0" err="1">
                <a:latin typeface="Times New Roman" panose="02020603050405020304" charset="0"/>
                <a:ea typeface="宋体" panose="02010600030101010101" pitchFamily="2" charset="-122"/>
                <a:cs typeface="Times New Roman" panose="02020603050405020304" charset="0"/>
                <a:sym typeface="+mn-ea"/>
              </a:rPr>
              <a:t>ALFWorld</a:t>
            </a:r>
            <a:r>
              <a:rPr lang="zh-CN" altLang="en-US" dirty="0">
                <a:latin typeface="Times New Roman" panose="02020603050405020304" charset="0"/>
                <a:ea typeface="宋体" panose="02010600030101010101" pitchFamily="2" charset="-122"/>
                <a:cs typeface="Times New Roman" panose="02020603050405020304" charset="0"/>
                <a:sym typeface="+mn-ea"/>
              </a:rPr>
              <a:t>是一个开创性的研究环境，包括</a:t>
            </a:r>
            <a:r>
              <a:rPr lang="en-US" altLang="zh-CN" dirty="0" err="1">
                <a:latin typeface="Times New Roman" panose="02020603050405020304" charset="0"/>
                <a:ea typeface="宋体" panose="02010600030101010101" pitchFamily="2" charset="-122"/>
                <a:cs typeface="Times New Roman" panose="02020603050405020304" charset="0"/>
                <a:sym typeface="+mn-ea"/>
              </a:rPr>
              <a:t>TextWorld</a:t>
            </a:r>
            <a:r>
              <a:rPr lang="zh-CN" altLang="en-US" dirty="0">
                <a:latin typeface="Times New Roman" panose="02020603050405020304" charset="0"/>
                <a:ea typeface="宋体" panose="02010600030101010101" pitchFamily="2" charset="-122"/>
                <a:cs typeface="Times New Roman" panose="02020603050405020304" charset="0"/>
                <a:sym typeface="+mn-ea"/>
              </a:rPr>
              <a:t>和</a:t>
            </a:r>
            <a:r>
              <a:rPr lang="en-US" altLang="zh-CN" dirty="0">
                <a:latin typeface="Times New Roman" panose="02020603050405020304" charset="0"/>
                <a:ea typeface="宋体" panose="02010600030101010101" pitchFamily="2" charset="-122"/>
                <a:cs typeface="Times New Roman" panose="02020603050405020304" charset="0"/>
                <a:sym typeface="+mn-ea"/>
              </a:rPr>
              <a:t>ALFRED</a:t>
            </a:r>
            <a:r>
              <a:rPr lang="zh-CN" altLang="en-US" dirty="0">
                <a:latin typeface="Times New Roman" panose="02020603050405020304" charset="0"/>
                <a:ea typeface="宋体" panose="02010600030101010101" pitchFamily="2" charset="-122"/>
                <a:cs typeface="Times New Roman" panose="02020603050405020304" charset="0"/>
                <a:sym typeface="+mn-ea"/>
              </a:rPr>
              <a:t>两部分</a:t>
            </a:r>
          </a:p>
          <a:p>
            <a:pPr lvl="1"/>
            <a:r>
              <a:rPr lang="en-US" altLang="zh-CN" dirty="0" err="1">
                <a:latin typeface="Times New Roman" panose="02020603050405020304" charset="0"/>
                <a:ea typeface="宋体" panose="02010600030101010101" pitchFamily="2" charset="-122"/>
                <a:cs typeface="Times New Roman" panose="02020603050405020304" charset="0"/>
                <a:sym typeface="+mn-ea"/>
              </a:rPr>
              <a:t>TextWold</a:t>
            </a:r>
            <a:r>
              <a:rPr lang="zh-CN" altLang="en-US" dirty="0">
                <a:latin typeface="Times New Roman" panose="02020603050405020304" charset="0"/>
                <a:ea typeface="宋体" panose="02010600030101010101" pitchFamily="2" charset="-122"/>
                <a:cs typeface="Times New Roman" panose="02020603050405020304" charset="0"/>
                <a:sym typeface="+mn-ea"/>
              </a:rPr>
              <a:t>是一个基于文本的强化学习平台</a:t>
            </a:r>
          </a:p>
          <a:p>
            <a:pPr lvl="1"/>
            <a:r>
              <a:rPr lang="en-US" altLang="zh-CN" dirty="0" err="1">
                <a:latin typeface="Times New Roman" panose="02020603050405020304" charset="0"/>
                <a:ea typeface="宋体" panose="02010600030101010101" pitchFamily="2" charset="-122"/>
                <a:cs typeface="Times New Roman" panose="02020603050405020304" charset="0"/>
                <a:sym typeface="+mn-ea"/>
              </a:rPr>
              <a:t>ALFRED为模型提供了一个测试场地，Agent</a:t>
            </a:r>
            <a:r>
              <a:rPr lang="zh-CN" altLang="en-US" dirty="0">
                <a:latin typeface="Times New Roman" panose="02020603050405020304" charset="0"/>
                <a:ea typeface="宋体" panose="02010600030101010101" pitchFamily="2" charset="-122"/>
                <a:cs typeface="Times New Roman" panose="02020603050405020304" charset="0"/>
                <a:sym typeface="+mn-ea"/>
              </a:rPr>
              <a:t>可以</a:t>
            </a:r>
            <a:r>
              <a:rPr lang="en-US" altLang="zh-CN" dirty="0">
                <a:latin typeface="Times New Roman" panose="02020603050405020304" charset="0"/>
                <a:ea typeface="宋体" panose="02010600030101010101" pitchFamily="2" charset="-122"/>
                <a:cs typeface="Times New Roman" panose="02020603050405020304" charset="0"/>
                <a:sym typeface="+mn-ea"/>
              </a:rPr>
              <a:t>在一个详细的、交互式的3D环境中学习从语言指令中解析和执行复杂的</a:t>
            </a:r>
            <a:r>
              <a:rPr lang="zh-CN" altLang="en-US" dirty="0">
                <a:latin typeface="Times New Roman" panose="02020603050405020304" charset="0"/>
                <a:ea typeface="宋体" panose="02010600030101010101" pitchFamily="2" charset="-122"/>
                <a:cs typeface="Times New Roman" panose="02020603050405020304" charset="0"/>
                <a:sym typeface="+mn-ea"/>
              </a:rPr>
              <a:t>任务</a:t>
            </a:r>
          </a:p>
          <a:p>
            <a:pPr lvl="1"/>
            <a:r>
              <a:rPr lang="en-US" altLang="zh-CN" dirty="0">
                <a:latin typeface="Times New Roman" panose="02020603050405020304" charset="0"/>
                <a:ea typeface="宋体" panose="02010600030101010101" pitchFamily="2" charset="-122"/>
                <a:cs typeface="Times New Roman" panose="02020603050405020304" charset="0"/>
                <a:sym typeface="+mn-ea"/>
              </a:rPr>
              <a:t>Agent</a:t>
            </a:r>
            <a:r>
              <a:rPr lang="zh-CN" altLang="en-US" dirty="0">
                <a:latin typeface="Times New Roman" panose="02020603050405020304" charset="0"/>
                <a:ea typeface="宋体" panose="02010600030101010101" pitchFamily="2" charset="-122"/>
                <a:cs typeface="Times New Roman" panose="02020603050405020304" charset="0"/>
                <a:sym typeface="+mn-ea"/>
              </a:rPr>
              <a:t>先从</a:t>
            </a:r>
            <a:r>
              <a:rPr lang="en-US" altLang="zh-CN" dirty="0" err="1">
                <a:latin typeface="Times New Roman" panose="02020603050405020304" charset="0"/>
                <a:ea typeface="宋体" panose="02010600030101010101" pitchFamily="2" charset="-122"/>
                <a:cs typeface="Times New Roman" panose="02020603050405020304" charset="0"/>
                <a:sym typeface="+mn-ea"/>
              </a:rPr>
              <a:t>TextWorld</a:t>
            </a:r>
            <a:r>
              <a:rPr lang="zh-CN" altLang="en-US" dirty="0">
                <a:latin typeface="Times New Roman" panose="02020603050405020304" charset="0"/>
                <a:ea typeface="宋体" panose="02010600030101010101" pitchFamily="2" charset="-122"/>
                <a:cs typeface="Times New Roman" panose="02020603050405020304" charset="0"/>
                <a:sym typeface="+mn-ea"/>
              </a:rPr>
              <a:t>中学习基于文本的策略，然后在丰富的视觉环境中完成</a:t>
            </a:r>
            <a:r>
              <a:rPr lang="en-US" altLang="zh-CN" dirty="0">
                <a:latin typeface="Times New Roman" panose="02020603050405020304" charset="0"/>
                <a:ea typeface="宋体" panose="02010600030101010101" pitchFamily="2" charset="-122"/>
                <a:cs typeface="Times New Roman" panose="02020603050405020304" charset="0"/>
                <a:sym typeface="+mn-ea"/>
              </a:rPr>
              <a:t>ALFRED</a:t>
            </a:r>
            <a:r>
              <a:rPr lang="zh-CN" altLang="en-US" dirty="0">
                <a:latin typeface="Times New Roman" panose="02020603050405020304" charset="0"/>
                <a:ea typeface="宋体" panose="02010600030101010101" pitchFamily="2" charset="-122"/>
                <a:cs typeface="Times New Roman" panose="02020603050405020304" charset="0"/>
                <a:sym typeface="+mn-ea"/>
              </a:rPr>
              <a:t>数据集的目标</a:t>
            </a:r>
          </a:p>
          <a:p>
            <a:pPr lvl="1"/>
            <a:endParaRPr lang="en-US" altLang="zh-CN" dirty="0">
              <a:latin typeface="Times New Roman" panose="02020603050405020304" charset="0"/>
              <a:ea typeface="宋体" panose="02010600030101010101" pitchFamily="2" charset="-122"/>
              <a:cs typeface="Times New Roman" panose="02020603050405020304" charset="0"/>
              <a:sym typeface="+mn-ea"/>
            </a:endParaRPr>
          </a:p>
          <a:p>
            <a:pPr lvl="1"/>
            <a:endParaRPr lang="zh-CN" altLang="en-US" dirty="0">
              <a:latin typeface="Times New Roman" panose="02020603050405020304" charset="0"/>
              <a:ea typeface="宋体" panose="02010600030101010101" pitchFamily="2" charset="-122"/>
              <a:cs typeface="Times New Roman" panose="02020603050405020304" charset="0"/>
              <a:sym typeface="+mn-ea"/>
            </a:endParaRPr>
          </a:p>
          <a:p>
            <a:endParaRPr lang="en-US" altLang="zh-CN" dirty="0">
              <a:latin typeface="Times New Roman" panose="02020603050405020304" charset="0"/>
              <a:ea typeface="宋体" panose="02010600030101010101" pitchFamily="2" charset="-122"/>
              <a:cs typeface="Times New Roman" panose="02020603050405020304" charset="0"/>
              <a:sym typeface="+mn-ea"/>
            </a:endParaRPr>
          </a:p>
          <a:p>
            <a:endParaRPr lang="en-US" altLang="zh-CN" dirty="0">
              <a:latin typeface="Times New Roman" panose="02020603050405020304" charset="0"/>
              <a:ea typeface="宋体" panose="02010600030101010101" pitchFamily="2" charset="-122"/>
              <a:cs typeface="Times New Roman" panose="02020603050405020304" charset="0"/>
            </a:endParaRPr>
          </a:p>
          <a:p>
            <a:endParaRPr lang="en-US" altLang="zh-CN" dirty="0">
              <a:latin typeface="Times New Roman" panose="02020603050405020304" charset="0"/>
              <a:ea typeface="宋体" panose="02010600030101010101" pitchFamily="2" charset="-122"/>
              <a:cs typeface="Times New Roman" panose="02020603050405020304" charset="0"/>
            </a:endParaRPr>
          </a:p>
        </p:txBody>
      </p:sp>
      <p:sp>
        <p:nvSpPr>
          <p:cNvPr id="4" name="矩形 3">
            <a:extLst>
              <a:ext uri="{FF2B5EF4-FFF2-40B4-BE49-F238E27FC236}">
                <a16:creationId xmlns:a16="http://schemas.microsoft.com/office/drawing/2014/main" id="{E9B4352F-195B-113E-46BA-27801B8E21A3}"/>
              </a:ext>
            </a:extLst>
          </p:cNvPr>
          <p:cNvSpPr/>
          <p:nvPr>
            <p:custDataLst>
              <p:tags r:id="rId1"/>
            </p:custDataLst>
          </p:nvPr>
        </p:nvSpPr>
        <p:spPr>
          <a:xfrm>
            <a:off x="818827" y="6397625"/>
            <a:ext cx="9557471" cy="460375"/>
          </a:xfrm>
          <a:prstGeom prst="rect">
            <a:avLst/>
          </a:prstGeom>
        </p:spPr>
        <p:txBody>
          <a:bodyPr wrap="square">
            <a:spAutoFit/>
          </a:bodyPr>
          <a:lstStyle/>
          <a:p>
            <a:pPr>
              <a:defRPr/>
            </a:pPr>
            <a:r>
              <a:rPr lang="en-US" sz="1200" dirty="0">
                <a:solidFill>
                  <a:schemeClr val="tx1">
                    <a:lumMod val="85000"/>
                    <a:lumOff val="15000"/>
                  </a:schemeClr>
                </a:solidFill>
                <a:sym typeface="+mn-ea"/>
              </a:rPr>
              <a:t>Auto-GPT for Online Decision Making: Benchmarks and Additional Opinions</a:t>
            </a:r>
            <a:endParaRPr lang="en-US" sz="1200" dirty="0">
              <a:solidFill>
                <a:schemeClr val="tx1">
                  <a:lumMod val="85000"/>
                  <a:lumOff val="15000"/>
                </a:schemeClr>
              </a:solidFill>
            </a:endParaRPr>
          </a:p>
          <a:p>
            <a:pPr>
              <a:defRPr/>
            </a:pPr>
            <a:endParaRPr lang="en-US" altLang="zh-CN"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243518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10EEE-DDB6-B965-6E11-0D5ADC5699A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CBCB96-F45F-E119-8500-5E746DB2C8FA}"/>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Auto-GPT</a:t>
            </a:r>
            <a:r>
              <a:rPr lang="zh-CN" altLang="en-US" sz="3600" dirty="0">
                <a:latin typeface="等线" panose="02010600030101010101" pitchFamily="2" charset="-122"/>
                <a:ea typeface="等线" panose="02010600030101010101" pitchFamily="2" charset="-122"/>
                <a:cs typeface="Arial Hebrew" charset="-79"/>
              </a:rPr>
              <a:t>：外部专家模型为智能体带来收益</a:t>
            </a:r>
            <a:endParaRPr lang="zh-CN" altLang="en-US" dirty="0">
              <a:latin typeface="DengXian" charset="-122"/>
              <a:ea typeface="DengXian" charset="-122"/>
            </a:endParaRPr>
          </a:p>
        </p:txBody>
      </p:sp>
      <p:cxnSp>
        <p:nvCxnSpPr>
          <p:cNvPr id="3" name="Straight Connector 15">
            <a:extLst>
              <a:ext uri="{FF2B5EF4-FFF2-40B4-BE49-F238E27FC236}">
                <a16:creationId xmlns:a16="http://schemas.microsoft.com/office/drawing/2014/main" id="{98A86880-9BA3-4889-9939-2678DD328A0C}"/>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7">
            <a:extLst>
              <a:ext uri="{FF2B5EF4-FFF2-40B4-BE49-F238E27FC236}">
                <a16:creationId xmlns:a16="http://schemas.microsoft.com/office/drawing/2014/main" id="{94E1DB79-DB9F-D21E-BBEE-4DF7FB6F11F9}"/>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2430818F-B928-9839-33AF-835DFE970AE4}"/>
              </a:ext>
            </a:extLst>
          </p:cNvPr>
          <p:cNvSpPr txBox="1">
            <a:spLocks/>
          </p:cNvSpPr>
          <p:nvPr/>
        </p:nvSpPr>
        <p:spPr>
          <a:xfrm>
            <a:off x="715680" y="1301803"/>
            <a:ext cx="10515600" cy="4351338"/>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charset="0"/>
                <a:ea typeface="宋体" panose="02010600030101010101" pitchFamily="2" charset="-122"/>
                <a:cs typeface="Times New Roman" panose="02020603050405020304" charset="0"/>
              </a:rPr>
              <a:t>GPT4+</a:t>
            </a:r>
            <a:r>
              <a:rPr lang="zh-CN" altLang="en-US">
                <a:latin typeface="Times New Roman" panose="02020603050405020304" charset="0"/>
                <a:ea typeface="宋体" panose="02010600030101010101" pitchFamily="2" charset="-122"/>
                <a:cs typeface="Times New Roman" panose="02020603050405020304" charset="0"/>
              </a:rPr>
              <a:t>外部专用模型（</a:t>
            </a:r>
            <a:r>
              <a:rPr lang="en-US" altLang="zh-CN">
                <a:latin typeface="Times New Roman" panose="02020603050405020304" charset="0"/>
                <a:ea typeface="宋体" panose="02010600030101010101" pitchFamily="2" charset="-122"/>
                <a:cs typeface="Times New Roman" panose="02020603050405020304" charset="0"/>
              </a:rPr>
              <a:t>IL</a:t>
            </a:r>
            <a:r>
              <a:rPr lang="zh-CN" altLang="en-US">
                <a:latin typeface="Times New Roman" panose="02020603050405020304" charset="0"/>
                <a:ea typeface="宋体" panose="02010600030101010101" pitchFamily="2" charset="-122"/>
                <a:cs typeface="Times New Roman" panose="02020603050405020304" charset="0"/>
              </a:rPr>
              <a:t>）取得了最好的性能</a:t>
            </a:r>
            <a:endParaRPr lang="en-US" altLang="zh-CN">
              <a:latin typeface="Times New Roman" panose="02020603050405020304" charset="0"/>
              <a:ea typeface="宋体" panose="02010600030101010101" pitchFamily="2" charset="-122"/>
              <a:cs typeface="Times New Roman" panose="02020603050405020304" charset="0"/>
            </a:endParaRPr>
          </a:p>
          <a:p>
            <a:r>
              <a:rPr lang="zh-CN" altLang="en-US">
                <a:latin typeface="Times New Roman" panose="02020603050405020304" charset="0"/>
                <a:ea typeface="宋体" panose="02010600030101010101" pitchFamily="2" charset="-122"/>
                <a:cs typeface="Times New Roman" panose="02020603050405020304" charset="0"/>
              </a:rPr>
              <a:t>大模型的理解</a:t>
            </a:r>
            <a:r>
              <a:rPr lang="en-US" altLang="zh-CN">
                <a:latin typeface="Times New Roman" panose="02020603050405020304" charset="0"/>
                <a:ea typeface="宋体" panose="02010600030101010101" pitchFamily="2" charset="-122"/>
                <a:cs typeface="Times New Roman" panose="02020603050405020304" charset="0"/>
              </a:rPr>
              <a:t>+</a:t>
            </a:r>
            <a:r>
              <a:rPr lang="zh-CN" altLang="en-US">
                <a:latin typeface="Times New Roman" panose="02020603050405020304" charset="0"/>
                <a:ea typeface="宋体" panose="02010600030101010101" pitchFamily="2" charset="-122"/>
                <a:cs typeface="Times New Roman" panose="02020603050405020304" charset="0"/>
              </a:rPr>
              <a:t>规划，配合专有业务能力</a:t>
            </a:r>
            <a:endParaRPr lang="zh-CN" altLang="en-US" dirty="0">
              <a:latin typeface="Times New Roman" panose="02020603050405020304" charset="0"/>
              <a:ea typeface="宋体" panose="02010600030101010101" pitchFamily="2" charset="-122"/>
              <a:cs typeface="Times New Roman" panose="02020603050405020304" charset="0"/>
            </a:endParaRPr>
          </a:p>
        </p:txBody>
      </p:sp>
      <p:pic>
        <p:nvPicPr>
          <p:cNvPr id="6" name="图片 5">
            <a:extLst>
              <a:ext uri="{FF2B5EF4-FFF2-40B4-BE49-F238E27FC236}">
                <a16:creationId xmlns:a16="http://schemas.microsoft.com/office/drawing/2014/main" id="{80A04A45-8565-A2E5-F9C5-26D4DF107ADE}"/>
              </a:ext>
            </a:extLst>
          </p:cNvPr>
          <p:cNvPicPr>
            <a:picLocks noChangeAspect="1"/>
          </p:cNvPicPr>
          <p:nvPr>
            <p:custDataLst>
              <p:tags r:id="rId1"/>
            </p:custDataLst>
          </p:nvPr>
        </p:nvPicPr>
        <p:blipFill>
          <a:blip r:embed="rId6"/>
          <a:stretch>
            <a:fillRect/>
          </a:stretch>
        </p:blipFill>
        <p:spPr>
          <a:xfrm>
            <a:off x="896323" y="2544990"/>
            <a:ext cx="4501515" cy="3582670"/>
          </a:xfrm>
          <a:prstGeom prst="rect">
            <a:avLst/>
          </a:prstGeom>
        </p:spPr>
      </p:pic>
      <p:pic>
        <p:nvPicPr>
          <p:cNvPr id="7" name="图片 6">
            <a:extLst>
              <a:ext uri="{FF2B5EF4-FFF2-40B4-BE49-F238E27FC236}">
                <a16:creationId xmlns:a16="http://schemas.microsoft.com/office/drawing/2014/main" id="{3CE045CA-DE40-9126-F849-11829D4CB261}"/>
              </a:ext>
            </a:extLst>
          </p:cNvPr>
          <p:cNvPicPr>
            <a:picLocks noChangeAspect="1"/>
          </p:cNvPicPr>
          <p:nvPr>
            <p:custDataLst>
              <p:tags r:id="rId2"/>
            </p:custDataLst>
          </p:nvPr>
        </p:nvPicPr>
        <p:blipFill>
          <a:blip r:embed="rId7"/>
          <a:stretch>
            <a:fillRect/>
          </a:stretch>
        </p:blipFill>
        <p:spPr>
          <a:xfrm>
            <a:off x="5891077" y="3017833"/>
            <a:ext cx="5140960" cy="3094355"/>
          </a:xfrm>
          <a:prstGeom prst="rect">
            <a:avLst/>
          </a:prstGeom>
        </p:spPr>
      </p:pic>
      <p:sp>
        <p:nvSpPr>
          <p:cNvPr id="8" name="圆角矩形 7">
            <a:extLst>
              <a:ext uri="{FF2B5EF4-FFF2-40B4-BE49-F238E27FC236}">
                <a16:creationId xmlns:a16="http://schemas.microsoft.com/office/drawing/2014/main" id="{E7F3AA16-2002-9CEB-8175-C42640DFCA90}"/>
              </a:ext>
            </a:extLst>
          </p:cNvPr>
          <p:cNvSpPr/>
          <p:nvPr/>
        </p:nvSpPr>
        <p:spPr>
          <a:xfrm>
            <a:off x="735033" y="5085218"/>
            <a:ext cx="9803765" cy="70739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9345AA1-9F13-B829-B8EF-8C875193F7BB}"/>
              </a:ext>
            </a:extLst>
          </p:cNvPr>
          <p:cNvSpPr/>
          <p:nvPr>
            <p:custDataLst>
              <p:tags r:id="rId3"/>
            </p:custDataLst>
          </p:nvPr>
        </p:nvSpPr>
        <p:spPr>
          <a:xfrm>
            <a:off x="715680" y="6397625"/>
            <a:ext cx="9557471" cy="460375"/>
          </a:xfrm>
          <a:prstGeom prst="rect">
            <a:avLst/>
          </a:prstGeom>
        </p:spPr>
        <p:txBody>
          <a:bodyPr wrap="square">
            <a:spAutoFit/>
          </a:bodyPr>
          <a:lstStyle/>
          <a:p>
            <a:pPr>
              <a:defRPr/>
            </a:pPr>
            <a:r>
              <a:rPr lang="en-US" sz="1200" dirty="0">
                <a:solidFill>
                  <a:schemeClr val="tx1">
                    <a:lumMod val="85000"/>
                    <a:lumOff val="15000"/>
                  </a:schemeClr>
                </a:solidFill>
                <a:sym typeface="+mn-ea"/>
              </a:rPr>
              <a:t>Auto-GPT for Online Decision Making: Benchmarks and Additional Opinions</a:t>
            </a:r>
            <a:endParaRPr lang="en-US" sz="1200" dirty="0">
              <a:solidFill>
                <a:schemeClr val="tx1">
                  <a:lumMod val="85000"/>
                  <a:lumOff val="15000"/>
                </a:schemeClr>
              </a:solidFill>
            </a:endParaRPr>
          </a:p>
          <a:p>
            <a:pPr>
              <a:defRPr/>
            </a:pPr>
            <a:endParaRPr lang="en-US" altLang="zh-CN"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1121873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096C9-A65E-702A-270C-EB981B7B9FE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143E317-1A3B-4BA3-9FB1-25D3F43D354E}"/>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Auto-GPT</a:t>
            </a:r>
            <a:r>
              <a:rPr lang="zh-CN" altLang="en-US" sz="3600" dirty="0">
                <a:latin typeface="等线" panose="02010600030101010101" pitchFamily="2" charset="-122"/>
                <a:ea typeface="等线" panose="02010600030101010101" pitchFamily="2" charset="-122"/>
                <a:cs typeface="Arial Hebrew" charset="-79"/>
              </a:rPr>
              <a:t> 示例</a:t>
            </a:r>
            <a:endParaRPr lang="zh-CN" altLang="en-US" dirty="0">
              <a:latin typeface="DengXian" charset="-122"/>
              <a:ea typeface="DengXian" charset="-122"/>
            </a:endParaRPr>
          </a:p>
        </p:txBody>
      </p:sp>
      <p:pic>
        <p:nvPicPr>
          <p:cNvPr id="5" name="图片 4">
            <a:extLst>
              <a:ext uri="{FF2B5EF4-FFF2-40B4-BE49-F238E27FC236}">
                <a16:creationId xmlns:a16="http://schemas.microsoft.com/office/drawing/2014/main" id="{42532DE6-AFA5-E62D-7137-7B0F065C334C}"/>
              </a:ext>
            </a:extLst>
          </p:cNvPr>
          <p:cNvPicPr>
            <a:picLocks noChangeAspect="1"/>
          </p:cNvPicPr>
          <p:nvPr/>
        </p:nvPicPr>
        <p:blipFill>
          <a:blip r:embed="rId3"/>
          <a:stretch>
            <a:fillRect/>
          </a:stretch>
        </p:blipFill>
        <p:spPr>
          <a:xfrm>
            <a:off x="677215" y="1497633"/>
            <a:ext cx="10546254" cy="3074368"/>
          </a:xfrm>
          <a:prstGeom prst="rect">
            <a:avLst/>
          </a:prstGeom>
        </p:spPr>
      </p:pic>
    </p:spTree>
    <p:extLst>
      <p:ext uri="{BB962C8B-B14F-4D97-AF65-F5344CB8AC3E}">
        <p14:creationId xmlns:p14="http://schemas.microsoft.com/office/powerpoint/2010/main" val="2342859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63C25-FD8D-EC04-6532-A93B3EF9302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FCD00CF-3709-2C7F-5E73-D619364F89C7}"/>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Auto-GPT</a:t>
            </a:r>
            <a:r>
              <a:rPr lang="zh-CN" altLang="en-US" sz="3600" dirty="0">
                <a:latin typeface="等线" panose="02010600030101010101" pitchFamily="2" charset="-122"/>
                <a:ea typeface="等线" panose="02010600030101010101" pitchFamily="2" charset="-122"/>
                <a:cs typeface="Arial Hebrew" charset="-79"/>
              </a:rPr>
              <a:t> 示例</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3D5EC1FE-3E46-29DB-B80B-0C9D715DB615}"/>
              </a:ext>
            </a:extLst>
          </p:cNvPr>
          <p:cNvPicPr>
            <a:picLocks noChangeAspect="1"/>
          </p:cNvPicPr>
          <p:nvPr/>
        </p:nvPicPr>
        <p:blipFill>
          <a:blip r:embed="rId3"/>
          <a:stretch>
            <a:fillRect/>
          </a:stretch>
        </p:blipFill>
        <p:spPr>
          <a:xfrm>
            <a:off x="1796010" y="1364624"/>
            <a:ext cx="8599979" cy="5280874"/>
          </a:xfrm>
          <a:prstGeom prst="rect">
            <a:avLst/>
          </a:prstGeom>
        </p:spPr>
      </p:pic>
    </p:spTree>
    <p:extLst>
      <p:ext uri="{BB962C8B-B14F-4D97-AF65-F5344CB8AC3E}">
        <p14:creationId xmlns:p14="http://schemas.microsoft.com/office/powerpoint/2010/main" val="40773414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1E11C-2D58-C5D6-363E-E2F88D2BA15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1B9C9F-8E63-8B9D-D61F-EB35070EE180}"/>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Auto-GPT</a:t>
            </a:r>
            <a:r>
              <a:rPr lang="zh-CN" altLang="en-US" sz="3600" dirty="0">
                <a:latin typeface="等线" panose="02010600030101010101" pitchFamily="2" charset="-122"/>
                <a:ea typeface="等线" panose="02010600030101010101" pitchFamily="2" charset="-122"/>
                <a:cs typeface="Arial Hebrew" charset="-79"/>
              </a:rPr>
              <a:t> 示例</a:t>
            </a:r>
            <a:endParaRPr lang="zh-CN" altLang="en-US" dirty="0">
              <a:latin typeface="DengXian" charset="-122"/>
              <a:ea typeface="DengXian" charset="-122"/>
            </a:endParaRPr>
          </a:p>
        </p:txBody>
      </p:sp>
      <p:pic>
        <p:nvPicPr>
          <p:cNvPr id="4" name="图片 3">
            <a:extLst>
              <a:ext uri="{FF2B5EF4-FFF2-40B4-BE49-F238E27FC236}">
                <a16:creationId xmlns:a16="http://schemas.microsoft.com/office/drawing/2014/main" id="{1CCE97E2-5754-16A9-A859-F0B255049237}"/>
              </a:ext>
            </a:extLst>
          </p:cNvPr>
          <p:cNvPicPr>
            <a:picLocks noChangeAspect="1"/>
          </p:cNvPicPr>
          <p:nvPr/>
        </p:nvPicPr>
        <p:blipFill>
          <a:blip r:embed="rId3"/>
          <a:stretch>
            <a:fillRect/>
          </a:stretch>
        </p:blipFill>
        <p:spPr>
          <a:xfrm>
            <a:off x="1972077" y="1215275"/>
            <a:ext cx="8247845" cy="5545617"/>
          </a:xfrm>
          <a:prstGeom prst="rect">
            <a:avLst/>
          </a:prstGeom>
        </p:spPr>
      </p:pic>
    </p:spTree>
    <p:extLst>
      <p:ext uri="{BB962C8B-B14F-4D97-AF65-F5344CB8AC3E}">
        <p14:creationId xmlns:p14="http://schemas.microsoft.com/office/powerpoint/2010/main" val="37568347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E601-973A-6B92-97B6-CCDBBEC7229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FA699F0-67EB-A247-624D-DA4711D28F1B}"/>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Auto-GPT</a:t>
            </a:r>
            <a:r>
              <a:rPr lang="zh-CN" altLang="en-US" sz="3600" dirty="0">
                <a:latin typeface="等线" panose="02010600030101010101" pitchFamily="2" charset="-122"/>
                <a:ea typeface="等线" panose="02010600030101010101" pitchFamily="2" charset="-122"/>
                <a:cs typeface="Arial Hebrew" charset="-79"/>
              </a:rPr>
              <a:t> 示例</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BC075A35-7600-C7A1-A5A4-F647F8777BA5}"/>
              </a:ext>
            </a:extLst>
          </p:cNvPr>
          <p:cNvPicPr>
            <a:picLocks noChangeAspect="1"/>
          </p:cNvPicPr>
          <p:nvPr/>
        </p:nvPicPr>
        <p:blipFill>
          <a:blip r:embed="rId3"/>
          <a:stretch>
            <a:fillRect/>
          </a:stretch>
        </p:blipFill>
        <p:spPr>
          <a:xfrm>
            <a:off x="270456" y="1486919"/>
            <a:ext cx="6569298" cy="5093233"/>
          </a:xfrm>
          <a:prstGeom prst="rect">
            <a:avLst/>
          </a:prstGeom>
        </p:spPr>
      </p:pic>
      <p:pic>
        <p:nvPicPr>
          <p:cNvPr id="5" name="图片 4">
            <a:extLst>
              <a:ext uri="{FF2B5EF4-FFF2-40B4-BE49-F238E27FC236}">
                <a16:creationId xmlns:a16="http://schemas.microsoft.com/office/drawing/2014/main" id="{54F55C01-5873-BDAF-A6D7-6B0198B64C4A}"/>
              </a:ext>
            </a:extLst>
          </p:cNvPr>
          <p:cNvPicPr>
            <a:picLocks noChangeAspect="1"/>
          </p:cNvPicPr>
          <p:nvPr/>
        </p:nvPicPr>
        <p:blipFill>
          <a:blip r:embed="rId4"/>
          <a:stretch>
            <a:fillRect/>
          </a:stretch>
        </p:blipFill>
        <p:spPr>
          <a:xfrm>
            <a:off x="6839754" y="1733691"/>
            <a:ext cx="5397321" cy="4599687"/>
          </a:xfrm>
          <a:prstGeom prst="rect">
            <a:avLst/>
          </a:prstGeom>
        </p:spPr>
      </p:pic>
    </p:spTree>
    <p:extLst>
      <p:ext uri="{BB962C8B-B14F-4D97-AF65-F5344CB8AC3E}">
        <p14:creationId xmlns:p14="http://schemas.microsoft.com/office/powerpoint/2010/main" val="16398416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DF8C5-7EFA-B715-CC12-8585A43C535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B114BA-2717-475A-FBFC-C06A646FE9FF}"/>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Generative Agents: </a:t>
            </a:r>
            <a:r>
              <a:rPr lang="en-US" altLang="zh-CN" sz="3600" dirty="0" err="1">
                <a:latin typeface="等线" panose="02010600030101010101" pitchFamily="2" charset="-122"/>
                <a:ea typeface="等线" panose="02010600030101010101" pitchFamily="2" charset="-122"/>
                <a:cs typeface="Arial Hebrew" charset="-79"/>
              </a:rPr>
              <a:t>更强大智能体和交互</a:t>
            </a:r>
            <a:endParaRPr lang="zh-CN" altLang="en-US" dirty="0">
              <a:latin typeface="DengXian" charset="-122"/>
              <a:ea typeface="DengXian" charset="-122"/>
            </a:endParaRPr>
          </a:p>
        </p:txBody>
      </p:sp>
      <p:sp>
        <p:nvSpPr>
          <p:cNvPr id="3" name="Rectangle 13">
            <a:extLst>
              <a:ext uri="{FF2B5EF4-FFF2-40B4-BE49-F238E27FC236}">
                <a16:creationId xmlns:a16="http://schemas.microsoft.com/office/drawing/2014/main" id="{B4F48425-001D-97E3-4004-07635FFD9080}"/>
              </a:ext>
            </a:extLst>
          </p:cNvPr>
          <p:cNvSpPr>
            <a:spLocks noGrp="1" noRot="1" noChangeAspect="1" noMove="1" noResize="1" noEditPoints="1" noAdjustHandles="1" noChangeArrowheads="1" noChangeShapeType="1" noTextEdit="1"/>
          </p:cNvSpPr>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15">
            <a:extLst>
              <a:ext uri="{FF2B5EF4-FFF2-40B4-BE49-F238E27FC236}">
                <a16:creationId xmlns:a16="http://schemas.microsoft.com/office/drawing/2014/main" id="{3C0F7175-F843-4467-4B95-7A55415F20DE}"/>
              </a:ext>
            </a:extLst>
          </p:cNvPr>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17">
            <a:extLst>
              <a:ext uri="{FF2B5EF4-FFF2-40B4-BE49-F238E27FC236}">
                <a16:creationId xmlns:a16="http://schemas.microsoft.com/office/drawing/2014/main" id="{4BE575A6-F9C3-0EE3-E135-28C64B9D3774}"/>
              </a:ext>
            </a:extLst>
          </p:cNvPr>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内容占位符 3">
            <a:extLst>
              <a:ext uri="{FF2B5EF4-FFF2-40B4-BE49-F238E27FC236}">
                <a16:creationId xmlns:a16="http://schemas.microsoft.com/office/drawing/2014/main" id="{98170766-937B-F7D9-2836-69F75D166DCA}"/>
              </a:ext>
            </a:extLst>
          </p:cNvPr>
          <p:cNvSpPr txBox="1">
            <a:spLocks/>
          </p:cNvSpPr>
          <p:nvPr/>
        </p:nvSpPr>
        <p:spPr>
          <a:xfrm>
            <a:off x="838200" y="1616016"/>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Times New Roman" panose="02020603050405020304" charset="0"/>
                <a:ea typeface="宋体" panose="02010600030101010101" pitchFamily="2" charset="-122"/>
                <a:cs typeface="Times New Roman" panose="02020603050405020304" charset="0"/>
              </a:rPr>
              <a:t>在沙盒游戏中模拟</a:t>
            </a:r>
            <a:r>
              <a:rPr lang="en-US" altLang="zh-CN" sz="2400">
                <a:latin typeface="Times New Roman" panose="02020603050405020304" charset="0"/>
                <a:ea typeface="宋体" panose="02010600030101010101" pitchFamily="2" charset="-122"/>
                <a:cs typeface="Times New Roman" panose="02020603050405020304" charset="0"/>
              </a:rPr>
              <a:t>20</a:t>
            </a:r>
            <a:r>
              <a:rPr lang="zh-CN" altLang="en-US" sz="2400">
                <a:latin typeface="Times New Roman" panose="02020603050405020304" charset="0"/>
                <a:ea typeface="宋体" panose="02010600030101010101" pitchFamily="2" charset="-122"/>
                <a:cs typeface="Times New Roman" panose="02020603050405020304" charset="0"/>
              </a:rPr>
              <a:t>个智能体的交互行为</a:t>
            </a:r>
            <a:endParaRPr lang="en-US" altLang="zh-CN" sz="2400">
              <a:latin typeface="Times New Roman" panose="02020603050405020304" charset="0"/>
              <a:ea typeface="宋体" panose="02010600030101010101" pitchFamily="2" charset="-122"/>
              <a:cs typeface="Times New Roman" panose="02020603050405020304" charset="0"/>
            </a:endParaRPr>
          </a:p>
          <a:p>
            <a:pPr lvl="1"/>
            <a:r>
              <a:rPr lang="zh-CN" altLang="en-US">
                <a:latin typeface="Times New Roman" panose="02020603050405020304" charset="0"/>
                <a:ea typeface="宋体" panose="02010600030101010101" pitchFamily="2" charset="-122"/>
                <a:cs typeface="Times New Roman" panose="02020603050405020304" charset="0"/>
              </a:rPr>
              <a:t>保留了</a:t>
            </a:r>
            <a:r>
              <a:rPr lang="en-US" altLang="zh-CN">
                <a:latin typeface="Times New Roman" panose="02020603050405020304" charset="0"/>
                <a:ea typeface="宋体" panose="02010600030101010101" pitchFamily="2" charset="-122"/>
                <a:cs typeface="Times New Roman" panose="02020603050405020304" charset="0"/>
              </a:rPr>
              <a:t>Social</a:t>
            </a:r>
            <a:r>
              <a:rPr lang="zh-CN" altLang="en-US">
                <a:latin typeface="Times New Roman" panose="02020603050405020304" charset="0"/>
                <a:ea typeface="宋体" panose="02010600030101010101" pitchFamily="2" charset="-122"/>
                <a:cs typeface="Times New Roman" panose="02020603050405020304" charset="0"/>
              </a:rPr>
              <a:t> </a:t>
            </a:r>
            <a:r>
              <a:rPr lang="en-US" altLang="zh-CN">
                <a:latin typeface="Times New Roman" panose="02020603050405020304" charset="0"/>
                <a:ea typeface="宋体" panose="02010600030101010101" pitchFamily="2" charset="-122"/>
                <a:cs typeface="Times New Roman" panose="02020603050405020304" charset="0"/>
              </a:rPr>
              <a:t>Simulacra</a:t>
            </a:r>
            <a:r>
              <a:rPr lang="zh-CN" altLang="en-US">
                <a:latin typeface="Times New Roman" panose="02020603050405020304" charset="0"/>
                <a:ea typeface="宋体" panose="02010600030101010101" pitchFamily="2" charset="-122"/>
                <a:cs typeface="Times New Roman" panose="02020603050405020304" charset="0"/>
              </a:rPr>
              <a:t>中角色描述、交互生成、人为介入的功能；</a:t>
            </a:r>
            <a:endParaRPr lang="en-US" altLang="zh-CN">
              <a:latin typeface="Times New Roman" panose="02020603050405020304" charset="0"/>
              <a:ea typeface="宋体" panose="02010600030101010101" pitchFamily="2" charset="-122"/>
              <a:cs typeface="Times New Roman" panose="02020603050405020304" charset="0"/>
            </a:endParaRPr>
          </a:p>
          <a:p>
            <a:pPr lvl="1"/>
            <a:r>
              <a:rPr lang="zh-CN" altLang="en-US">
                <a:latin typeface="Times New Roman" panose="02020603050405020304" charset="0"/>
                <a:ea typeface="宋体" panose="02010600030101010101" pitchFamily="2" charset="-122"/>
                <a:cs typeface="Times New Roman" panose="02020603050405020304" charset="0"/>
              </a:rPr>
              <a:t>为智能体设计了完整的行为架构；</a:t>
            </a:r>
            <a:endParaRPr lang="en-US" altLang="zh-CN">
              <a:latin typeface="Times New Roman" panose="02020603050405020304" charset="0"/>
              <a:ea typeface="宋体" panose="02010600030101010101" pitchFamily="2" charset="-122"/>
              <a:cs typeface="Times New Roman" panose="02020603050405020304" charset="0"/>
            </a:endParaRPr>
          </a:p>
          <a:p>
            <a:pPr lvl="1"/>
            <a:r>
              <a:rPr lang="zh-CN" altLang="en-US">
                <a:latin typeface="Times New Roman" panose="02020603050405020304" charset="0"/>
                <a:ea typeface="宋体" panose="02010600030101010101" pitchFamily="2" charset="-122"/>
                <a:cs typeface="Times New Roman" panose="02020603050405020304" charset="0"/>
              </a:rPr>
              <a:t>加入了游戏场景下的环境互动；</a:t>
            </a:r>
            <a:endParaRPr lang="en-US" altLang="zh-CN">
              <a:latin typeface="Times New Roman" panose="02020603050405020304" charset="0"/>
              <a:ea typeface="宋体" panose="02010600030101010101" pitchFamily="2" charset="-122"/>
              <a:cs typeface="Times New Roman" panose="02020603050405020304" charset="0"/>
            </a:endParaRPr>
          </a:p>
          <a:p>
            <a:pPr lvl="1"/>
            <a:endParaRPr lang="zh-CN" altLang="en-US" sz="2000" dirty="0">
              <a:latin typeface="Times New Roman" panose="02020603050405020304" charset="0"/>
              <a:ea typeface="宋体" panose="02010600030101010101" pitchFamily="2" charset="-122"/>
              <a:cs typeface="Times New Roman" panose="02020603050405020304" charset="0"/>
            </a:endParaRPr>
          </a:p>
        </p:txBody>
      </p:sp>
      <p:pic>
        <p:nvPicPr>
          <p:cNvPr id="7" name="图片 6">
            <a:extLst>
              <a:ext uri="{FF2B5EF4-FFF2-40B4-BE49-F238E27FC236}">
                <a16:creationId xmlns:a16="http://schemas.microsoft.com/office/drawing/2014/main" id="{DC5C5BA1-1DFD-9E1C-9815-1D09AD99C91A}"/>
              </a:ext>
            </a:extLst>
          </p:cNvPr>
          <p:cNvPicPr>
            <a:picLocks noChangeAspect="1"/>
          </p:cNvPicPr>
          <p:nvPr/>
        </p:nvPicPr>
        <p:blipFill>
          <a:blip r:embed="rId3"/>
          <a:stretch>
            <a:fillRect/>
          </a:stretch>
        </p:blipFill>
        <p:spPr>
          <a:xfrm>
            <a:off x="4746570" y="3129575"/>
            <a:ext cx="6143182" cy="3569888"/>
          </a:xfrm>
          <a:prstGeom prst="rect">
            <a:avLst/>
          </a:prstGeom>
        </p:spPr>
      </p:pic>
      <p:sp>
        <p:nvSpPr>
          <p:cNvPr id="8" name="Title 1">
            <a:extLst>
              <a:ext uri="{FF2B5EF4-FFF2-40B4-BE49-F238E27FC236}">
                <a16:creationId xmlns:a16="http://schemas.microsoft.com/office/drawing/2014/main" id="{2DC79E8E-6F4C-D0FC-C5C2-CCCADC3D3881}"/>
              </a:ext>
            </a:extLst>
          </p:cNvPr>
          <p:cNvSpPr txBox="1"/>
          <p:nvPr/>
        </p:nvSpPr>
        <p:spPr>
          <a:xfrm>
            <a:off x="313973" y="6208298"/>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chemeClr val="tx1">
                    <a:lumMod val="85000"/>
                    <a:lumOff val="15000"/>
                  </a:schemeClr>
                </a:solidFill>
                <a:latin typeface="Times New Roman" panose="02020603050405020304" charset="0"/>
                <a:cs typeface="Times New Roman" panose="02020603050405020304" charset="0"/>
              </a:rPr>
              <a:t>Generative Agents: Interactive Simulacra of Human Behavior</a:t>
            </a:r>
            <a:endParaRPr lang="en-US" sz="1200" dirty="0">
              <a:solidFill>
                <a:schemeClr val="tx1">
                  <a:lumMod val="85000"/>
                  <a:lumOff val="15000"/>
                </a:schemeClr>
              </a:solidFill>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130213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D2305-96A1-5EE0-7760-76ADC52398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A1BA921-0999-BA9B-1A9A-E483B1A6D0C4}"/>
              </a:ext>
            </a:extLst>
          </p:cNvPr>
          <p:cNvSpPr>
            <a:spLocks noGrp="1"/>
          </p:cNvSpPr>
          <p:nvPr>
            <p:ph type="title"/>
          </p:nvPr>
        </p:nvSpPr>
        <p:spPr>
          <a:xfrm>
            <a:off x="417101" y="411933"/>
            <a:ext cx="11774899" cy="605851"/>
          </a:xfrm>
        </p:spPr>
        <p:txBody>
          <a:bodyPr/>
          <a:lstStyle/>
          <a:p>
            <a:r>
              <a:rPr lang="zh-CN" altLang="en-US" sz="3400" dirty="0">
                <a:latin typeface="DengXian" charset="-122"/>
                <a:ea typeface="DengXian" charset="-122"/>
              </a:rPr>
              <a:t>去哪里检索？</a:t>
            </a:r>
            <a:endParaRPr lang="en-US" altLang="zh-CN" sz="3400" dirty="0">
              <a:latin typeface="DengXian" charset="-122"/>
              <a:ea typeface="DengXian" charset="-122"/>
            </a:endParaRPr>
          </a:p>
        </p:txBody>
      </p:sp>
      <p:sp>
        <p:nvSpPr>
          <p:cNvPr id="3" name="内容占位符 2">
            <a:extLst>
              <a:ext uri="{FF2B5EF4-FFF2-40B4-BE49-F238E27FC236}">
                <a16:creationId xmlns:a16="http://schemas.microsoft.com/office/drawing/2014/main" id="{83BCBBE9-C8E4-7950-7E09-0CD2D4185608}"/>
              </a:ext>
            </a:extLst>
          </p:cNvPr>
          <p:cNvSpPr>
            <a:spLocks noGrp="1"/>
          </p:cNvSpPr>
          <p:nvPr>
            <p:ph sz="quarter" idx="10"/>
          </p:nvPr>
        </p:nvSpPr>
        <p:spPr>
          <a:xfrm>
            <a:off x="417101" y="1224270"/>
            <a:ext cx="11160786" cy="1241301"/>
          </a:xfrm>
        </p:spPr>
        <p:txBody>
          <a:bodyPr/>
          <a:lstStyle/>
          <a:p>
            <a:pPr>
              <a:lnSpc>
                <a:spcPct val="150000"/>
              </a:lnSpc>
            </a:pP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检索</a:t>
            </a:r>
            <a:r>
              <a:rPr kumimoji="1" lang="zh-CN" altLang="en-US" sz="2400" dirty="0">
                <a:solidFill>
                  <a:srgbClr val="FF0000"/>
                </a:solidFill>
                <a:latin typeface="Microsoft YaHei" panose="020B0503020204020204" pitchFamily="34" charset="-122"/>
                <a:ea typeface="Microsoft YaHei" panose="020B0503020204020204" pitchFamily="34" charset="-122"/>
              </a:rPr>
              <a:t>私域文档</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，例如各类 </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PDF</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PPT</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Word</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rPr>
              <a:t>Excel</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zh-CN" altLang="en-US" sz="2400" dirty="0">
                <a:solidFill>
                  <a:srgbClr val="FF0000"/>
                </a:solidFill>
                <a:latin typeface="Microsoft YaHei" panose="020B0503020204020204" pitchFamily="34" charset="-122"/>
                <a:ea typeface="Microsoft YaHei" panose="020B0503020204020204" pitchFamily="34" charset="-122"/>
              </a:rPr>
              <a:t>文档问答</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），可以让大模型可以利用</a:t>
            </a:r>
            <a:r>
              <a:rPr kumimoji="1" lang="zh-CN" altLang="en-US" sz="2400" b="0" dirty="0">
                <a:solidFill>
                  <a:srgbClr val="FF0000"/>
                </a:solidFill>
                <a:latin typeface="Microsoft YaHei" panose="020B0503020204020204" pitchFamily="34" charset="-122"/>
                <a:ea typeface="Microsoft YaHei" panose="020B0503020204020204" pitchFamily="34" charset="-122"/>
              </a:rPr>
              <a:t>私域文件</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，缓解</a:t>
            </a:r>
            <a:r>
              <a:rPr kumimoji="1" lang="zh-CN" altLang="en-US" sz="2400" dirty="0">
                <a:solidFill>
                  <a:srgbClr val="FF0000"/>
                </a:solidFill>
                <a:latin typeface="Microsoft YaHei" panose="020B0503020204020204" pitchFamily="34" charset="-122"/>
                <a:ea typeface="Microsoft YaHei" panose="020B0503020204020204" pitchFamily="34" charset="-122"/>
              </a:rPr>
              <a:t>模型自身知识不包括私域知识</a:t>
            </a:r>
            <a:r>
              <a:rPr kumimoji="1" lang="zh-CN" altLang="en-US" sz="2400" b="0" dirty="0">
                <a:solidFill>
                  <a:schemeClr val="accent5">
                    <a:lumMod val="50000"/>
                  </a:schemeClr>
                </a:solidFill>
                <a:latin typeface="Microsoft YaHei" panose="020B0503020204020204" pitchFamily="34" charset="-122"/>
                <a:ea typeface="Microsoft YaHei" panose="020B0503020204020204" pitchFamily="34" charset="-122"/>
              </a:rPr>
              <a:t>的缺点</a:t>
            </a:r>
            <a:endParaRPr kumimoji="1" lang="en-US" altLang="zh-CN" sz="2400" b="0" dirty="0">
              <a:solidFill>
                <a:schemeClr val="accent5">
                  <a:lumMod val="50000"/>
                </a:schemeClr>
              </a:solidFill>
              <a:latin typeface="Microsoft YaHei" panose="020B0503020204020204" pitchFamily="34" charset="-122"/>
              <a:ea typeface="Microsoft YaHei" panose="020B0503020204020204" pitchFamily="34" charset="-122"/>
            </a:endParaRPr>
          </a:p>
          <a:p>
            <a:pPr marL="0" indent="0">
              <a:lnSpc>
                <a:spcPct val="150000"/>
              </a:lnSpc>
              <a:buNone/>
            </a:pPr>
            <a:endParaRPr kumimoji="1" lang="zh-CN" altLang="en-US" dirty="0">
              <a:solidFill>
                <a:schemeClr val="accent5">
                  <a:lumMod val="50000"/>
                </a:schemeClr>
              </a:solidFill>
            </a:endParaRPr>
          </a:p>
          <a:p>
            <a:pPr marL="457189" lvl="1" indent="0">
              <a:buNone/>
            </a:pPr>
            <a:endParaRPr kumimoji="1" lang="en-US" altLang="zh-CN" dirty="0"/>
          </a:p>
          <a:p>
            <a:pPr marL="457189" lvl="1" indent="0">
              <a:buNone/>
            </a:pPr>
            <a:r>
              <a:rPr kumimoji="1" lang="zh-CN" altLang="en-US" dirty="0"/>
              <a:t>   </a:t>
            </a:r>
          </a:p>
        </p:txBody>
      </p:sp>
      <p:sp>
        <p:nvSpPr>
          <p:cNvPr id="7" name="文本框 6">
            <a:extLst>
              <a:ext uri="{FF2B5EF4-FFF2-40B4-BE49-F238E27FC236}">
                <a16:creationId xmlns:a16="http://schemas.microsoft.com/office/drawing/2014/main" id="{16C284D4-A20C-37C2-70B8-047D05413805}"/>
              </a:ext>
            </a:extLst>
          </p:cNvPr>
          <p:cNvSpPr txBox="1"/>
          <p:nvPr/>
        </p:nvSpPr>
        <p:spPr>
          <a:xfrm>
            <a:off x="4294211" y="3614422"/>
            <a:ext cx="1135247" cy="369332"/>
          </a:xfrm>
          <a:prstGeom prst="rect">
            <a:avLst/>
          </a:prstGeom>
          <a:noFill/>
        </p:spPr>
        <p:txBody>
          <a:bodyPr wrap="none" rtlCol="0">
            <a:spAutoFit/>
          </a:bodyPr>
          <a:lstStyle/>
          <a:p>
            <a:r>
              <a:rPr kumimoji="1" lang="en-US" altLang="zh-CN" b="1" dirty="0" err="1"/>
              <a:t>DeepSeek</a:t>
            </a:r>
            <a:endParaRPr kumimoji="1" lang="zh-CN" altLang="en-US" b="1" dirty="0"/>
          </a:p>
        </p:txBody>
      </p:sp>
      <p:sp>
        <p:nvSpPr>
          <p:cNvPr id="9" name="文本框 8">
            <a:extLst>
              <a:ext uri="{FF2B5EF4-FFF2-40B4-BE49-F238E27FC236}">
                <a16:creationId xmlns:a16="http://schemas.microsoft.com/office/drawing/2014/main" id="{F9D3AF28-328D-B6A1-45FF-81EC910D93FC}"/>
              </a:ext>
            </a:extLst>
          </p:cNvPr>
          <p:cNvSpPr txBox="1"/>
          <p:nvPr/>
        </p:nvSpPr>
        <p:spPr>
          <a:xfrm>
            <a:off x="4496600" y="5792058"/>
            <a:ext cx="730468" cy="369332"/>
          </a:xfrm>
          <a:prstGeom prst="rect">
            <a:avLst/>
          </a:prstGeom>
          <a:noFill/>
        </p:spPr>
        <p:txBody>
          <a:bodyPr wrap="square" rtlCol="0">
            <a:spAutoFit/>
          </a:bodyPr>
          <a:lstStyle/>
          <a:p>
            <a:r>
              <a:rPr kumimoji="1" lang="zh-CN" altLang="en-US" b="1" dirty="0"/>
              <a:t>豆包</a:t>
            </a:r>
          </a:p>
        </p:txBody>
      </p:sp>
      <p:sp>
        <p:nvSpPr>
          <p:cNvPr id="6" name="内容占位符 2">
            <a:extLst>
              <a:ext uri="{FF2B5EF4-FFF2-40B4-BE49-F238E27FC236}">
                <a16:creationId xmlns:a16="http://schemas.microsoft.com/office/drawing/2014/main" id="{BA46B966-C29D-6E41-F704-1C66BB2F00AF}"/>
              </a:ext>
            </a:extLst>
          </p:cNvPr>
          <p:cNvSpPr txBox="1">
            <a:spLocks/>
          </p:cNvSpPr>
          <p:nvPr/>
        </p:nvSpPr>
        <p:spPr>
          <a:xfrm>
            <a:off x="417101" y="2672057"/>
            <a:ext cx="3545300" cy="3774009"/>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利用检索器工具（例如 稀疏检索器 </a:t>
            </a:r>
            <a:r>
              <a:rPr kumimoji="1" lang="en-US" altLang="zh-CN" sz="2200" b="0" dirty="0">
                <a:solidFill>
                  <a:srgbClr val="FF0000"/>
                </a:solidFill>
                <a:latin typeface="Microsoft YaHei" panose="020B0503020204020204" pitchFamily="34" charset="-122"/>
                <a:ea typeface="Microsoft YaHei" panose="020B0503020204020204" pitchFamily="34" charset="-122"/>
              </a:rPr>
              <a:t>TF-IDF</a:t>
            </a: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，稠密检索器 </a:t>
            </a:r>
            <a:r>
              <a:rPr kumimoji="1" lang="en-US" altLang="zh-CN" sz="2200" b="0" dirty="0">
                <a:solidFill>
                  <a:srgbClr val="FF0000"/>
                </a:solidFill>
                <a:latin typeface="Microsoft YaHei" panose="020B0503020204020204" pitchFamily="34" charset="-122"/>
                <a:ea typeface="Microsoft YaHei" panose="020B0503020204020204" pitchFamily="34" charset="-122"/>
              </a:rPr>
              <a:t>DPR</a:t>
            </a: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a:t>
            </a:r>
            <a:r>
              <a:rPr kumimoji="1" lang="en-US" altLang="zh-CN" sz="2200" b="0" dirty="0">
                <a:solidFill>
                  <a:srgbClr val="FF0000"/>
                </a:solidFill>
                <a:latin typeface="Microsoft YaHei" panose="020B0503020204020204" pitchFamily="34" charset="-122"/>
                <a:ea typeface="Microsoft YaHei" panose="020B0503020204020204" pitchFamily="34" charset="-122"/>
              </a:rPr>
              <a:t>BGE</a:t>
            </a: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 等工具）</a:t>
            </a:r>
            <a:endParaRPr kumimoji="1" lang="en-US" altLang="zh-CN" sz="2200" b="0" dirty="0">
              <a:solidFill>
                <a:schemeClr val="accent5">
                  <a:lumMod val="50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200" b="0" dirty="0">
                <a:solidFill>
                  <a:schemeClr val="accent5">
                    <a:lumMod val="50000"/>
                  </a:schemeClr>
                </a:solidFill>
                <a:latin typeface="Microsoft YaHei" panose="020B0503020204020204" pitchFamily="34" charset="-122"/>
                <a:ea typeface="Microsoft YaHei" panose="020B0503020204020204" pitchFamily="34" charset="-122"/>
              </a:rPr>
              <a:t>结合文件解析、分块、处理等算法</a:t>
            </a:r>
            <a:endParaRPr kumimoji="1" lang="en-US" altLang="zh-CN" sz="2200" b="0" dirty="0">
              <a:solidFill>
                <a:schemeClr val="accent5">
                  <a:lumMod val="50000"/>
                </a:schemeClr>
              </a:solidFill>
              <a:latin typeface="Microsoft YaHei" panose="020B0503020204020204" pitchFamily="34" charset="-122"/>
              <a:ea typeface="Microsoft YaHei" panose="020B0503020204020204" pitchFamily="34" charset="-122"/>
            </a:endParaRPr>
          </a:p>
          <a:p>
            <a:pPr>
              <a:lnSpc>
                <a:spcPct val="150000"/>
              </a:lnSpc>
            </a:pPr>
            <a:endParaRPr kumimoji="1" lang="zh-CN" altLang="en-US" sz="2200" dirty="0"/>
          </a:p>
        </p:txBody>
      </p:sp>
      <p:pic>
        <p:nvPicPr>
          <p:cNvPr id="8" name="图片 7">
            <a:extLst>
              <a:ext uri="{FF2B5EF4-FFF2-40B4-BE49-F238E27FC236}">
                <a16:creationId xmlns:a16="http://schemas.microsoft.com/office/drawing/2014/main" id="{042DE494-2229-8E85-F528-2D610586B49E}"/>
              </a:ext>
            </a:extLst>
          </p:cNvPr>
          <p:cNvPicPr>
            <a:picLocks noChangeAspect="1"/>
          </p:cNvPicPr>
          <p:nvPr/>
        </p:nvPicPr>
        <p:blipFill>
          <a:blip r:embed="rId3"/>
          <a:stretch>
            <a:fillRect/>
          </a:stretch>
        </p:blipFill>
        <p:spPr>
          <a:xfrm>
            <a:off x="5349945" y="2672057"/>
            <a:ext cx="6523383" cy="2126824"/>
          </a:xfrm>
          <a:prstGeom prst="rect">
            <a:avLst/>
          </a:prstGeom>
        </p:spPr>
      </p:pic>
      <p:pic>
        <p:nvPicPr>
          <p:cNvPr id="10" name="图片 9">
            <a:extLst>
              <a:ext uri="{FF2B5EF4-FFF2-40B4-BE49-F238E27FC236}">
                <a16:creationId xmlns:a16="http://schemas.microsoft.com/office/drawing/2014/main" id="{6A0D944C-B823-6E3F-6A9D-D3A090B67297}"/>
              </a:ext>
            </a:extLst>
          </p:cNvPr>
          <p:cNvPicPr>
            <a:picLocks noChangeAspect="1"/>
          </p:cNvPicPr>
          <p:nvPr/>
        </p:nvPicPr>
        <p:blipFill>
          <a:blip r:embed="rId4"/>
          <a:stretch>
            <a:fillRect/>
          </a:stretch>
        </p:blipFill>
        <p:spPr>
          <a:xfrm>
            <a:off x="5349945" y="4774306"/>
            <a:ext cx="5824673" cy="2035504"/>
          </a:xfrm>
          <a:prstGeom prst="rect">
            <a:avLst/>
          </a:prstGeom>
        </p:spPr>
      </p:pic>
    </p:spTree>
    <p:extLst>
      <p:ext uri="{BB962C8B-B14F-4D97-AF65-F5344CB8AC3E}">
        <p14:creationId xmlns:p14="http://schemas.microsoft.com/office/powerpoint/2010/main" val="26366276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7A209-E741-B059-C7FB-FD84C6565E3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39F83D-2287-7CC1-CD16-CA056E2263E5}"/>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Generative Agents</a:t>
            </a:r>
            <a:r>
              <a:rPr lang="zh-CN" altLang="en-US" sz="3600" dirty="0">
                <a:latin typeface="等线" panose="02010600030101010101" pitchFamily="2" charset="-122"/>
                <a:ea typeface="等线" panose="02010600030101010101" pitchFamily="2" charset="-122"/>
                <a:cs typeface="Arial Hebrew" charset="-79"/>
              </a:rPr>
              <a:t>：生成式智能体行为架构</a:t>
            </a:r>
            <a:br>
              <a:rPr lang="zh-CN" altLang="en-US" sz="3600" dirty="0">
                <a:latin typeface="等线" panose="02010600030101010101" pitchFamily="2" charset="-122"/>
                <a:ea typeface="等线" panose="02010600030101010101" pitchFamily="2" charset="-122"/>
                <a:cs typeface="Arial Hebrew" charset="-79"/>
              </a:rPr>
            </a:br>
            <a:endParaRPr lang="zh-CN" altLang="en-US" dirty="0">
              <a:latin typeface="DengXian" charset="-122"/>
              <a:ea typeface="DengXian" charset="-122"/>
            </a:endParaRPr>
          </a:p>
        </p:txBody>
      </p:sp>
      <p:sp>
        <p:nvSpPr>
          <p:cNvPr id="3" name="内容占位符 3">
            <a:extLst>
              <a:ext uri="{FF2B5EF4-FFF2-40B4-BE49-F238E27FC236}">
                <a16:creationId xmlns:a16="http://schemas.microsoft.com/office/drawing/2014/main" id="{F50E1E08-2FCF-9C09-4458-CDEA370894C7}"/>
              </a:ext>
            </a:extLst>
          </p:cNvPr>
          <p:cNvSpPr txBox="1">
            <a:spLocks/>
          </p:cNvSpPr>
          <p:nvPr/>
        </p:nvSpPr>
        <p:spPr>
          <a:xfrm>
            <a:off x="838200" y="1825625"/>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宋体" panose="02010600030101010101" pitchFamily="2" charset="-122"/>
                <a:ea typeface="宋体" panose="02010600030101010101" pitchFamily="2" charset="-122"/>
                <a:cs typeface="Times New Roman" panose="02020603050405020304" charset="0"/>
              </a:rPr>
              <a:t>智能体的每次行动都要经过“感知、记忆流、检索、反思、计划、行动”</a:t>
            </a:r>
            <a:endParaRPr lang="en-US" altLang="zh-CN" dirty="0">
              <a:latin typeface="宋体" panose="02010600030101010101" pitchFamily="2" charset="-122"/>
              <a:ea typeface="宋体" panose="02010600030101010101" pitchFamily="2" charset="-122"/>
              <a:cs typeface="Times New Roman" panose="02020603050405020304" charset="0"/>
            </a:endParaRPr>
          </a:p>
        </p:txBody>
      </p:sp>
      <p:pic>
        <p:nvPicPr>
          <p:cNvPr id="4" name="图片 3">
            <a:extLst>
              <a:ext uri="{FF2B5EF4-FFF2-40B4-BE49-F238E27FC236}">
                <a16:creationId xmlns:a16="http://schemas.microsoft.com/office/drawing/2014/main" id="{97FA8F03-C38A-01C4-5C8D-56F72D4448A6}"/>
              </a:ext>
            </a:extLst>
          </p:cNvPr>
          <p:cNvPicPr>
            <a:picLocks noChangeAspect="1"/>
          </p:cNvPicPr>
          <p:nvPr/>
        </p:nvPicPr>
        <p:blipFill>
          <a:blip r:embed="rId3"/>
          <a:stretch>
            <a:fillRect/>
          </a:stretch>
        </p:blipFill>
        <p:spPr>
          <a:xfrm>
            <a:off x="1249951" y="2745312"/>
            <a:ext cx="9692097" cy="3431651"/>
          </a:xfrm>
          <a:prstGeom prst="rect">
            <a:avLst/>
          </a:prstGeom>
        </p:spPr>
      </p:pic>
    </p:spTree>
    <p:extLst>
      <p:ext uri="{BB962C8B-B14F-4D97-AF65-F5344CB8AC3E}">
        <p14:creationId xmlns:p14="http://schemas.microsoft.com/office/powerpoint/2010/main" val="3774781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A128E-628B-DCDA-FC66-D23A4ACF2F8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6E8C1AB-6ECF-5A36-F44C-CF4BA9288E1F}"/>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Generative Agents</a:t>
            </a:r>
            <a:r>
              <a:rPr lang="zh-CN" altLang="en-US" sz="3600" dirty="0">
                <a:latin typeface="等线" panose="02010600030101010101" pitchFamily="2" charset="-122"/>
                <a:ea typeface="等线" panose="02010600030101010101" pitchFamily="2" charset="-122"/>
                <a:cs typeface="Arial Hebrew" charset="-79"/>
              </a:rPr>
              <a:t>：记忆流及检索</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DC09ABC0-D3E7-9293-B828-7BFD4A0C5DFA}"/>
              </a:ext>
            </a:extLst>
          </p:cNvPr>
          <p:cNvPicPr>
            <a:picLocks noChangeAspect="1"/>
          </p:cNvPicPr>
          <p:nvPr/>
        </p:nvPicPr>
        <p:blipFill>
          <a:blip r:embed="rId3"/>
          <a:stretch>
            <a:fillRect/>
          </a:stretch>
        </p:blipFill>
        <p:spPr>
          <a:xfrm>
            <a:off x="2929318" y="2337186"/>
            <a:ext cx="8424482" cy="4407991"/>
          </a:xfrm>
          <a:prstGeom prst="rect">
            <a:avLst/>
          </a:prstGeom>
        </p:spPr>
      </p:pic>
      <p:sp>
        <p:nvSpPr>
          <p:cNvPr id="4" name="内容占位符 3">
            <a:extLst>
              <a:ext uri="{FF2B5EF4-FFF2-40B4-BE49-F238E27FC236}">
                <a16:creationId xmlns:a16="http://schemas.microsoft.com/office/drawing/2014/main" id="{18F6EC05-30F1-3153-7408-D82046A73318}"/>
              </a:ext>
            </a:extLst>
          </p:cNvPr>
          <p:cNvSpPr txBox="1">
            <a:spLocks/>
          </p:cNvSpPr>
          <p:nvPr/>
        </p:nvSpPr>
        <p:spPr>
          <a:xfrm>
            <a:off x="838200" y="1465010"/>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宋体" panose="02010600030101010101" pitchFamily="2" charset="-122"/>
                <a:ea typeface="宋体" panose="02010600030101010101" pitchFamily="2" charset="-122"/>
                <a:cs typeface="Times New Roman" panose="02020603050405020304" charset="0"/>
              </a:rPr>
              <a:t>记忆流保存了所有与智能体相关的历史信息；</a:t>
            </a:r>
            <a:endParaRPr lang="en-US" altLang="zh-CN" sz="2400">
              <a:latin typeface="宋体" panose="02010600030101010101" pitchFamily="2" charset="-122"/>
              <a:ea typeface="宋体" panose="02010600030101010101" pitchFamily="2" charset="-122"/>
              <a:cs typeface="Times New Roman" panose="02020603050405020304" charset="0"/>
            </a:endParaRPr>
          </a:p>
          <a:p>
            <a:r>
              <a:rPr lang="zh-CN" altLang="en-US" sz="2400">
                <a:latin typeface="宋体" panose="02010600030101010101" pitchFamily="2" charset="-122"/>
                <a:ea typeface="宋体" panose="02010600030101010101" pitchFamily="2" charset="-122"/>
                <a:cs typeface="Times New Roman" panose="02020603050405020304" charset="0"/>
              </a:rPr>
              <a:t>检索模型考虑时间性、重要性和相关性</a:t>
            </a:r>
            <a:endParaRPr lang="en-US" altLang="zh-CN" sz="2400" dirty="0">
              <a:latin typeface="宋体" panose="02010600030101010101" pitchFamily="2" charset="-122"/>
              <a:ea typeface="宋体" panose="02010600030101010101" pitchFamily="2" charset="-122"/>
              <a:cs typeface="Times New Roman" panose="02020603050405020304" charset="0"/>
            </a:endParaRPr>
          </a:p>
        </p:txBody>
      </p:sp>
    </p:spTree>
    <p:extLst>
      <p:ext uri="{BB962C8B-B14F-4D97-AF65-F5344CB8AC3E}">
        <p14:creationId xmlns:p14="http://schemas.microsoft.com/office/powerpoint/2010/main" val="14118101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D15F8-8C73-51AB-ADB7-6B076592D0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B4169A-8784-565E-A663-2821B0B250B1}"/>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Generative Agents: </a:t>
            </a:r>
            <a:r>
              <a:rPr lang="zh-CN" altLang="en-US" sz="3600" dirty="0">
                <a:latin typeface="等线" panose="02010600030101010101" pitchFamily="2" charset="-122"/>
                <a:ea typeface="等线" panose="02010600030101010101" pitchFamily="2" charset="-122"/>
                <a:cs typeface="Arial Hebrew" charset="-79"/>
              </a:rPr>
              <a:t>反思</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F3DE42F1-E45A-4405-352C-C171953BB333}"/>
              </a:ext>
            </a:extLst>
          </p:cNvPr>
          <p:cNvPicPr>
            <a:picLocks noChangeAspect="1"/>
          </p:cNvPicPr>
          <p:nvPr/>
        </p:nvPicPr>
        <p:blipFill>
          <a:blip r:embed="rId3"/>
          <a:stretch>
            <a:fillRect/>
          </a:stretch>
        </p:blipFill>
        <p:spPr>
          <a:xfrm>
            <a:off x="2651101" y="2871754"/>
            <a:ext cx="7410223" cy="3674791"/>
          </a:xfrm>
          <a:prstGeom prst="rect">
            <a:avLst/>
          </a:prstGeom>
        </p:spPr>
      </p:pic>
      <p:sp>
        <p:nvSpPr>
          <p:cNvPr id="4" name="内容占位符 3">
            <a:extLst>
              <a:ext uri="{FF2B5EF4-FFF2-40B4-BE49-F238E27FC236}">
                <a16:creationId xmlns:a16="http://schemas.microsoft.com/office/drawing/2014/main" id="{35DB2B89-8398-3824-BF1E-94AB8DAF39FA}"/>
              </a:ext>
            </a:extLst>
          </p:cNvPr>
          <p:cNvSpPr txBox="1">
            <a:spLocks/>
          </p:cNvSpPr>
          <p:nvPr/>
        </p:nvSpPr>
        <p:spPr>
          <a:xfrm>
            <a:off x="838200" y="1443444"/>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宋体" panose="02010600030101010101" pitchFamily="2" charset="-122"/>
                <a:ea typeface="宋体" panose="02010600030101010101" pitchFamily="2" charset="-122"/>
                <a:cs typeface="Times New Roman" panose="02020603050405020304" charset="0"/>
              </a:rPr>
              <a:t>反思是一种抽象层级的记忆；</a:t>
            </a:r>
            <a:endParaRPr lang="en-US" altLang="zh-CN" sz="2400">
              <a:latin typeface="宋体" panose="02010600030101010101" pitchFamily="2" charset="-122"/>
              <a:ea typeface="宋体" panose="02010600030101010101" pitchFamily="2" charset="-122"/>
              <a:cs typeface="Times New Roman" panose="02020603050405020304" charset="0"/>
            </a:endParaRPr>
          </a:p>
          <a:p>
            <a:r>
              <a:rPr lang="zh-CN" altLang="en-US" sz="2400">
                <a:latin typeface="宋体" panose="02010600030101010101" pitchFamily="2" charset="-122"/>
                <a:ea typeface="宋体" panose="02010600030101010101" pitchFamily="2" charset="-122"/>
                <a:cs typeface="Times New Roman" panose="02020603050405020304" charset="0"/>
              </a:rPr>
              <a:t>反思会在智能体行为的重要性分数累计超过阈值后发生；</a:t>
            </a:r>
            <a:endParaRPr lang="en-US" altLang="zh-CN" sz="2400">
              <a:latin typeface="宋体" panose="02010600030101010101" pitchFamily="2" charset="-122"/>
              <a:ea typeface="宋体" panose="02010600030101010101" pitchFamily="2" charset="-122"/>
              <a:cs typeface="Times New Roman" panose="02020603050405020304" charset="0"/>
            </a:endParaRPr>
          </a:p>
          <a:p>
            <a:r>
              <a:rPr lang="zh-CN" altLang="en-US" sz="2400">
                <a:latin typeface="宋体" panose="02010600030101010101" pitchFamily="2" charset="-122"/>
                <a:ea typeface="宋体" panose="02010600030101010101" pitchFamily="2" charset="-122"/>
                <a:cs typeface="Times New Roman" panose="02020603050405020304" charset="0"/>
              </a:rPr>
              <a:t>除了行为和状态，反思本身也可以进一步抽象和总结；</a:t>
            </a:r>
            <a:endParaRPr lang="en-US" altLang="zh-CN" sz="2400">
              <a:latin typeface="宋体" panose="02010600030101010101" pitchFamily="2" charset="-122"/>
              <a:ea typeface="宋体" panose="02010600030101010101" pitchFamily="2" charset="-122"/>
              <a:cs typeface="Times New Roman" panose="02020603050405020304" charset="0"/>
            </a:endParaRPr>
          </a:p>
          <a:p>
            <a:endParaRPr lang="en-US" altLang="zh-CN" sz="2400" dirty="0">
              <a:latin typeface="宋体" panose="02010600030101010101" pitchFamily="2" charset="-122"/>
              <a:ea typeface="宋体" panose="02010600030101010101" pitchFamily="2" charset="-122"/>
              <a:cs typeface="Times New Roman" panose="02020603050405020304" charset="0"/>
            </a:endParaRPr>
          </a:p>
        </p:txBody>
      </p:sp>
      <p:sp>
        <p:nvSpPr>
          <p:cNvPr id="5" name="Title 1">
            <a:extLst>
              <a:ext uri="{FF2B5EF4-FFF2-40B4-BE49-F238E27FC236}">
                <a16:creationId xmlns:a16="http://schemas.microsoft.com/office/drawing/2014/main" id="{62B82D6D-7331-5D9A-E25E-6EFAA3840127}"/>
              </a:ext>
            </a:extLst>
          </p:cNvPr>
          <p:cNvSpPr txBox="1"/>
          <p:nvPr/>
        </p:nvSpPr>
        <p:spPr>
          <a:xfrm>
            <a:off x="142875" y="6359601"/>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solidFill>
                  <a:schemeClr val="tx1">
                    <a:lumMod val="85000"/>
                    <a:lumOff val="15000"/>
                  </a:schemeClr>
                </a:solidFill>
                <a:latin typeface="Times New Roman" panose="02020603050405020304" charset="0"/>
                <a:cs typeface="Times New Roman" panose="02020603050405020304" charset="0"/>
              </a:rPr>
              <a:t>Generative Agents: Interactive Simulacra of Human Behavior</a:t>
            </a:r>
          </a:p>
        </p:txBody>
      </p:sp>
    </p:spTree>
    <p:extLst>
      <p:ext uri="{BB962C8B-B14F-4D97-AF65-F5344CB8AC3E}">
        <p14:creationId xmlns:p14="http://schemas.microsoft.com/office/powerpoint/2010/main" val="18173026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DE25E-1CE0-1F82-9F8B-F97AF066DBB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388D21F-33AC-EBE9-7CAA-CCCF53169550}"/>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Generative Agents</a:t>
            </a:r>
            <a:r>
              <a:rPr lang="zh-CN" altLang="en-US" sz="3600" dirty="0">
                <a:latin typeface="等线" panose="02010600030101010101" pitchFamily="2" charset="-122"/>
                <a:ea typeface="等线" panose="02010600030101010101" pitchFamily="2" charset="-122"/>
                <a:cs typeface="Arial Hebrew" charset="-79"/>
              </a:rPr>
              <a:t>：计划和响应</a:t>
            </a:r>
            <a:endParaRPr lang="zh-CN" altLang="en-US" dirty="0">
              <a:latin typeface="DengXian" charset="-122"/>
              <a:ea typeface="DengXian" charset="-122"/>
            </a:endParaRPr>
          </a:p>
        </p:txBody>
      </p:sp>
      <p:sp>
        <p:nvSpPr>
          <p:cNvPr id="3" name="内容占位符 3">
            <a:extLst>
              <a:ext uri="{FF2B5EF4-FFF2-40B4-BE49-F238E27FC236}">
                <a16:creationId xmlns:a16="http://schemas.microsoft.com/office/drawing/2014/main" id="{2440A65E-FB4E-60CF-914A-9D11CD2BFCDF}"/>
              </a:ext>
            </a:extLst>
          </p:cNvPr>
          <p:cNvSpPr txBox="1">
            <a:spLocks/>
          </p:cNvSpPr>
          <p:nvPr/>
        </p:nvSpPr>
        <p:spPr>
          <a:xfrm>
            <a:off x="838200" y="1418053"/>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宋体" panose="02010600030101010101" pitchFamily="2" charset="-122"/>
                <a:ea typeface="宋体" panose="02010600030101010101" pitchFamily="2" charset="-122"/>
                <a:cs typeface="Times New Roman" panose="02020603050405020304" charset="0"/>
              </a:rPr>
              <a:t>行动生成：采用了</a:t>
            </a:r>
            <a:r>
              <a:rPr lang="en-US" sz="2400">
                <a:latin typeface="宋体" panose="02010600030101010101" pitchFamily="2" charset="-122"/>
                <a:ea typeface="宋体" panose="02010600030101010101" pitchFamily="2" charset="-122"/>
                <a:cs typeface="Times New Roman" panose="02020603050405020304" charset="0"/>
              </a:rPr>
              <a:t>top-down</a:t>
            </a:r>
            <a:r>
              <a:rPr lang="zh-CN" altLang="en-US" sz="2400">
                <a:latin typeface="宋体" panose="02010600030101010101" pitchFamily="2" charset="-122"/>
                <a:ea typeface="宋体" panose="02010600030101010101" pitchFamily="2" charset="-122"/>
                <a:cs typeface="Times New Roman" panose="02020603050405020304" charset="0"/>
              </a:rPr>
              <a:t>策略，先规划</a:t>
            </a:r>
            <a:r>
              <a:rPr lang="en-US" sz="2400">
                <a:latin typeface="宋体" panose="02010600030101010101" pitchFamily="2" charset="-122"/>
                <a:ea typeface="宋体" panose="02010600030101010101" pitchFamily="2" charset="-122"/>
                <a:cs typeface="Times New Roman" panose="02020603050405020304" charset="0"/>
              </a:rPr>
              <a:t>long chunk -&gt; hourly plan -&gt; 5-15min-plan</a:t>
            </a:r>
            <a:endParaRPr lang="en-US" altLang="zh-CN" sz="2400">
              <a:latin typeface="宋体" panose="02010600030101010101" pitchFamily="2" charset="-122"/>
              <a:ea typeface="宋体" panose="02010600030101010101" pitchFamily="2" charset="-122"/>
              <a:cs typeface="Times New Roman" panose="02020603050405020304" charset="0"/>
            </a:endParaRPr>
          </a:p>
          <a:p>
            <a:r>
              <a:rPr lang="zh-CN" altLang="en-US" sz="2400">
                <a:latin typeface="宋体" panose="02010600030101010101" pitchFamily="2" charset="-122"/>
                <a:ea typeface="宋体" panose="02010600030101010101" pitchFamily="2" charset="-122"/>
                <a:cs typeface="Times New Roman" panose="02020603050405020304" charset="0"/>
              </a:rPr>
              <a:t>对话展开：检索相关记忆，和历史对话；</a:t>
            </a:r>
            <a:endParaRPr lang="en-US" altLang="zh-CN" sz="2400" dirty="0">
              <a:latin typeface="宋体" panose="02010600030101010101" pitchFamily="2" charset="-122"/>
              <a:ea typeface="宋体" panose="02010600030101010101" pitchFamily="2" charset="-122"/>
              <a:cs typeface="Times New Roman" panose="02020603050405020304" charset="0"/>
            </a:endParaRPr>
          </a:p>
        </p:txBody>
      </p:sp>
      <p:pic>
        <p:nvPicPr>
          <p:cNvPr id="4" name="图片 3">
            <a:extLst>
              <a:ext uri="{FF2B5EF4-FFF2-40B4-BE49-F238E27FC236}">
                <a16:creationId xmlns:a16="http://schemas.microsoft.com/office/drawing/2014/main" id="{D300CF21-C477-0E37-535F-0E12613DBB52}"/>
              </a:ext>
            </a:extLst>
          </p:cNvPr>
          <p:cNvPicPr>
            <a:picLocks noChangeAspect="1"/>
          </p:cNvPicPr>
          <p:nvPr/>
        </p:nvPicPr>
        <p:blipFill>
          <a:blip r:embed="rId3"/>
          <a:stretch>
            <a:fillRect/>
          </a:stretch>
        </p:blipFill>
        <p:spPr>
          <a:xfrm>
            <a:off x="272142" y="2967390"/>
            <a:ext cx="4278087" cy="3791940"/>
          </a:xfrm>
          <a:prstGeom prst="rect">
            <a:avLst/>
          </a:prstGeom>
        </p:spPr>
      </p:pic>
      <p:sp>
        <p:nvSpPr>
          <p:cNvPr id="5" name="矩形 4">
            <a:extLst>
              <a:ext uri="{FF2B5EF4-FFF2-40B4-BE49-F238E27FC236}">
                <a16:creationId xmlns:a16="http://schemas.microsoft.com/office/drawing/2014/main" id="{653F0E93-1988-DE2E-9FFC-349A0FCB2D4D}"/>
              </a:ext>
            </a:extLst>
          </p:cNvPr>
          <p:cNvSpPr/>
          <p:nvPr/>
        </p:nvSpPr>
        <p:spPr>
          <a:xfrm>
            <a:off x="272142" y="2971101"/>
            <a:ext cx="4332515" cy="256902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箭头连接符 5">
            <a:extLst>
              <a:ext uri="{FF2B5EF4-FFF2-40B4-BE49-F238E27FC236}">
                <a16:creationId xmlns:a16="http://schemas.microsoft.com/office/drawing/2014/main" id="{188198C3-F0D2-78F7-D3B9-FD96C524268D}"/>
              </a:ext>
            </a:extLst>
          </p:cNvPr>
          <p:cNvCxnSpPr/>
          <p:nvPr/>
        </p:nvCxnSpPr>
        <p:spPr>
          <a:xfrm>
            <a:off x="4620986" y="3353066"/>
            <a:ext cx="326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49B115E-075A-BE83-1030-2619942A38AC}"/>
              </a:ext>
            </a:extLst>
          </p:cNvPr>
          <p:cNvSpPr txBox="1"/>
          <p:nvPr/>
        </p:nvSpPr>
        <p:spPr>
          <a:xfrm>
            <a:off x="4920343" y="3039053"/>
            <a:ext cx="1687283" cy="646331"/>
          </a:xfrm>
          <a:prstGeom prst="rect">
            <a:avLst/>
          </a:prstGeom>
          <a:noFill/>
          <a:ln>
            <a:solidFill>
              <a:schemeClr val="accent1"/>
            </a:solidFill>
          </a:ln>
        </p:spPr>
        <p:txBody>
          <a:bodyPr wrap="square" rtlCol="0">
            <a:spAutoFit/>
          </a:bodyPr>
          <a:lstStyle/>
          <a:p>
            <a:r>
              <a:rPr kumimoji="1" lang="zh-CN" altLang="en-US" dirty="0"/>
              <a:t>角色描述与</a:t>
            </a:r>
            <a:endParaRPr kumimoji="1" lang="en-US" altLang="zh-CN" dirty="0"/>
          </a:p>
          <a:p>
            <a:r>
              <a:rPr kumimoji="1" lang="zh-CN" altLang="en-US" dirty="0"/>
              <a:t>检索事件主题</a:t>
            </a:r>
          </a:p>
        </p:txBody>
      </p:sp>
      <p:sp>
        <p:nvSpPr>
          <p:cNvPr id="8" name="矩形 7">
            <a:extLst>
              <a:ext uri="{FF2B5EF4-FFF2-40B4-BE49-F238E27FC236}">
                <a16:creationId xmlns:a16="http://schemas.microsoft.com/office/drawing/2014/main" id="{3C9FB18E-1145-384E-6B5C-41C013082723}"/>
              </a:ext>
            </a:extLst>
          </p:cNvPr>
          <p:cNvSpPr/>
          <p:nvPr/>
        </p:nvSpPr>
        <p:spPr>
          <a:xfrm>
            <a:off x="272142" y="5588429"/>
            <a:ext cx="4332515" cy="10652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FDBC92A6-7663-CF65-B1F2-43400C75CF52}"/>
              </a:ext>
            </a:extLst>
          </p:cNvPr>
          <p:cNvCxnSpPr/>
          <p:nvPr/>
        </p:nvCxnSpPr>
        <p:spPr>
          <a:xfrm>
            <a:off x="4620986" y="5686350"/>
            <a:ext cx="326572"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a:extLst>
              <a:ext uri="{FF2B5EF4-FFF2-40B4-BE49-F238E27FC236}">
                <a16:creationId xmlns:a16="http://schemas.microsoft.com/office/drawing/2014/main" id="{08BA7B8B-6CE6-F450-D5A8-2E8B78B7A13B}"/>
              </a:ext>
            </a:extLst>
          </p:cNvPr>
          <p:cNvSpPr txBox="1"/>
          <p:nvPr/>
        </p:nvSpPr>
        <p:spPr>
          <a:xfrm>
            <a:off x="4865915" y="5501684"/>
            <a:ext cx="204182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kumimoji="1" lang="zh-CN" altLang="en-US" dirty="0"/>
              <a:t>按时间步生成计划</a:t>
            </a:r>
          </a:p>
        </p:txBody>
      </p:sp>
      <p:pic>
        <p:nvPicPr>
          <p:cNvPr id="11" name="图片 10">
            <a:extLst>
              <a:ext uri="{FF2B5EF4-FFF2-40B4-BE49-F238E27FC236}">
                <a16:creationId xmlns:a16="http://schemas.microsoft.com/office/drawing/2014/main" id="{4E362C6C-B6DB-6D45-9A46-AEBF3A5BE273}"/>
              </a:ext>
            </a:extLst>
          </p:cNvPr>
          <p:cNvPicPr>
            <a:picLocks noChangeAspect="1"/>
          </p:cNvPicPr>
          <p:nvPr/>
        </p:nvPicPr>
        <p:blipFill>
          <a:blip r:embed="rId4"/>
          <a:stretch>
            <a:fillRect/>
          </a:stretch>
        </p:blipFill>
        <p:spPr>
          <a:xfrm>
            <a:off x="7223422" y="2946583"/>
            <a:ext cx="4696436" cy="3791937"/>
          </a:xfrm>
          <a:prstGeom prst="rect">
            <a:avLst/>
          </a:prstGeom>
        </p:spPr>
      </p:pic>
      <p:sp>
        <p:nvSpPr>
          <p:cNvPr id="12" name="矩形 11">
            <a:extLst>
              <a:ext uri="{FF2B5EF4-FFF2-40B4-BE49-F238E27FC236}">
                <a16:creationId xmlns:a16="http://schemas.microsoft.com/office/drawing/2014/main" id="{22BC9ACC-AA16-E3F7-3BDB-881C60B105F0}"/>
              </a:ext>
            </a:extLst>
          </p:cNvPr>
          <p:cNvSpPr/>
          <p:nvPr/>
        </p:nvSpPr>
        <p:spPr>
          <a:xfrm>
            <a:off x="7288736" y="3973943"/>
            <a:ext cx="4631122" cy="174171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68013EAC-DBBC-A98E-22E9-E5BFCFB78EA8}"/>
              </a:ext>
            </a:extLst>
          </p:cNvPr>
          <p:cNvCxnSpPr/>
          <p:nvPr/>
        </p:nvCxnSpPr>
        <p:spPr>
          <a:xfrm flipH="1">
            <a:off x="6939643" y="4272758"/>
            <a:ext cx="349093"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85619C6-9C4B-39A6-C36F-2DA7185ED5FE}"/>
              </a:ext>
            </a:extLst>
          </p:cNvPr>
          <p:cNvSpPr txBox="1"/>
          <p:nvPr/>
        </p:nvSpPr>
        <p:spPr>
          <a:xfrm>
            <a:off x="5277602" y="4104210"/>
            <a:ext cx="1687283" cy="646331"/>
          </a:xfrm>
          <a:prstGeom prst="rect">
            <a:avLst/>
          </a:prstGeom>
          <a:noFill/>
          <a:ln>
            <a:solidFill>
              <a:schemeClr val="accent4"/>
            </a:solidFill>
          </a:ln>
        </p:spPr>
        <p:txBody>
          <a:bodyPr wrap="square" rtlCol="0">
            <a:spAutoFit/>
          </a:bodyPr>
          <a:lstStyle/>
          <a:p>
            <a:pPr algn="r"/>
            <a:r>
              <a:rPr kumimoji="1" lang="zh-CN" altLang="en-US" dirty="0"/>
              <a:t>相关智能体的记忆检索</a:t>
            </a:r>
          </a:p>
        </p:txBody>
      </p:sp>
      <p:sp>
        <p:nvSpPr>
          <p:cNvPr id="15" name="矩形 14">
            <a:extLst>
              <a:ext uri="{FF2B5EF4-FFF2-40B4-BE49-F238E27FC236}">
                <a16:creationId xmlns:a16="http://schemas.microsoft.com/office/drawing/2014/main" id="{11CEF91C-18CD-BE83-F4B3-715252ACC66F}"/>
              </a:ext>
            </a:extLst>
          </p:cNvPr>
          <p:cNvSpPr/>
          <p:nvPr/>
        </p:nvSpPr>
        <p:spPr>
          <a:xfrm>
            <a:off x="7291457" y="5775423"/>
            <a:ext cx="4631122" cy="95364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2A9B8FF7-0250-EA50-7A52-C9C9CBCB7419}"/>
              </a:ext>
            </a:extLst>
          </p:cNvPr>
          <p:cNvCxnSpPr/>
          <p:nvPr/>
        </p:nvCxnSpPr>
        <p:spPr>
          <a:xfrm flipH="1">
            <a:off x="6907736" y="6266707"/>
            <a:ext cx="34909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24A8545-7AF2-7285-EA73-0BEE83A3E1DC}"/>
              </a:ext>
            </a:extLst>
          </p:cNvPr>
          <p:cNvSpPr txBox="1"/>
          <p:nvPr/>
        </p:nvSpPr>
        <p:spPr>
          <a:xfrm>
            <a:off x="5789984" y="6077498"/>
            <a:ext cx="1115031" cy="369332"/>
          </a:xfrm>
          <a:prstGeom prst="rect">
            <a:avLst/>
          </a:prstGeom>
          <a:noFill/>
          <a:ln>
            <a:solidFill>
              <a:schemeClr val="accent6"/>
            </a:solidFill>
          </a:ln>
        </p:spPr>
        <p:txBody>
          <a:bodyPr wrap="square" rtlCol="0">
            <a:spAutoFit/>
          </a:bodyPr>
          <a:lstStyle/>
          <a:p>
            <a:pPr algn="ctr"/>
            <a:r>
              <a:rPr kumimoji="1" lang="zh-CN" altLang="en-US" dirty="0"/>
              <a:t>生成对话</a:t>
            </a:r>
          </a:p>
        </p:txBody>
      </p:sp>
    </p:spTree>
    <p:extLst>
      <p:ext uri="{BB962C8B-B14F-4D97-AF65-F5344CB8AC3E}">
        <p14:creationId xmlns:p14="http://schemas.microsoft.com/office/powerpoint/2010/main" val="32573760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90DDB-CB2C-237A-9B69-08F348A1E55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52F836C-CD1A-77EB-AF7A-B1EAFD0C600E}"/>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Generative Agents</a:t>
            </a:r>
            <a:r>
              <a:rPr lang="zh-CN" altLang="en-US" sz="3600" dirty="0">
                <a:latin typeface="等线" panose="02010600030101010101" pitchFamily="2" charset="-122"/>
                <a:ea typeface="等线" panose="02010600030101010101" pitchFamily="2" charset="-122"/>
                <a:cs typeface="Arial Hebrew" charset="-79"/>
              </a:rPr>
              <a:t>：行为案例</a:t>
            </a:r>
            <a:endParaRPr lang="zh-CN" altLang="en-US" dirty="0">
              <a:latin typeface="DengXian" charset="-122"/>
              <a:ea typeface="DengXian" charset="-122"/>
            </a:endParaRPr>
          </a:p>
        </p:txBody>
      </p:sp>
      <p:sp>
        <p:nvSpPr>
          <p:cNvPr id="3" name="Content Placeholder 4">
            <a:extLst>
              <a:ext uri="{FF2B5EF4-FFF2-40B4-BE49-F238E27FC236}">
                <a16:creationId xmlns:a16="http://schemas.microsoft.com/office/drawing/2014/main" id="{B5E28A09-2A7D-6211-D631-E8A891875230}"/>
              </a:ext>
            </a:extLst>
          </p:cNvPr>
          <p:cNvSpPr txBox="1">
            <a:spLocks/>
          </p:cNvSpPr>
          <p:nvPr/>
        </p:nvSpPr>
        <p:spPr>
          <a:xfrm>
            <a:off x="838200" y="1825625"/>
            <a:ext cx="10515600" cy="4858510"/>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E.g. Lin's Family: </a:t>
            </a:r>
          </a:p>
          <a:p>
            <a:r>
              <a:rPr lang="zh-CN" altLang="en-US"/>
              <a:t>早上儿子起床和老爸问好</a:t>
            </a:r>
            <a:r>
              <a:rPr lang="en-US" altLang="zh-CN"/>
              <a:t>-&gt;</a:t>
            </a:r>
          </a:p>
          <a:p>
            <a:r>
              <a:rPr lang="zh-CN" altLang="en-US"/>
              <a:t>老爸问他你今天干啥</a:t>
            </a:r>
            <a:r>
              <a:rPr lang="en-US" altLang="zh-CN"/>
              <a:t>-&gt;</a:t>
            </a:r>
          </a:p>
          <a:p>
            <a:r>
              <a:rPr lang="zh-CN" altLang="en-US"/>
              <a:t>儿子：我今天去学校作曲 </a:t>
            </a:r>
            <a:r>
              <a:rPr lang="en-US" altLang="zh-CN"/>
              <a:t>(</a:t>
            </a:r>
            <a:r>
              <a:rPr lang="en-US"/>
              <a:t>create plan)-&gt; </a:t>
            </a:r>
          </a:p>
          <a:p>
            <a:r>
              <a:rPr lang="zh-CN" altLang="en-US"/>
              <a:t>儿子离开学校 </a:t>
            </a:r>
            <a:r>
              <a:rPr lang="en-US" altLang="zh-CN"/>
              <a:t>(</a:t>
            </a:r>
            <a:r>
              <a:rPr lang="en-US"/>
              <a:t>execute) -&gt; </a:t>
            </a:r>
          </a:p>
          <a:p>
            <a:r>
              <a:rPr lang="zh-CN" altLang="en-US"/>
              <a:t>老妈起床，问老爸儿子今天干啥去了 </a:t>
            </a:r>
            <a:r>
              <a:rPr lang="en-US" altLang="zh-CN"/>
              <a:t>-&gt; </a:t>
            </a:r>
          </a:p>
          <a:p>
            <a:r>
              <a:rPr lang="zh-CN" altLang="en-US"/>
              <a:t>老爸回答儿子今天去学校作曲去了</a:t>
            </a:r>
            <a:r>
              <a:rPr lang="en-US" altLang="zh-CN"/>
              <a:t>(</a:t>
            </a:r>
            <a:r>
              <a:rPr lang="zh-CN" altLang="en-US"/>
              <a:t>根据之前的内容</a:t>
            </a:r>
            <a:r>
              <a:rPr lang="en-US"/>
              <a:t>react) -&gt; </a:t>
            </a:r>
          </a:p>
          <a:p>
            <a:r>
              <a:rPr lang="zh-CN" altLang="en-US"/>
              <a:t>夫妻两人进入夸夸状态：儿子真不错 </a:t>
            </a:r>
            <a:r>
              <a:rPr lang="en-US" altLang="zh-CN"/>
              <a:t>-&gt; </a:t>
            </a:r>
          </a:p>
          <a:p>
            <a:r>
              <a:rPr lang="zh-CN" altLang="en-US"/>
              <a:t>老妈去搞科研了，老爸去药店上班去了</a:t>
            </a:r>
          </a:p>
          <a:p>
            <a:endParaRPr lang="en-CN" dirty="0"/>
          </a:p>
        </p:txBody>
      </p:sp>
    </p:spTree>
    <p:extLst>
      <p:ext uri="{BB962C8B-B14F-4D97-AF65-F5344CB8AC3E}">
        <p14:creationId xmlns:p14="http://schemas.microsoft.com/office/powerpoint/2010/main" val="33745136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9B2F-7687-A349-C984-4F8BF6AF54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6D3CF25-061F-7C96-0A29-2F387042EA84}"/>
              </a:ext>
            </a:extLst>
          </p:cNvPr>
          <p:cNvSpPr>
            <a:spLocks noGrp="1"/>
          </p:cNvSpPr>
          <p:nvPr>
            <p:ph type="title"/>
          </p:nvPr>
        </p:nvSpPr>
        <p:spPr/>
        <p:txBody>
          <a:bodyPr/>
          <a:lstStyle/>
          <a:p>
            <a:r>
              <a:rPr lang="en-US" altLang="zh-CN" sz="3600" dirty="0">
                <a:latin typeface="等线" panose="02010600030101010101" pitchFamily="2" charset="-122"/>
                <a:ea typeface="等线" panose="02010600030101010101" pitchFamily="2" charset="-122"/>
                <a:cs typeface="Arial Hebrew" charset="-79"/>
              </a:rPr>
              <a:t>Generative Agents</a:t>
            </a:r>
            <a:r>
              <a:rPr lang="zh-CN" altLang="en-US" sz="3600" dirty="0">
                <a:latin typeface="等线" panose="02010600030101010101" pitchFamily="2" charset="-122"/>
                <a:ea typeface="等线" panose="02010600030101010101" pitchFamily="2" charset="-122"/>
                <a:cs typeface="Arial Hebrew" charset="-79"/>
              </a:rPr>
              <a:t>：涌现行为</a:t>
            </a:r>
            <a:endParaRPr lang="zh-CN" altLang="en-US" dirty="0">
              <a:latin typeface="DengXian" charset="-122"/>
              <a:ea typeface="DengXian" charset="-122"/>
            </a:endParaRPr>
          </a:p>
        </p:txBody>
      </p:sp>
      <p:sp>
        <p:nvSpPr>
          <p:cNvPr id="3" name="Content Placeholder 4">
            <a:extLst>
              <a:ext uri="{FF2B5EF4-FFF2-40B4-BE49-F238E27FC236}">
                <a16:creationId xmlns:a16="http://schemas.microsoft.com/office/drawing/2014/main" id="{50C3648D-C76A-5217-2173-4FD17CA11DA3}"/>
              </a:ext>
            </a:extLst>
          </p:cNvPr>
          <p:cNvSpPr txBox="1">
            <a:spLocks/>
          </p:cNvSpPr>
          <p:nvPr/>
        </p:nvSpPr>
        <p:spPr>
          <a:xfrm>
            <a:off x="838200" y="1645321"/>
            <a:ext cx="10515600" cy="4858510"/>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Information Diffusion：</a:t>
            </a:r>
            <a:r>
              <a:rPr lang="zh-CN" altLang="en-US"/>
              <a:t>信息传递 </a:t>
            </a:r>
            <a:r>
              <a:rPr lang="en-US" altLang="zh-CN"/>
              <a:t>-- </a:t>
            </a:r>
            <a:r>
              <a:rPr lang="en-US"/>
              <a:t>Agent</a:t>
            </a:r>
            <a:r>
              <a:rPr lang="zh-CN" altLang="en-US"/>
              <a:t>会传话：</a:t>
            </a:r>
            <a:r>
              <a:rPr lang="en-US"/>
              <a:t>Sam</a:t>
            </a:r>
            <a:r>
              <a:rPr lang="zh-CN" altLang="en-US"/>
              <a:t>和</a:t>
            </a:r>
            <a:r>
              <a:rPr lang="en-US"/>
              <a:t>Tom</a:t>
            </a:r>
            <a:r>
              <a:rPr lang="zh-CN" altLang="en-US"/>
              <a:t>说我要去竞选啦，转手</a:t>
            </a:r>
            <a:r>
              <a:rPr lang="en-US"/>
              <a:t>Tom</a:t>
            </a:r>
            <a:r>
              <a:rPr lang="zh-CN" altLang="en-US"/>
              <a:t>就和</a:t>
            </a:r>
            <a:r>
              <a:rPr lang="en-US"/>
              <a:t>John</a:t>
            </a:r>
            <a:r>
              <a:rPr lang="zh-CN" altLang="en-US"/>
              <a:t>说</a:t>
            </a:r>
            <a:r>
              <a:rPr lang="en-US"/>
              <a:t>Sam</a:t>
            </a:r>
            <a:r>
              <a:rPr lang="zh-CN" altLang="en-US"/>
              <a:t>要去竞选啦</a:t>
            </a:r>
            <a:endParaRPr lang="en-US" altLang="zh-CN"/>
          </a:p>
          <a:p>
            <a:endParaRPr lang="zh-CN" altLang="en-US"/>
          </a:p>
          <a:p>
            <a:r>
              <a:rPr lang="en-US"/>
              <a:t>Relationship memory：</a:t>
            </a:r>
            <a:r>
              <a:rPr lang="zh-CN" altLang="en-US"/>
              <a:t>初始社会关系中没有定义，但聊了之后就认识了，且下一次还能认识</a:t>
            </a:r>
            <a:endParaRPr lang="en-US" altLang="zh-CN"/>
          </a:p>
          <a:p>
            <a:endParaRPr lang="zh-CN" altLang="en-US"/>
          </a:p>
          <a:p>
            <a:r>
              <a:rPr lang="en-US"/>
              <a:t>Coordination</a:t>
            </a:r>
            <a:r>
              <a:rPr lang="zh-CN" altLang="en-US"/>
              <a:t>合作：</a:t>
            </a:r>
            <a:r>
              <a:rPr lang="en-US"/>
              <a:t>IR</a:t>
            </a:r>
            <a:r>
              <a:rPr lang="zh-CN" altLang="en-US"/>
              <a:t>想要举办情人节派对，</a:t>
            </a:r>
            <a:r>
              <a:rPr lang="en-US" altLang="zh-CN"/>
              <a:t>13</a:t>
            </a:r>
            <a:r>
              <a:rPr lang="zh-CN" altLang="en-US"/>
              <a:t>号好多小伙伴来帮忙布置</a:t>
            </a:r>
            <a:r>
              <a:rPr lang="en-US"/>
              <a:t>cafe/IR</a:t>
            </a:r>
            <a:r>
              <a:rPr lang="zh-CN" altLang="en-US"/>
              <a:t>邀请</a:t>
            </a:r>
            <a:r>
              <a:rPr lang="en-US"/>
              <a:t>X</a:t>
            </a:r>
            <a:r>
              <a:rPr lang="zh-CN" altLang="en-US"/>
              <a:t>来帮忙</a:t>
            </a:r>
            <a:r>
              <a:rPr lang="en-US" altLang="zh-CN"/>
              <a:t>/</a:t>
            </a:r>
            <a:r>
              <a:rPr lang="zh-CN" altLang="en-US"/>
              <a:t>各种邀请。大家</a:t>
            </a:r>
            <a:r>
              <a:rPr lang="en-US"/>
              <a:t>cafe</a:t>
            </a:r>
            <a:r>
              <a:rPr lang="zh-CN" altLang="en-US"/>
              <a:t>不见不散，第二天</a:t>
            </a:r>
            <a:r>
              <a:rPr lang="en-US" altLang="zh-CN"/>
              <a:t>5</a:t>
            </a:r>
            <a:r>
              <a:rPr lang="zh-CN" altLang="en-US"/>
              <a:t>个</a:t>
            </a:r>
            <a:r>
              <a:rPr lang="en-US"/>
              <a:t>agnet</a:t>
            </a:r>
            <a:r>
              <a:rPr lang="zh-CN" altLang="en-US"/>
              <a:t>来了</a:t>
            </a:r>
            <a:r>
              <a:rPr lang="en-US" altLang="zh-CN"/>
              <a:t>... </a:t>
            </a:r>
          </a:p>
          <a:p>
            <a:endParaRPr lang="en-CN" dirty="0"/>
          </a:p>
        </p:txBody>
      </p:sp>
    </p:spTree>
    <p:extLst>
      <p:ext uri="{BB962C8B-B14F-4D97-AF65-F5344CB8AC3E}">
        <p14:creationId xmlns:p14="http://schemas.microsoft.com/office/powerpoint/2010/main" val="12278478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6BFB6-8F36-961E-EF50-B43ACC729A0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F513D4-67D9-8C03-4380-33599D1E7EED}"/>
              </a:ext>
            </a:extLst>
          </p:cNvPr>
          <p:cNvSpPr>
            <a:spLocks noGrp="1"/>
          </p:cNvSpPr>
          <p:nvPr>
            <p:ph type="title"/>
          </p:nvPr>
        </p:nvSpPr>
        <p:spPr/>
        <p:txBody>
          <a:bodyPr/>
          <a:lstStyle/>
          <a:p>
            <a:r>
              <a:rPr lang="en-US" altLang="zh-CN" sz="3600" dirty="0" err="1">
                <a:latin typeface="+mn-ea"/>
                <a:ea typeface="+mn-ea"/>
                <a:cs typeface="Times New Roman" panose="02020603050405020304" charset="0"/>
              </a:rPr>
              <a:t>ChatDev</a:t>
            </a:r>
            <a:r>
              <a:rPr lang="en-US" altLang="zh-CN" sz="3600" dirty="0">
                <a:latin typeface="+mn-ea"/>
                <a:ea typeface="+mn-ea"/>
                <a:cs typeface="Times New Roman" panose="02020603050405020304" charset="0"/>
              </a:rPr>
              <a:t>:</a:t>
            </a:r>
            <a:r>
              <a:rPr lang="zh-CN" altLang="en-US" sz="3600" dirty="0">
                <a:latin typeface="+mn-ea"/>
                <a:ea typeface="+mn-ea"/>
                <a:cs typeface="Times New Roman" panose="02020603050405020304" charset="0"/>
              </a:rPr>
              <a:t> 基于对话驱动的多智能体程序开发</a:t>
            </a:r>
            <a:endParaRPr lang="zh-CN" altLang="en-US" dirty="0">
              <a:latin typeface="DengXian" charset="-122"/>
              <a:ea typeface="DengXian" charset="-122"/>
            </a:endParaRPr>
          </a:p>
        </p:txBody>
      </p:sp>
      <p:sp>
        <p:nvSpPr>
          <p:cNvPr id="4" name="内容占位符 3">
            <a:extLst>
              <a:ext uri="{FF2B5EF4-FFF2-40B4-BE49-F238E27FC236}">
                <a16:creationId xmlns:a16="http://schemas.microsoft.com/office/drawing/2014/main" id="{07124938-9D1A-9DF5-76F3-FAE8E57E7E65}"/>
              </a:ext>
            </a:extLst>
          </p:cNvPr>
          <p:cNvSpPr txBox="1">
            <a:spLocks/>
          </p:cNvSpPr>
          <p:nvPr/>
        </p:nvSpPr>
        <p:spPr>
          <a:xfrm>
            <a:off x="838200" y="1858220"/>
            <a:ext cx="4948921"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Times New Roman" panose="02020603050405020304" charset="0"/>
                <a:ea typeface="宋体" panose="02010600030101010101" pitchFamily="2" charset="-122"/>
                <a:cs typeface="Times New Roman" panose="02020603050405020304" charset="0"/>
              </a:rPr>
              <a:t>通过大语言模型驱动不同智能体扮演不同角色，协作完成程序设计、编写、测试等过程；</a:t>
            </a:r>
            <a:endParaRPr lang="en-US" altLang="zh-CN" sz="2400">
              <a:latin typeface="Times New Roman" panose="02020603050405020304" charset="0"/>
              <a:ea typeface="宋体" panose="02010600030101010101" pitchFamily="2" charset="-122"/>
              <a:cs typeface="Times New Roman" panose="02020603050405020304" charset="0"/>
            </a:endParaRPr>
          </a:p>
          <a:p>
            <a:endParaRPr lang="en-US" altLang="zh-CN" sz="2400">
              <a:latin typeface="Times New Roman" panose="02020603050405020304" charset="0"/>
              <a:ea typeface="宋体" panose="02010600030101010101" pitchFamily="2" charset="-122"/>
              <a:cs typeface="Times New Roman" panose="02020603050405020304" charset="0"/>
            </a:endParaRPr>
          </a:p>
          <a:p>
            <a:r>
              <a:rPr lang="en-US" altLang="zh-CN" sz="2400">
                <a:latin typeface="Times New Roman" panose="02020603050405020304" charset="0"/>
                <a:ea typeface="宋体" panose="02010600030101010101" pitchFamily="2" charset="-122"/>
                <a:cs typeface="Times New Roman" panose="02020603050405020304" charset="0"/>
              </a:rPr>
              <a:t>ChatDev</a:t>
            </a:r>
            <a:r>
              <a:rPr lang="zh-CN" altLang="en-US" sz="2400">
                <a:latin typeface="Times New Roman" panose="02020603050405020304" charset="0"/>
                <a:ea typeface="宋体" panose="02010600030101010101" pitchFamily="2" charset="-122"/>
                <a:cs typeface="Times New Roman" panose="02020603050405020304" charset="0"/>
              </a:rPr>
              <a:t>完全由智能体对话驱动，仅需设定任务需求即可完成一系列的复杂任务；</a:t>
            </a:r>
            <a:endParaRPr lang="en-US" altLang="zh-CN" sz="1600">
              <a:latin typeface="Times New Roman" panose="02020603050405020304" charset="0"/>
              <a:ea typeface="宋体" panose="02010600030101010101" pitchFamily="2" charset="-122"/>
              <a:cs typeface="Times New Roman" panose="02020603050405020304" charset="0"/>
            </a:endParaRPr>
          </a:p>
          <a:p>
            <a:endParaRPr lang="en-US" altLang="zh-CN" sz="2400" dirty="0">
              <a:latin typeface="Times New Roman" panose="02020603050405020304" charset="0"/>
              <a:ea typeface="宋体" panose="02010600030101010101" pitchFamily="2" charset="-122"/>
              <a:cs typeface="Times New Roman" panose="02020603050405020304" charset="0"/>
            </a:endParaRPr>
          </a:p>
        </p:txBody>
      </p:sp>
      <p:pic>
        <p:nvPicPr>
          <p:cNvPr id="5" name="图片 4">
            <a:extLst>
              <a:ext uri="{FF2B5EF4-FFF2-40B4-BE49-F238E27FC236}">
                <a16:creationId xmlns:a16="http://schemas.microsoft.com/office/drawing/2014/main" id="{F6FF617B-2470-1753-3F53-63B62145C64F}"/>
              </a:ext>
            </a:extLst>
          </p:cNvPr>
          <p:cNvPicPr>
            <a:picLocks noChangeAspect="1"/>
          </p:cNvPicPr>
          <p:nvPr/>
        </p:nvPicPr>
        <p:blipFill>
          <a:blip r:embed="rId3"/>
          <a:stretch>
            <a:fillRect/>
          </a:stretch>
        </p:blipFill>
        <p:spPr>
          <a:xfrm>
            <a:off x="5942205" y="1393279"/>
            <a:ext cx="6249795" cy="5464722"/>
          </a:xfrm>
          <a:prstGeom prst="rect">
            <a:avLst/>
          </a:prstGeom>
        </p:spPr>
      </p:pic>
      <p:sp>
        <p:nvSpPr>
          <p:cNvPr id="6" name="Title 1">
            <a:extLst>
              <a:ext uri="{FF2B5EF4-FFF2-40B4-BE49-F238E27FC236}">
                <a16:creationId xmlns:a16="http://schemas.microsoft.com/office/drawing/2014/main" id="{5A5A0180-A315-9F47-5E1A-7B2C0098D892}"/>
              </a:ext>
            </a:extLst>
          </p:cNvPr>
          <p:cNvSpPr txBox="1"/>
          <p:nvPr/>
        </p:nvSpPr>
        <p:spPr>
          <a:xfrm>
            <a:off x="77150" y="63020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200" dirty="0">
                <a:latin typeface="Times New Roman" panose="02020603050405020304" charset="0"/>
                <a:cs typeface="Times New Roman" panose="02020603050405020304" charset="0"/>
              </a:rPr>
              <a:t>Communicative Agents for Software Development, 2023</a:t>
            </a:r>
            <a:endParaRPr lang="en-US"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29515370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CD81E-13EC-CDBE-DBEB-56651B7DB5F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1F8E27-F03F-53E8-D6C1-4BC7D5D04F95}"/>
              </a:ext>
            </a:extLst>
          </p:cNvPr>
          <p:cNvSpPr>
            <a:spLocks noGrp="1"/>
          </p:cNvSpPr>
          <p:nvPr>
            <p:ph type="title"/>
          </p:nvPr>
        </p:nvSpPr>
        <p:spPr/>
        <p:txBody>
          <a:bodyPr/>
          <a:lstStyle/>
          <a:p>
            <a:r>
              <a:rPr lang="en-US" altLang="zh-CN" sz="3600" dirty="0" err="1">
                <a:latin typeface="+mn-ea"/>
                <a:ea typeface="+mn-ea"/>
                <a:cs typeface="Times New Roman" panose="02020603050405020304" charset="0"/>
              </a:rPr>
              <a:t>ChatDe</a:t>
            </a:r>
            <a:r>
              <a:rPr lang="en-US" altLang="zh-CN" sz="3600" dirty="0" err="1">
                <a:latin typeface="等线" panose="02010600030101010101" pitchFamily="2" charset="-122"/>
                <a:ea typeface="等线" panose="02010600030101010101" pitchFamily="2" charset="-122"/>
                <a:cs typeface="Arial Hebrew" charset="-79"/>
              </a:rPr>
              <a:t>v</a:t>
            </a:r>
            <a:r>
              <a:rPr lang="en-US" altLang="zh-CN" sz="3600" dirty="0">
                <a:latin typeface="等线" panose="02010600030101010101" pitchFamily="2" charset="-122"/>
                <a:ea typeface="等线" panose="02010600030101010101" pitchFamily="2" charset="-122"/>
                <a:cs typeface="Arial Hebrew" charset="-79"/>
              </a:rPr>
              <a:t>:</a:t>
            </a:r>
            <a:r>
              <a:rPr lang="zh-CN" altLang="en-US" sz="3600" dirty="0">
                <a:latin typeface="等线" panose="02010600030101010101" pitchFamily="2" charset="-122"/>
                <a:ea typeface="等线" panose="02010600030101010101" pitchFamily="2" charset="-122"/>
                <a:cs typeface="Arial Hebrew" charset="-79"/>
              </a:rPr>
              <a:t> </a:t>
            </a:r>
            <a:r>
              <a:rPr lang="zh-CN" altLang="en-US" sz="3600" dirty="0">
                <a:latin typeface="+mn-ea"/>
                <a:ea typeface="+mn-ea"/>
                <a:cs typeface="Times New Roman" panose="02020603050405020304" charset="0"/>
              </a:rPr>
              <a:t>基于对话驱动的多智能体程序开发</a:t>
            </a:r>
            <a:endParaRPr lang="zh-CN" altLang="en-US" dirty="0">
              <a:latin typeface="DengXian" charset="-122"/>
              <a:ea typeface="DengXian" charset="-122"/>
            </a:endParaRPr>
          </a:p>
        </p:txBody>
      </p:sp>
      <p:sp>
        <p:nvSpPr>
          <p:cNvPr id="3" name="内容占位符 3">
            <a:extLst>
              <a:ext uri="{FF2B5EF4-FFF2-40B4-BE49-F238E27FC236}">
                <a16:creationId xmlns:a16="http://schemas.microsoft.com/office/drawing/2014/main" id="{59331E6C-61FD-E67D-690B-8036B9BE4A95}"/>
              </a:ext>
            </a:extLst>
          </p:cNvPr>
          <p:cNvSpPr txBox="1">
            <a:spLocks/>
          </p:cNvSpPr>
          <p:nvPr/>
        </p:nvSpPr>
        <p:spPr>
          <a:xfrm>
            <a:off x="838200" y="1542589"/>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latin typeface="Times New Roman" panose="02020603050405020304" charset="0"/>
                <a:ea typeface="宋体" panose="02010600030101010101" pitchFamily="2" charset="-122"/>
                <a:cs typeface="Times New Roman" panose="02020603050405020304" charset="0"/>
              </a:rPr>
              <a:t>Chat</a:t>
            </a:r>
            <a:r>
              <a:rPr lang="zh-CN" altLang="en-US" sz="2400">
                <a:latin typeface="Times New Roman" panose="02020603050405020304" charset="0"/>
                <a:ea typeface="宋体" panose="02010600030101010101" pitchFamily="2" charset="-122"/>
                <a:cs typeface="Times New Roman" panose="02020603050405020304" charset="0"/>
              </a:rPr>
              <a:t> </a:t>
            </a:r>
            <a:r>
              <a:rPr lang="en-US" altLang="zh-CN" sz="2400">
                <a:latin typeface="Times New Roman" panose="02020603050405020304" charset="0"/>
                <a:ea typeface="宋体" panose="02010600030101010101" pitchFamily="2" charset="-122"/>
                <a:cs typeface="Times New Roman" panose="02020603050405020304" charset="0"/>
              </a:rPr>
              <a:t>Chain</a:t>
            </a:r>
            <a:endParaRPr lang="en-US" altLang="zh-CN" sz="1600">
              <a:latin typeface="Times New Roman" panose="02020603050405020304" charset="0"/>
              <a:ea typeface="宋体" panose="02010600030101010101" pitchFamily="2" charset="-122"/>
              <a:cs typeface="Times New Roman" panose="02020603050405020304" charset="0"/>
            </a:endParaRPr>
          </a:p>
          <a:p>
            <a:pPr lvl="1"/>
            <a:r>
              <a:rPr lang="zh-CN" altLang="en-US" sz="2000">
                <a:latin typeface="Times New Roman" panose="02020603050405020304" charset="0"/>
                <a:ea typeface="宋体" panose="02010600030101010101" pitchFamily="2" charset="-122"/>
                <a:cs typeface="Times New Roman" panose="02020603050405020304" charset="0"/>
              </a:rPr>
              <a:t>整个程序开发任务按阶段拆分为四部分：设计、编程、测试和文档编写；</a:t>
            </a:r>
            <a:endParaRPr lang="en-US" altLang="zh-CN" sz="2000">
              <a:latin typeface="Times New Roman" panose="02020603050405020304" charset="0"/>
              <a:ea typeface="宋体" panose="02010600030101010101" pitchFamily="2" charset="-122"/>
              <a:cs typeface="Times New Roman" panose="02020603050405020304" charset="0"/>
            </a:endParaRPr>
          </a:p>
          <a:p>
            <a:pPr lvl="1"/>
            <a:r>
              <a:rPr lang="zh-CN" altLang="en-US" sz="2000">
                <a:latin typeface="Times New Roman" panose="02020603050405020304" charset="0"/>
                <a:ea typeface="宋体" panose="02010600030101010101" pitchFamily="2" charset="-122"/>
                <a:cs typeface="Times New Roman" panose="02020603050405020304" charset="0"/>
              </a:rPr>
              <a:t>每个阶段都包含多个会话任务，在会话中，扮演指导者的智能体发布指令、引导对话以实现任务；扮演助理的智能体遵循指令、提供解决方案并参与可行性讨论；</a:t>
            </a:r>
            <a:endParaRPr lang="en-US" altLang="zh-CN" sz="2000">
              <a:latin typeface="Times New Roman" panose="02020603050405020304" charset="0"/>
              <a:ea typeface="宋体" panose="02010600030101010101" pitchFamily="2" charset="-122"/>
              <a:cs typeface="Times New Roman" panose="02020603050405020304" charset="0"/>
            </a:endParaRPr>
          </a:p>
          <a:p>
            <a:pPr lvl="1"/>
            <a:r>
              <a:rPr lang="zh-CN" altLang="en-US" sz="2000">
                <a:latin typeface="Times New Roman" panose="02020603050405020304" charset="0"/>
                <a:ea typeface="宋体" panose="02010600030101010101" pitchFamily="2" charset="-122"/>
                <a:cs typeface="Times New Roman" panose="02020603050405020304" charset="0"/>
              </a:rPr>
              <a:t>指导者与助理合作完成多轮对话，直到他们达成共识，并认为任务已经顺利完成。</a:t>
            </a:r>
            <a:endParaRPr lang="en-US" altLang="zh-CN" sz="2000" dirty="0">
              <a:latin typeface="Times New Roman" panose="02020603050405020304" charset="0"/>
              <a:ea typeface="宋体" panose="02010600030101010101" pitchFamily="2" charset="-122"/>
              <a:cs typeface="Times New Roman" panose="02020603050405020304" charset="0"/>
            </a:endParaRPr>
          </a:p>
        </p:txBody>
      </p:sp>
      <p:pic>
        <p:nvPicPr>
          <p:cNvPr id="4" name="图片 3">
            <a:extLst>
              <a:ext uri="{FF2B5EF4-FFF2-40B4-BE49-F238E27FC236}">
                <a16:creationId xmlns:a16="http://schemas.microsoft.com/office/drawing/2014/main" id="{A38013DA-D751-43D6-4F3A-C5A604EA8C98}"/>
              </a:ext>
            </a:extLst>
          </p:cNvPr>
          <p:cNvPicPr>
            <a:picLocks noChangeAspect="1"/>
          </p:cNvPicPr>
          <p:nvPr/>
        </p:nvPicPr>
        <p:blipFill>
          <a:blip r:embed="rId3"/>
          <a:stretch>
            <a:fillRect/>
          </a:stretch>
        </p:blipFill>
        <p:spPr>
          <a:xfrm>
            <a:off x="1430132" y="3429000"/>
            <a:ext cx="9331735" cy="3204130"/>
          </a:xfrm>
          <a:prstGeom prst="rect">
            <a:avLst/>
          </a:prstGeom>
        </p:spPr>
      </p:pic>
      <p:sp>
        <p:nvSpPr>
          <p:cNvPr id="5" name="Title 1">
            <a:extLst>
              <a:ext uri="{FF2B5EF4-FFF2-40B4-BE49-F238E27FC236}">
                <a16:creationId xmlns:a16="http://schemas.microsoft.com/office/drawing/2014/main" id="{D1261C51-4350-9697-9391-F3BE4322AB90}"/>
              </a:ext>
            </a:extLst>
          </p:cNvPr>
          <p:cNvSpPr txBox="1"/>
          <p:nvPr/>
        </p:nvSpPr>
        <p:spPr>
          <a:xfrm>
            <a:off x="77150" y="63020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200">
                <a:latin typeface="Times New Roman" panose="02020603050405020304" charset="0"/>
                <a:cs typeface="Times New Roman" panose="02020603050405020304" charset="0"/>
              </a:rPr>
              <a:t>Communicative Agents for Software Development</a:t>
            </a:r>
            <a:endParaRPr lang="en-US"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8945494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4617E-5375-27FC-76F8-2A2FF89522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B42742-E7DE-86CF-3782-EA496487FE0F}"/>
              </a:ext>
            </a:extLst>
          </p:cNvPr>
          <p:cNvSpPr>
            <a:spLocks noGrp="1"/>
          </p:cNvSpPr>
          <p:nvPr>
            <p:ph type="title"/>
          </p:nvPr>
        </p:nvSpPr>
        <p:spPr/>
        <p:txBody>
          <a:bodyPr/>
          <a:lstStyle/>
          <a:p>
            <a:r>
              <a:rPr lang="en-US" altLang="zh-CN" sz="3600" dirty="0" err="1">
                <a:latin typeface="+mn-ea"/>
                <a:ea typeface="+mn-ea"/>
                <a:cs typeface="Times New Roman" panose="02020603050405020304" charset="0"/>
              </a:rPr>
              <a:t>ChatDev</a:t>
            </a:r>
            <a:r>
              <a:rPr lang="en-US" altLang="zh-CN" sz="3600" dirty="0">
                <a:latin typeface="+mn-ea"/>
                <a:ea typeface="+mn-ea"/>
                <a:cs typeface="Times New Roman" panose="02020603050405020304" charset="0"/>
              </a:rPr>
              <a:t>:</a:t>
            </a:r>
            <a:r>
              <a:rPr lang="en-US" altLang="zh-CN" sz="3600" dirty="0">
                <a:latin typeface="等线" panose="02010600030101010101" pitchFamily="2" charset="-122"/>
                <a:ea typeface="等线" panose="02010600030101010101" pitchFamily="2" charset="-122"/>
                <a:cs typeface="Arial Hebrew" charset="-79"/>
              </a:rPr>
              <a:t> </a:t>
            </a:r>
            <a:r>
              <a:rPr lang="zh-CN" altLang="en-US" sz="3600" dirty="0">
                <a:latin typeface="+mn-ea"/>
                <a:ea typeface="+mn-ea"/>
                <a:cs typeface="Times New Roman" panose="02020603050405020304" charset="0"/>
              </a:rPr>
              <a:t>智能体行为框架</a:t>
            </a:r>
            <a:br>
              <a:rPr lang="en-US" altLang="zh-CN" sz="3600" dirty="0">
                <a:latin typeface="+mn-ea"/>
                <a:ea typeface="+mn-ea"/>
                <a:cs typeface="Times New Roman" panose="02020603050405020304" charset="0"/>
              </a:rPr>
            </a:br>
            <a:endParaRPr lang="zh-CN" altLang="en-US" dirty="0">
              <a:latin typeface="DengXian" charset="-122"/>
              <a:ea typeface="DengXian" charset="-122"/>
            </a:endParaRPr>
          </a:p>
        </p:txBody>
      </p:sp>
      <p:sp>
        <p:nvSpPr>
          <p:cNvPr id="3" name="内容占位符 3">
            <a:extLst>
              <a:ext uri="{FF2B5EF4-FFF2-40B4-BE49-F238E27FC236}">
                <a16:creationId xmlns:a16="http://schemas.microsoft.com/office/drawing/2014/main" id="{CEF9DC2B-5604-1631-582F-4B793655CFAF}"/>
              </a:ext>
            </a:extLst>
          </p:cNvPr>
          <p:cNvSpPr txBox="1">
            <a:spLocks/>
          </p:cNvSpPr>
          <p:nvPr/>
        </p:nvSpPr>
        <p:spPr>
          <a:xfrm>
            <a:off x="838200" y="1542589"/>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Times New Roman" panose="02020603050405020304" charset="0"/>
                <a:ea typeface="宋体" panose="02010600030101010101" pitchFamily="2" charset="-122"/>
                <a:cs typeface="Times New Roman" panose="02020603050405020304" charset="0"/>
              </a:rPr>
              <a:t>在每次会话任务中，智能体都需要结合角色描述、记忆流和反思三种机制，并在此基础上生成合适的回答；</a:t>
            </a:r>
            <a:endParaRPr lang="en-US" altLang="zh-CN" sz="2400">
              <a:latin typeface="Times New Roman" panose="02020603050405020304" charset="0"/>
              <a:ea typeface="宋体" panose="02010600030101010101" pitchFamily="2" charset="-122"/>
              <a:cs typeface="Times New Roman" panose="02020603050405020304" charset="0"/>
            </a:endParaRPr>
          </a:p>
          <a:p>
            <a:r>
              <a:rPr lang="zh-CN" altLang="en-US" sz="2400">
                <a:latin typeface="Times New Roman" panose="02020603050405020304" charset="0"/>
                <a:ea typeface="宋体" panose="02010600030101010101" pitchFamily="2" charset="-122"/>
                <a:cs typeface="Times New Roman" panose="02020603050405020304" charset="0"/>
              </a:rPr>
              <a:t>由此可见，</a:t>
            </a:r>
            <a:r>
              <a:rPr lang="en-US" altLang="zh-CN" sz="2400">
                <a:latin typeface="Times New Roman" panose="02020603050405020304" charset="0"/>
                <a:ea typeface="宋体" panose="02010600030101010101" pitchFamily="2" charset="-122"/>
                <a:cs typeface="Times New Roman" panose="02020603050405020304" charset="0"/>
              </a:rPr>
              <a:t>generative</a:t>
            </a:r>
            <a:r>
              <a:rPr lang="zh-CN" altLang="en-US" sz="2400">
                <a:latin typeface="Times New Roman" panose="02020603050405020304" charset="0"/>
                <a:ea typeface="宋体" panose="02010600030101010101" pitchFamily="2" charset="-122"/>
                <a:cs typeface="Times New Roman" panose="02020603050405020304" charset="0"/>
              </a:rPr>
              <a:t> </a:t>
            </a:r>
            <a:r>
              <a:rPr lang="en-US" altLang="zh-CN" sz="2400">
                <a:latin typeface="Times New Roman" panose="02020603050405020304" charset="0"/>
                <a:ea typeface="宋体" panose="02010600030101010101" pitchFamily="2" charset="-122"/>
                <a:cs typeface="Times New Roman" panose="02020603050405020304" charset="0"/>
              </a:rPr>
              <a:t>agents</a:t>
            </a:r>
            <a:r>
              <a:rPr lang="zh-CN" altLang="en-US" sz="2400">
                <a:latin typeface="Times New Roman" panose="02020603050405020304" charset="0"/>
                <a:ea typeface="宋体" panose="02010600030101010101" pitchFamily="2" charset="-122"/>
                <a:cs typeface="Times New Roman" panose="02020603050405020304" charset="0"/>
              </a:rPr>
              <a:t>提供了一种普适的多智能体互动行为框架；</a:t>
            </a:r>
            <a:endParaRPr lang="en-US" altLang="zh-CN" sz="2400" dirty="0">
              <a:latin typeface="Times New Roman" panose="02020603050405020304" charset="0"/>
              <a:ea typeface="宋体" panose="02010600030101010101" pitchFamily="2" charset="-122"/>
              <a:cs typeface="Times New Roman" panose="02020603050405020304" charset="0"/>
            </a:endParaRPr>
          </a:p>
        </p:txBody>
      </p:sp>
      <p:pic>
        <p:nvPicPr>
          <p:cNvPr id="4" name="图片 3">
            <a:extLst>
              <a:ext uri="{FF2B5EF4-FFF2-40B4-BE49-F238E27FC236}">
                <a16:creationId xmlns:a16="http://schemas.microsoft.com/office/drawing/2014/main" id="{075FAE4C-C891-2F90-56A2-7EB7825FE0B1}"/>
              </a:ext>
            </a:extLst>
          </p:cNvPr>
          <p:cNvPicPr>
            <a:picLocks noChangeAspect="1"/>
          </p:cNvPicPr>
          <p:nvPr/>
        </p:nvPicPr>
        <p:blipFill>
          <a:blip r:embed="rId3"/>
          <a:stretch>
            <a:fillRect/>
          </a:stretch>
        </p:blipFill>
        <p:spPr>
          <a:xfrm>
            <a:off x="1349827" y="2960916"/>
            <a:ext cx="9137509" cy="3281300"/>
          </a:xfrm>
          <a:prstGeom prst="rect">
            <a:avLst/>
          </a:prstGeom>
        </p:spPr>
      </p:pic>
      <p:sp>
        <p:nvSpPr>
          <p:cNvPr id="5" name="Title 1">
            <a:extLst>
              <a:ext uri="{FF2B5EF4-FFF2-40B4-BE49-F238E27FC236}">
                <a16:creationId xmlns:a16="http://schemas.microsoft.com/office/drawing/2014/main" id="{DD778A27-85D8-D6FE-A0DD-760922E81682}"/>
              </a:ext>
            </a:extLst>
          </p:cNvPr>
          <p:cNvSpPr txBox="1"/>
          <p:nvPr/>
        </p:nvSpPr>
        <p:spPr>
          <a:xfrm>
            <a:off x="77150" y="63020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200">
                <a:latin typeface="Times New Roman" panose="02020603050405020304" charset="0"/>
                <a:cs typeface="Times New Roman" panose="02020603050405020304" charset="0"/>
              </a:rPr>
              <a:t>Communicative Agents for Software Development</a:t>
            </a:r>
            <a:endParaRPr lang="en-US"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1015688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C7123-593B-037E-D453-D993EAE8385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A5E7DE-6D0B-3F15-118A-D4675A18A0C2}"/>
              </a:ext>
            </a:extLst>
          </p:cNvPr>
          <p:cNvSpPr>
            <a:spLocks noGrp="1"/>
          </p:cNvSpPr>
          <p:nvPr>
            <p:ph type="title"/>
          </p:nvPr>
        </p:nvSpPr>
        <p:spPr/>
        <p:txBody>
          <a:bodyPr/>
          <a:lstStyle/>
          <a:p>
            <a:r>
              <a:rPr lang="en-US" altLang="zh-CN" sz="3600" dirty="0" err="1">
                <a:latin typeface="+mn-ea"/>
                <a:ea typeface="+mn-ea"/>
                <a:cs typeface="Times New Roman" panose="02020603050405020304" charset="0"/>
              </a:rPr>
              <a:t>ChatDev</a:t>
            </a:r>
            <a:r>
              <a:rPr lang="zh-CN" altLang="en-US" sz="3600" dirty="0">
                <a:latin typeface="+mn-ea"/>
                <a:ea typeface="+mn-ea"/>
                <a:cs typeface="Times New Roman" panose="02020603050405020304" charset="0"/>
              </a:rPr>
              <a:t>：开发五子棋游戏任务中决定编程语言</a:t>
            </a:r>
            <a:endParaRPr lang="zh-CN" altLang="en-US" dirty="0">
              <a:latin typeface="DengXian" charset="-122"/>
              <a:ea typeface="DengXian" charset="-122"/>
            </a:endParaRPr>
          </a:p>
        </p:txBody>
      </p:sp>
      <p:sp>
        <p:nvSpPr>
          <p:cNvPr id="3" name="内容占位符 3">
            <a:extLst>
              <a:ext uri="{FF2B5EF4-FFF2-40B4-BE49-F238E27FC236}">
                <a16:creationId xmlns:a16="http://schemas.microsoft.com/office/drawing/2014/main" id="{87C31A73-F219-4627-CCCF-F7F6E61E6A3F}"/>
              </a:ext>
            </a:extLst>
          </p:cNvPr>
          <p:cNvSpPr txBox="1">
            <a:spLocks/>
          </p:cNvSpPr>
          <p:nvPr/>
        </p:nvSpPr>
        <p:spPr>
          <a:xfrm>
            <a:off x="838200" y="1542589"/>
            <a:ext cx="10515600" cy="4351338"/>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宋体" panose="02010600030101010101" pitchFamily="2" charset="-122"/>
                <a:ea typeface="宋体" panose="02010600030101010101" pitchFamily="2" charset="-122"/>
                <a:cs typeface="Times New Roman" panose="02020603050405020304" charset="0"/>
              </a:rPr>
              <a:t>两个智能体通过会话方式完成编程语言的决定；</a:t>
            </a:r>
            <a:endParaRPr lang="en-US" altLang="zh-CN" sz="2400">
              <a:latin typeface="宋体" panose="02010600030101010101" pitchFamily="2" charset="-122"/>
              <a:ea typeface="宋体" panose="02010600030101010101" pitchFamily="2" charset="-122"/>
              <a:cs typeface="Times New Roman" panose="02020603050405020304" charset="0"/>
            </a:endParaRPr>
          </a:p>
          <a:p>
            <a:r>
              <a:rPr lang="zh-CN" altLang="en-US" sz="2400">
                <a:latin typeface="宋体" panose="02010600030101010101" pitchFamily="2" charset="-122"/>
                <a:ea typeface="宋体" panose="02010600030101010101" pitchFamily="2" charset="-122"/>
                <a:cs typeface="Times New Roman" panose="02020603050405020304" charset="0"/>
              </a:rPr>
              <a:t>在会话过程中，</a:t>
            </a:r>
            <a:r>
              <a:rPr lang="zh-CN" altLang="en-US" sz="2400">
                <a:solidFill>
                  <a:schemeClr val="accent1">
                    <a:lumMod val="75000"/>
                  </a:schemeClr>
                </a:solidFill>
                <a:latin typeface="宋体" panose="02010600030101010101" pitchFamily="2" charset="-122"/>
                <a:ea typeface="宋体" panose="02010600030101010101" pitchFamily="2" charset="-122"/>
                <a:cs typeface="Times New Roman" panose="02020603050405020304" charset="0"/>
              </a:rPr>
              <a:t>角色描述</a:t>
            </a:r>
            <a:r>
              <a:rPr lang="zh-CN" altLang="en-US" sz="2400">
                <a:latin typeface="宋体" panose="02010600030101010101" pitchFamily="2" charset="-122"/>
                <a:ea typeface="宋体" panose="02010600030101010101" pitchFamily="2" charset="-122"/>
                <a:cs typeface="Times New Roman" panose="02020603050405020304" charset="0"/>
              </a:rPr>
              <a:t>、</a:t>
            </a:r>
            <a:r>
              <a:rPr lang="zh-CN" altLang="en-US" sz="2400">
                <a:solidFill>
                  <a:schemeClr val="accent2"/>
                </a:solidFill>
                <a:latin typeface="宋体" panose="02010600030101010101" pitchFamily="2" charset="-122"/>
                <a:ea typeface="宋体" panose="02010600030101010101" pitchFamily="2" charset="-122"/>
                <a:cs typeface="Times New Roman" panose="02020603050405020304" charset="0"/>
              </a:rPr>
              <a:t>记忆流</a:t>
            </a:r>
            <a:r>
              <a:rPr lang="zh-CN" altLang="en-US" sz="2400">
                <a:latin typeface="宋体" panose="02010600030101010101" pitchFamily="2" charset="-122"/>
                <a:ea typeface="宋体" panose="02010600030101010101" pitchFamily="2" charset="-122"/>
                <a:cs typeface="Times New Roman" panose="02020603050405020304" charset="0"/>
              </a:rPr>
              <a:t>和</a:t>
            </a:r>
            <a:r>
              <a:rPr lang="zh-CN" altLang="en-US" sz="2400">
                <a:solidFill>
                  <a:srgbClr val="FF0000"/>
                </a:solidFill>
                <a:latin typeface="宋体" panose="02010600030101010101" pitchFamily="2" charset="-122"/>
                <a:ea typeface="宋体" panose="02010600030101010101" pitchFamily="2" charset="-122"/>
                <a:cs typeface="Times New Roman" panose="02020603050405020304" charset="0"/>
              </a:rPr>
              <a:t>反思</a:t>
            </a:r>
            <a:r>
              <a:rPr lang="zh-CN" altLang="en-US" sz="2400">
                <a:latin typeface="宋体" panose="02010600030101010101" pitchFamily="2" charset="-122"/>
                <a:ea typeface="宋体" panose="02010600030101010101" pitchFamily="2" charset="-122"/>
                <a:cs typeface="Times New Roman" panose="02020603050405020304" charset="0"/>
              </a:rPr>
              <a:t>都得到了体现；</a:t>
            </a:r>
            <a:endParaRPr lang="en-US" altLang="zh-CN" sz="2400" dirty="0">
              <a:latin typeface="宋体" panose="02010600030101010101" pitchFamily="2" charset="-122"/>
              <a:ea typeface="宋体" panose="02010600030101010101" pitchFamily="2" charset="-122"/>
              <a:cs typeface="Times New Roman" panose="02020603050405020304" charset="0"/>
            </a:endParaRPr>
          </a:p>
        </p:txBody>
      </p:sp>
      <p:pic>
        <p:nvPicPr>
          <p:cNvPr id="4" name="图片 3">
            <a:extLst>
              <a:ext uri="{FF2B5EF4-FFF2-40B4-BE49-F238E27FC236}">
                <a16:creationId xmlns:a16="http://schemas.microsoft.com/office/drawing/2014/main" id="{30D7695C-9D8F-30FA-4E24-9C90CE14F3C1}"/>
              </a:ext>
            </a:extLst>
          </p:cNvPr>
          <p:cNvPicPr>
            <a:picLocks noChangeAspect="1"/>
          </p:cNvPicPr>
          <p:nvPr/>
        </p:nvPicPr>
        <p:blipFill>
          <a:blip r:embed="rId3"/>
          <a:stretch>
            <a:fillRect/>
          </a:stretch>
        </p:blipFill>
        <p:spPr>
          <a:xfrm>
            <a:off x="3301582" y="2579902"/>
            <a:ext cx="6654285" cy="4225471"/>
          </a:xfrm>
          <a:prstGeom prst="rect">
            <a:avLst/>
          </a:prstGeom>
        </p:spPr>
      </p:pic>
      <p:sp>
        <p:nvSpPr>
          <p:cNvPr id="5" name="矩形 4">
            <a:extLst>
              <a:ext uri="{FF2B5EF4-FFF2-40B4-BE49-F238E27FC236}">
                <a16:creationId xmlns:a16="http://schemas.microsoft.com/office/drawing/2014/main" id="{3A921575-37C3-715C-677A-F0C66A73A3D0}"/>
              </a:ext>
            </a:extLst>
          </p:cNvPr>
          <p:cNvSpPr/>
          <p:nvPr/>
        </p:nvSpPr>
        <p:spPr>
          <a:xfrm>
            <a:off x="3247153" y="2995373"/>
            <a:ext cx="6763142" cy="6749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箭头连接符 5">
            <a:extLst>
              <a:ext uri="{FF2B5EF4-FFF2-40B4-BE49-F238E27FC236}">
                <a16:creationId xmlns:a16="http://schemas.microsoft.com/office/drawing/2014/main" id="{2C75F0FB-9A9F-37CC-D543-6E606EB190C4}"/>
              </a:ext>
            </a:extLst>
          </p:cNvPr>
          <p:cNvCxnSpPr/>
          <p:nvPr/>
        </p:nvCxnSpPr>
        <p:spPr>
          <a:xfrm>
            <a:off x="3584611" y="3844459"/>
            <a:ext cx="0" cy="276497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矩形 6">
            <a:extLst>
              <a:ext uri="{FF2B5EF4-FFF2-40B4-BE49-F238E27FC236}">
                <a16:creationId xmlns:a16="http://schemas.microsoft.com/office/drawing/2014/main" id="{401C4708-ECB8-F2F6-B390-991AA8A956D1}"/>
              </a:ext>
            </a:extLst>
          </p:cNvPr>
          <p:cNvSpPr/>
          <p:nvPr/>
        </p:nvSpPr>
        <p:spPr>
          <a:xfrm>
            <a:off x="3682582" y="6256770"/>
            <a:ext cx="2100940" cy="4366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itle 1">
            <a:extLst>
              <a:ext uri="{FF2B5EF4-FFF2-40B4-BE49-F238E27FC236}">
                <a16:creationId xmlns:a16="http://schemas.microsoft.com/office/drawing/2014/main" id="{35CC8A9D-3A07-7E82-5B84-65AD5B3BA8F7}"/>
              </a:ext>
            </a:extLst>
          </p:cNvPr>
          <p:cNvSpPr txBox="1"/>
          <p:nvPr/>
        </p:nvSpPr>
        <p:spPr>
          <a:xfrm>
            <a:off x="77150" y="63020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200">
                <a:latin typeface="Times New Roman" panose="02020603050405020304" charset="0"/>
                <a:cs typeface="Times New Roman" panose="02020603050405020304" charset="0"/>
              </a:rPr>
              <a:t>Communicative Agents for Software Development</a:t>
            </a:r>
            <a:endParaRPr lang="en-US" sz="1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9163906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DS@Fudan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E9E7BE6C-CB9F-0549-9FB7-E2C636FC08CE}" vid="{C1A01C34-CA2C-3042-A8DF-AFA9F25F88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34637</TotalTime>
  <Words>6471</Words>
  <Application>Microsoft Macintosh PowerPoint</Application>
  <PresentationFormat>宽屏</PresentationFormat>
  <Paragraphs>795</Paragraphs>
  <Slides>107</Slides>
  <Notes>104</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107</vt:i4>
      </vt:variant>
    </vt:vector>
  </HeadingPairs>
  <TitlesOfParts>
    <vt:vector size="133" baseType="lpstr">
      <vt:lpstr>-apple-system</vt:lpstr>
      <vt:lpstr>DengXian</vt:lpstr>
      <vt:lpstr>DengXian</vt:lpstr>
      <vt:lpstr>华文中宋</vt:lpstr>
      <vt:lpstr>华文中宋</vt:lpstr>
      <vt:lpstr>宋体</vt:lpstr>
      <vt:lpstr>宋体</vt:lpstr>
      <vt:lpstr>Microsoft YaHei</vt:lpstr>
      <vt:lpstr>Microsoft YaHei</vt:lpstr>
      <vt:lpstr>Google Sans</vt:lpstr>
      <vt:lpstr>Inter</vt:lpstr>
      <vt:lpstr>MicrosoftYaHei</vt:lpstr>
      <vt:lpstr>MicrosoftYaHei-Bold</vt:lpstr>
      <vt:lpstr>NimbusRomNo9L</vt:lpstr>
      <vt:lpstr>PingFang SC</vt:lpstr>
      <vt:lpstr>Times New Roman Bold</vt:lpstr>
      <vt:lpstr>Times New Roman Regular</vt:lpstr>
      <vt:lpstr>Wingdings-Regular</vt:lpstr>
      <vt:lpstr>Arial</vt:lpstr>
      <vt:lpstr>Arial Rounded MT Bold</vt:lpstr>
      <vt:lpstr>Calibri</vt:lpstr>
      <vt:lpstr>Calibri Light</vt:lpstr>
      <vt:lpstr>Cambria Math</vt:lpstr>
      <vt:lpstr>Times New Roman</vt:lpstr>
      <vt:lpstr>Wingdings</vt:lpstr>
      <vt:lpstr>SDS@Fudan Theme</vt:lpstr>
      <vt:lpstr>PowerPoint 演示文稿</vt:lpstr>
      <vt:lpstr>大纲</vt:lpstr>
      <vt:lpstr>大模型的局限性</vt:lpstr>
      <vt:lpstr>大模型的局限性</vt:lpstr>
      <vt:lpstr>大模型的局限性</vt:lpstr>
      <vt:lpstr>检索增强（RAG）</vt:lpstr>
      <vt:lpstr>大模型的检索增强技术（ RAG for LLMs）</vt:lpstr>
      <vt:lpstr>去哪里检索？</vt:lpstr>
      <vt:lpstr>去哪里检索？</vt:lpstr>
      <vt:lpstr>去哪里检索？</vt:lpstr>
      <vt:lpstr>各类知识都可以被检索</vt:lpstr>
      <vt:lpstr>稠密检索器原理简介之“单塔检索器”</vt:lpstr>
      <vt:lpstr>稠密检索器原理简介之“双塔检索器”</vt:lpstr>
      <vt:lpstr>单塔 VS. 双塔检索器</vt:lpstr>
      <vt:lpstr>单塔 VS. 双塔检索器</vt:lpstr>
      <vt:lpstr>单塔检索器代表模型​</vt:lpstr>
      <vt:lpstr>双塔检索器代表模型​</vt:lpstr>
      <vt:lpstr>如何选择检索器</vt:lpstr>
      <vt:lpstr>检索器（Retriever）总结</vt:lpstr>
      <vt:lpstr>检索（Retriever）是目前非常火热的前沿方向</vt:lpstr>
      <vt:lpstr>大模型的检索增强技术（ RAG for LLMs）</vt:lpstr>
      <vt:lpstr>朴素RAG</vt:lpstr>
      <vt:lpstr>进阶RAG</vt:lpstr>
      <vt:lpstr>进阶RAG - 索引优化</vt:lpstr>
      <vt:lpstr>进阶RAG - 查询优化 - Query 路由</vt:lpstr>
      <vt:lpstr>进阶RAG - 前检索模块</vt:lpstr>
      <vt:lpstr>进阶RAG - 后检索模块</vt:lpstr>
      <vt:lpstr>模块化RAG</vt:lpstr>
      <vt:lpstr>模块化RAG </vt:lpstr>
      <vt:lpstr>检索增强中的核心问题</vt:lpstr>
      <vt:lpstr>检索什么</vt:lpstr>
      <vt:lpstr>如何使用检索内容</vt:lpstr>
      <vt:lpstr>什么时候检索</vt:lpstr>
      <vt:lpstr>Self RAG</vt:lpstr>
      <vt:lpstr>大纲</vt:lpstr>
      <vt:lpstr>从 "全能幻觉" 到能力边界</vt:lpstr>
      <vt:lpstr>专业领域：浅知识 vs 深能力的断层</vt:lpstr>
      <vt:lpstr>执行壁垒：语言智能 ≠ 物理世界操作</vt:lpstr>
      <vt:lpstr>精度要求：模糊推理 vs 精确计算的冲突</vt:lpstr>
      <vt:lpstr>实时需求：静态知识 vs 动态世界的割裂​</vt:lpstr>
      <vt:lpstr>工具调用的核心价值：扩展大模型能力边界</vt:lpstr>
      <vt:lpstr>怎样让大模型使用工具？</vt:lpstr>
      <vt:lpstr>ReAct – 混合语言和动作执行</vt:lpstr>
      <vt:lpstr>ReAct – 推理与行为协同下的规划与决策</vt:lpstr>
      <vt:lpstr>ReAct – 热点问答问题prompt构造</vt:lpstr>
      <vt:lpstr>Toolformer：大语言模型时代的工具调用</vt:lpstr>
      <vt:lpstr>Toolformer：工具调用的实现方法</vt:lpstr>
      <vt:lpstr>Toolformer：训练样本生成方法</vt:lpstr>
      <vt:lpstr>Toolformer：工具调用的训练方法</vt:lpstr>
      <vt:lpstr>API-Bank：评测大模型的工具使用水平</vt:lpstr>
      <vt:lpstr>API-Bank：评测大模型的工具使用水平</vt:lpstr>
      <vt:lpstr>HuggingGPT：社区精神</vt:lpstr>
      <vt:lpstr>HuggingGPT：如何高效使用海量huggingface模型</vt:lpstr>
      <vt:lpstr>HuggingGPT：社区精神</vt:lpstr>
      <vt:lpstr>ToolLLM：开源通用工具学习框架</vt:lpstr>
      <vt:lpstr>ToolLLM：多轮对话数据格式</vt:lpstr>
      <vt:lpstr>ToolLLM：基于树结构的工具调用规划</vt:lpstr>
      <vt:lpstr>ChemCrow：化学工具大模型</vt:lpstr>
      <vt:lpstr>大纲</vt:lpstr>
      <vt:lpstr>大语言模型的自我修正</vt:lpstr>
      <vt:lpstr>SelfRefine – 自我提问的修正方式</vt:lpstr>
      <vt:lpstr>Reflexion – 从动态记忆进行反思的智能体</vt:lpstr>
      <vt:lpstr>Reflexion – 从动态记忆进行反思的智能体</vt:lpstr>
      <vt:lpstr>Reflexion – 从动态记忆进行反思的智能体</vt:lpstr>
      <vt:lpstr>CRITIC – 利用外部工具交互的反馈改进输出</vt:lpstr>
      <vt:lpstr>CRITIC – 文本减毒任务</vt:lpstr>
      <vt:lpstr>SelfDebugging – 外部工具辅助的反思</vt:lpstr>
      <vt:lpstr>SelfEvolve – 知识生成辅助的反思</vt:lpstr>
      <vt:lpstr>大纲</vt:lpstr>
      <vt:lpstr>Multiagent Debate: 提升模型的事实性和推理能力</vt:lpstr>
      <vt:lpstr>Multiagent Debate: 提升模型的事实性和推理能力</vt:lpstr>
      <vt:lpstr>MAD：吵架还是需要一个裁判的</vt:lpstr>
      <vt:lpstr>MAD：多智能体辩论框架</vt:lpstr>
      <vt:lpstr>MAD：多智能体辩论框架</vt:lpstr>
      <vt:lpstr>LMvLM: 通过交叉审查发现事实错误</vt:lpstr>
      <vt:lpstr>LMvLM: 通过交叉审查发现事实错误</vt:lpstr>
      <vt:lpstr>PRD：民主投票，多大模型评分</vt:lpstr>
      <vt:lpstr>PRD：同行讨论框架</vt:lpstr>
      <vt:lpstr>PRD：同行评审和讨论改进大语言模型</vt:lpstr>
      <vt:lpstr>PRD: 同行评审和讨论改进大语言模型</vt:lpstr>
      <vt:lpstr>自主智能体：Auto-GPT</vt:lpstr>
      <vt:lpstr>Auto-GPT：使用专家模型提供额外信息</vt:lpstr>
      <vt:lpstr>Auto-GPT：评价智能体的基准任务</vt:lpstr>
      <vt:lpstr>Auto-GPT：外部专家模型为智能体带来收益</vt:lpstr>
      <vt:lpstr>Auto-GPT 示例</vt:lpstr>
      <vt:lpstr>Auto-GPT 示例</vt:lpstr>
      <vt:lpstr>Auto-GPT 示例</vt:lpstr>
      <vt:lpstr>Auto-GPT 示例</vt:lpstr>
      <vt:lpstr>Generative Agents: 更强大智能体和交互</vt:lpstr>
      <vt:lpstr>Generative Agents：生成式智能体行为架构 </vt:lpstr>
      <vt:lpstr>Generative Agents：记忆流及检索</vt:lpstr>
      <vt:lpstr>Generative Agents: 反思</vt:lpstr>
      <vt:lpstr>Generative Agents：计划和响应</vt:lpstr>
      <vt:lpstr>Generative Agents：行为案例</vt:lpstr>
      <vt:lpstr>Generative Agents：涌现行为</vt:lpstr>
      <vt:lpstr>ChatDev: 基于对话驱动的多智能体程序开发</vt:lpstr>
      <vt:lpstr>ChatDev: 基于对话驱动的多智能体程序开发</vt:lpstr>
      <vt:lpstr>ChatDev: 智能体行为框架 </vt:lpstr>
      <vt:lpstr>ChatDev：开发五子棋游戏任务中决定编程语言</vt:lpstr>
      <vt:lpstr>ChatDev: 基于对话驱动的多智能体程序开发</vt:lpstr>
      <vt:lpstr>Scientific Agent: 软硬件协同的多智能体化学实验设计</vt:lpstr>
      <vt:lpstr>Scientific Agent:信息收集</vt:lpstr>
      <vt:lpstr>Scientific Agent:信息收集</vt:lpstr>
      <vt:lpstr>Scientific Agent: 软硬件协同的多智能体化学实验设计</vt:lpstr>
      <vt:lpstr>参考文献</vt:lpstr>
      <vt:lpstr>参考文献</vt:lpstr>
      <vt:lpstr>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zhongyu</dc:creator>
  <cp:lastModifiedBy>assassin chenwei</cp:lastModifiedBy>
  <cp:revision>2443</cp:revision>
  <cp:lastPrinted>2021-09-25T13:36:57Z</cp:lastPrinted>
  <dcterms:created xsi:type="dcterms:W3CDTF">2016-12-21T13:09:16Z</dcterms:created>
  <dcterms:modified xsi:type="dcterms:W3CDTF">2025-05-15T10:52:02Z</dcterms:modified>
</cp:coreProperties>
</file>